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2"/>
  </p:sldMasterIdLst>
  <p:notesMasterIdLst>
    <p:notesMasterId r:id="rId94"/>
  </p:notesMasterIdLst>
  <p:sldIdLst>
    <p:sldId id="256" r:id="rId3"/>
    <p:sldId id="359" r:id="rId4"/>
    <p:sldId id="300" r:id="rId5"/>
    <p:sldId id="360" r:id="rId6"/>
    <p:sldId id="303" r:id="rId7"/>
    <p:sldId id="301" r:id="rId8"/>
    <p:sldId id="304" r:id="rId9"/>
    <p:sldId id="305" r:id="rId10"/>
    <p:sldId id="361" r:id="rId11"/>
    <p:sldId id="299" r:id="rId12"/>
    <p:sldId id="306" r:id="rId13"/>
    <p:sldId id="313" r:id="rId14"/>
    <p:sldId id="310" r:id="rId15"/>
    <p:sldId id="316" r:id="rId16"/>
    <p:sldId id="307" r:id="rId17"/>
    <p:sldId id="311" r:id="rId18"/>
    <p:sldId id="312" r:id="rId19"/>
    <p:sldId id="317" r:id="rId20"/>
    <p:sldId id="308" r:id="rId21"/>
    <p:sldId id="318" r:id="rId22"/>
    <p:sldId id="309" r:id="rId23"/>
    <p:sldId id="319" r:id="rId24"/>
    <p:sldId id="320" r:id="rId25"/>
    <p:sldId id="321" r:id="rId26"/>
    <p:sldId id="322" r:id="rId27"/>
    <p:sldId id="324" r:id="rId28"/>
    <p:sldId id="325" r:id="rId29"/>
    <p:sldId id="326" r:id="rId30"/>
    <p:sldId id="327" r:id="rId31"/>
    <p:sldId id="328" r:id="rId32"/>
    <p:sldId id="329" r:id="rId33"/>
    <p:sldId id="330" r:id="rId34"/>
    <p:sldId id="323" r:id="rId35"/>
    <p:sldId id="332" r:id="rId36"/>
    <p:sldId id="331" r:id="rId37"/>
    <p:sldId id="333" r:id="rId38"/>
    <p:sldId id="335" r:id="rId39"/>
    <p:sldId id="336" r:id="rId40"/>
    <p:sldId id="334" r:id="rId41"/>
    <p:sldId id="338" r:id="rId42"/>
    <p:sldId id="362" r:id="rId43"/>
    <p:sldId id="363" r:id="rId44"/>
    <p:sldId id="364" r:id="rId45"/>
    <p:sldId id="365" r:id="rId46"/>
    <p:sldId id="366" r:id="rId47"/>
    <p:sldId id="314" r:id="rId48"/>
    <p:sldId id="367" r:id="rId49"/>
    <p:sldId id="315"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7" r:id="rId65"/>
    <p:sldId id="388" r:id="rId66"/>
    <p:sldId id="389" r:id="rId67"/>
    <p:sldId id="390" r:id="rId68"/>
    <p:sldId id="391" r:id="rId69"/>
    <p:sldId id="386" r:id="rId70"/>
    <p:sldId id="340" r:id="rId71"/>
    <p:sldId id="337" r:id="rId72"/>
    <p:sldId id="339" r:id="rId73"/>
    <p:sldId id="341" r:id="rId74"/>
    <p:sldId id="342" r:id="rId75"/>
    <p:sldId id="343" r:id="rId76"/>
    <p:sldId id="347" r:id="rId77"/>
    <p:sldId id="344" r:id="rId78"/>
    <p:sldId id="345" r:id="rId79"/>
    <p:sldId id="348" r:id="rId80"/>
    <p:sldId id="350" r:id="rId81"/>
    <p:sldId id="346" r:id="rId82"/>
    <p:sldId id="349" r:id="rId83"/>
    <p:sldId id="351" r:id="rId84"/>
    <p:sldId id="382" r:id="rId85"/>
    <p:sldId id="385" r:id="rId86"/>
    <p:sldId id="384" r:id="rId87"/>
    <p:sldId id="352" r:id="rId88"/>
    <p:sldId id="354" r:id="rId89"/>
    <p:sldId id="355" r:id="rId90"/>
    <p:sldId id="356" r:id="rId91"/>
    <p:sldId id="353" r:id="rId92"/>
    <p:sldId id="357"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34A8CD-8DF3-F34B-BFE7-3B63DC59697A}">
          <p14:sldIdLst>
            <p14:sldId id="256"/>
          </p14:sldIdLst>
        </p14:section>
        <p14:section name="Intro(10mins)" id="{AE66E86D-D045-4B69-B01A-2B29895959A0}">
          <p14:sldIdLst>
            <p14:sldId id="359"/>
            <p14:sldId id="300"/>
            <p14:sldId id="360"/>
            <p14:sldId id="303"/>
            <p14:sldId id="301"/>
            <p14:sldId id="304"/>
            <p14:sldId id="305"/>
            <p14:sldId id="361"/>
          </p14:sldIdLst>
        </p14:section>
        <p14:section name="Problem &amp; Applications (30mins)" id="{7B0C3DBE-BFD6-2343-A6B6-399071C3511D}">
          <p14:sldIdLst>
            <p14:sldId id="299"/>
            <p14:sldId id="306"/>
            <p14:sldId id="313"/>
            <p14:sldId id="310"/>
            <p14:sldId id="316"/>
            <p14:sldId id="307"/>
            <p14:sldId id="311"/>
            <p14:sldId id="312"/>
            <p14:sldId id="317"/>
            <p14:sldId id="308"/>
            <p14:sldId id="318"/>
            <p14:sldId id="309"/>
          </p14:sldIdLst>
        </p14:section>
        <p14:section name="Overall Taxonomy" id="{2C85D2BB-AD5C-9C4F-9140-B6C87FC71AE1}">
          <p14:sldIdLst>
            <p14:sldId id="319"/>
          </p14:sldIdLst>
        </p14:section>
        <p14:section name="Meta-learning (25mins)" id="{4D9C44CD-B93D-BA46-B68A-537193BBBF18}">
          <p14:sldIdLst>
            <p14:sldId id="320"/>
            <p14:sldId id="321"/>
            <p14:sldId id="322"/>
            <p14:sldId id="324"/>
            <p14:sldId id="325"/>
            <p14:sldId id="326"/>
            <p14:sldId id="327"/>
            <p14:sldId id="328"/>
            <p14:sldId id="329"/>
            <p14:sldId id="330"/>
            <p14:sldId id="323"/>
            <p14:sldId id="332"/>
            <p14:sldId id="331"/>
            <p14:sldId id="333"/>
            <p14:sldId id="335"/>
            <p14:sldId id="336"/>
            <p14:sldId id="334"/>
            <p14:sldId id="338"/>
          </p14:sldIdLst>
        </p14:section>
        <p14:section name="Pre-LLM(25mins)" id="{653D4198-961A-449F-BEB7-2D5527158F1B}">
          <p14:sldIdLst>
            <p14:sldId id="362"/>
            <p14:sldId id="363"/>
            <p14:sldId id="364"/>
            <p14:sldId id="365"/>
            <p14:sldId id="366"/>
            <p14:sldId id="314"/>
            <p14:sldId id="367"/>
            <p14:sldId id="315"/>
            <p14:sldId id="368"/>
            <p14:sldId id="369"/>
            <p14:sldId id="370"/>
            <p14:sldId id="371"/>
            <p14:sldId id="372"/>
            <p14:sldId id="373"/>
            <p14:sldId id="374"/>
            <p14:sldId id="375"/>
            <p14:sldId id="376"/>
            <p14:sldId id="377"/>
            <p14:sldId id="378"/>
            <p14:sldId id="379"/>
            <p14:sldId id="380"/>
            <p14:sldId id="381"/>
            <p14:sldId id="387"/>
            <p14:sldId id="388"/>
            <p14:sldId id="389"/>
            <p14:sldId id="390"/>
            <p14:sldId id="391"/>
            <p14:sldId id="386"/>
          </p14:sldIdLst>
        </p14:section>
        <p14:section name="Pre-training: LLM Era (30mins)" id="{203939A8-28A8-5F47-B1B5-C2DB0A44B8CB}">
          <p14:sldIdLst>
            <p14:sldId id="340"/>
            <p14:sldId id="337"/>
            <p14:sldId id="339"/>
            <p14:sldId id="341"/>
            <p14:sldId id="342"/>
            <p14:sldId id="343"/>
            <p14:sldId id="347"/>
            <p14:sldId id="344"/>
            <p14:sldId id="345"/>
            <p14:sldId id="348"/>
            <p14:sldId id="350"/>
            <p14:sldId id="346"/>
            <p14:sldId id="349"/>
            <p14:sldId id="351"/>
          </p14:sldIdLst>
        </p14:section>
        <p14:section name="Hybrid Approaches(20mins)" id="{6ED1C221-E3E9-42F4-8439-4D9A38289B59}">
          <p14:sldIdLst>
            <p14:sldId id="382"/>
            <p14:sldId id="385"/>
            <p14:sldId id="384"/>
          </p14:sldIdLst>
        </p14:section>
        <p14:section name="Future Directions(20mins)" id="{E11FD9DD-3BE2-A049-B8D7-B6257988380C}">
          <p14:sldIdLst>
            <p14:sldId id="352"/>
            <p14:sldId id="354"/>
            <p14:sldId id="355"/>
            <p14:sldId id="356"/>
            <p14:sldId id="353"/>
            <p14:sldId id="3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89793" autoAdjust="0"/>
  </p:normalViewPr>
  <p:slideViewPr>
    <p:cSldViewPr snapToGrid="0" snapToObjects="1">
      <p:cViewPr varScale="1">
        <p:scale>
          <a:sx n="79" d="100"/>
          <a:sy n="79" d="100"/>
        </p:scale>
        <p:origin x="797" y="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FA6218-E457-BF4A-BF96-DD151C838874}"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E4922-F954-EF4B-895C-2893C6ACFA2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3B25C0D-7817-8E46-9754-76D5EA00BD01}" type="slidenum">
              <a:rPr lang="en-CN" smtClean="0"/>
              <a:t>1</a:t>
            </a:fld>
            <a:endParaRPr lang="en-CN"/>
          </a:p>
        </p:txBody>
      </p:sp>
    </p:spTree>
    <p:extLst>
      <p:ext uri="{BB962C8B-B14F-4D97-AF65-F5344CB8AC3E}">
        <p14:creationId xmlns:p14="http://schemas.microsoft.com/office/powerpoint/2010/main" val="1967986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MetaHIN</a:t>
            </a:r>
            <a:r>
              <a:rPr lang="en-US" sz="1800" dirty="0">
                <a:effectLst/>
                <a:latin typeface="NimbusRomNo9L"/>
              </a:rPr>
              <a:t> [25] employs meta-paths [144] to explore heterogeneous semantic relationships between users and items, aiming to acquire finer-grained semantic priors for new tasks.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29</a:t>
            </a:fld>
            <a:endParaRPr lang="en-US"/>
          </a:p>
        </p:txBody>
      </p:sp>
    </p:spTree>
    <p:extLst>
      <p:ext uri="{BB962C8B-B14F-4D97-AF65-F5344CB8AC3E}">
        <p14:creationId xmlns:p14="http://schemas.microsoft.com/office/powerpoint/2010/main" val="4182745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G-Meta [66] generates class prototypes based on the contextual subgraph of each support node, and similarly expands each query node to its subgraph, to enhance the robustness of prototype and query representations.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30</a:t>
            </a:fld>
            <a:endParaRPr lang="en-US"/>
          </a:p>
        </p:txBody>
      </p:sp>
    </p:spTree>
    <p:extLst>
      <p:ext uri="{BB962C8B-B14F-4D97-AF65-F5344CB8AC3E}">
        <p14:creationId xmlns:p14="http://schemas.microsoft.com/office/powerpoint/2010/main" val="295081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GEN [93] proposes a graph extrapolation network to extrapolate knowledge through the neighbors of the support set, which essentially exploits the one-hop subgraphs of the support nodes.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31</a:t>
            </a:fld>
            <a:endParaRPr lang="en-US"/>
          </a:p>
        </p:txBody>
      </p:sp>
    </p:spTree>
    <p:extLst>
      <p:ext uri="{BB962C8B-B14F-4D97-AF65-F5344CB8AC3E}">
        <p14:creationId xmlns:p14="http://schemas.microsoft.com/office/powerpoint/2010/main" val="4095798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meta-tail2vec [132] introduces the notion of locality-aware tasks, where the support set is sampled from the neighborhood subgraph of the query node, leveraging the structural proximity between support and query nodes.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32</a:t>
            </a:fld>
            <a:endParaRPr lang="en-US"/>
          </a:p>
        </p:txBody>
      </p:sp>
    </p:spTree>
    <p:extLst>
      <p:ext uri="{BB962C8B-B14F-4D97-AF65-F5344CB8AC3E}">
        <p14:creationId xmlns:p14="http://schemas.microsoft.com/office/powerpoint/2010/main" val="474819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NimbusRomNo9L"/>
              </a:rPr>
              <a:t>Achieving rapid adaptation to the query set through the support set is a key requirement of meta-learning. In particular, adaptation enables the customization of a globally shared prior into a localized or specialized model for each task, thereby not only preserving the unique traits of each individual task but also capitalizing on shared common knowledge. Hence, many approaches aim to enhance the adaptation mechanism for few- shot learning on graphs.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33</a:t>
            </a:fld>
            <a:endParaRPr lang="en-US"/>
          </a:p>
        </p:txBody>
      </p:sp>
    </p:spTree>
    <p:extLst>
      <p:ext uri="{BB962C8B-B14F-4D97-AF65-F5344CB8AC3E}">
        <p14:creationId xmlns:p14="http://schemas.microsoft.com/office/powerpoint/2010/main" val="2767195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GFL [36] recognizes the topological variances across different graphs, and thus customizes a global prior for each individual graph. More concretely, it generates class prototypes specifically tailored to each graph, utilizing a gate function based on graph-specific representation that is applied to the global prior.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34</a:t>
            </a:fld>
            <a:endParaRPr lang="en-US"/>
          </a:p>
        </p:txBody>
      </p:sp>
    </p:spTree>
    <p:extLst>
      <p:ext uri="{BB962C8B-B14F-4D97-AF65-F5344CB8AC3E}">
        <p14:creationId xmlns:p14="http://schemas.microsoft.com/office/powerpoint/2010/main" val="3727390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MI-GNN [145] adopts a similar idea and employs a Feature-wise Linear Modulation (</a:t>
            </a:r>
            <a:r>
              <a:rPr lang="en-US" sz="1800" dirty="0" err="1">
                <a:effectLst/>
                <a:latin typeface="NimbusRomNo9L"/>
              </a:rPr>
              <a:t>FiLM</a:t>
            </a:r>
            <a:r>
              <a:rPr lang="en-US" sz="1800" dirty="0">
                <a:effectLst/>
                <a:latin typeface="NimbusRomNo9L"/>
              </a:rPr>
              <a:t>) [146] to modulate the global prior for each graph before undergoing a further task-wise adaptation within a MAML framework.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35</a:t>
            </a:fld>
            <a:endParaRPr lang="en-US"/>
          </a:p>
        </p:txBody>
      </p:sp>
    </p:spTree>
    <p:extLst>
      <p:ext uri="{BB962C8B-B14F-4D97-AF65-F5344CB8AC3E}">
        <p14:creationId xmlns:p14="http://schemas.microsoft.com/office/powerpoint/2010/main" val="3926937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In the context of multi- label few-shot classification, </a:t>
            </a:r>
            <a:r>
              <a:rPr lang="en-US" sz="1800" dirty="0" err="1">
                <a:effectLst/>
                <a:latin typeface="NimbusRomNo9L"/>
              </a:rPr>
              <a:t>MetaTNE</a:t>
            </a:r>
            <a:r>
              <a:rPr lang="en-US" sz="1800" dirty="0">
                <a:effectLst/>
                <a:latin typeface="NimbusRomNo9L"/>
              </a:rPr>
              <a:t> [147] observes an increase in task diversity due to the multi-label setting. Thus, adopting a uniform node embedding across such diverse tasks may result in inadequate expressiveness, given that the same node could be associated with different labels in different tasks. To address this, </a:t>
            </a:r>
            <a:r>
              <a:rPr lang="en-US" sz="1800" dirty="0" err="1">
                <a:effectLst/>
                <a:latin typeface="NimbusRomNo9L"/>
              </a:rPr>
              <a:t>MetaTNE</a:t>
            </a:r>
            <a:r>
              <a:rPr lang="en-US" sz="1800" dirty="0">
                <a:effectLst/>
                <a:latin typeface="NimbusRomNo9L"/>
              </a:rPr>
              <a:t> conducts an additional adaptation for the node embeddings </a:t>
            </a:r>
            <a:r>
              <a:rPr lang="en-US" sz="1800" dirty="0" err="1">
                <a:effectLst/>
                <a:latin typeface="NimbusRomNo9L"/>
              </a:rPr>
              <a:t>w.r.t.</a:t>
            </a:r>
            <a:r>
              <a:rPr lang="en-US" sz="1800" dirty="0">
                <a:effectLst/>
                <a:latin typeface="NimbusRomNo9L"/>
              </a:rPr>
              <a:t> the query set in each task, thereby better adapting to the characteristics of the task.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36</a:t>
            </a:fld>
            <a:endParaRPr lang="en-US"/>
          </a:p>
        </p:txBody>
      </p:sp>
    </p:spTree>
    <p:extLst>
      <p:ext uri="{BB962C8B-B14F-4D97-AF65-F5344CB8AC3E}">
        <p14:creationId xmlns:p14="http://schemas.microsoft.com/office/powerpoint/2010/main" val="514049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Moreover, variation in feature distribution across tasks can significantly impair the performance of meta-learning. To mitigate this issue, AMM-GNN [65] capitalizes on the </a:t>
            </a:r>
            <a:r>
              <a:rPr lang="en-US" sz="1800" dirty="0" err="1">
                <a:effectLst/>
                <a:latin typeface="NimbusRomNo9L"/>
              </a:rPr>
              <a:t>FiLM</a:t>
            </a:r>
            <a:r>
              <a:rPr lang="en-US" sz="1800" dirty="0">
                <a:effectLst/>
                <a:latin typeface="NimbusRomNo9L"/>
              </a:rPr>
              <a:t> mechanism [146] to modulate the feature matrix for each task. It customized a task-specific feature matrix, enabling a globally shared GNN model to apply these tailored features for task-wise adaptation in few-shot node classification.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37</a:t>
            </a:fld>
            <a:endParaRPr lang="en-US"/>
          </a:p>
        </p:txBody>
      </p:sp>
    </p:spTree>
    <p:extLst>
      <p:ext uri="{BB962C8B-B14F-4D97-AF65-F5344CB8AC3E}">
        <p14:creationId xmlns:p14="http://schemas.microsoft.com/office/powerpoint/2010/main" val="3512261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AS-MAML [148] improves adaptation from an optimization standpoint. It employs a reinforcement learning-based controller to determine the optimal step size for the adaptation process in MAML.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38</a:t>
            </a:fld>
            <a:endParaRPr lang="en-US"/>
          </a:p>
        </p:txBody>
      </p:sp>
    </p:spTree>
    <p:extLst>
      <p:ext uri="{BB962C8B-B14F-4D97-AF65-F5344CB8AC3E}">
        <p14:creationId xmlns:p14="http://schemas.microsoft.com/office/powerpoint/2010/main" val="3130871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8E4922-F954-EF4B-895C-2893C6ACFA2C}" type="slidenum">
              <a:rPr lang="en-US" smtClean="0"/>
              <a:t>6</a:t>
            </a:fld>
            <a:endParaRPr lang="en-US"/>
          </a:p>
        </p:txBody>
      </p:sp>
    </p:spTree>
    <p:extLst>
      <p:ext uri="{BB962C8B-B14F-4D97-AF65-F5344CB8AC3E}">
        <p14:creationId xmlns:p14="http://schemas.microsoft.com/office/powerpoint/2010/main" val="3383348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MetaDyGNN</a:t>
            </a:r>
            <a:r>
              <a:rPr lang="en-US" sz="1800" dirty="0">
                <a:effectLst/>
                <a:latin typeface="NimbusRomNo9L"/>
              </a:rPr>
              <a:t> [137] introduces hybrid adaptations for dynamic graphs that entails both time- and node-wise adaptations within a MAML framework to solve few-shot link prediction problems.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39</a:t>
            </a:fld>
            <a:endParaRPr lang="en-US"/>
          </a:p>
        </p:txBody>
      </p:sp>
    </p:spTree>
    <p:extLst>
      <p:ext uri="{BB962C8B-B14F-4D97-AF65-F5344CB8AC3E}">
        <p14:creationId xmlns:p14="http://schemas.microsoft.com/office/powerpoint/2010/main" val="89988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GALM feeds LLM-encoded node embed- dings into the graph encoder to incorporate graph structural information, using link prediction to pre-train both the LLM and the graph encoder.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73</a:t>
            </a:fld>
            <a:endParaRPr lang="en-US"/>
          </a:p>
        </p:txBody>
      </p:sp>
    </p:spTree>
    <p:extLst>
      <p:ext uri="{BB962C8B-B14F-4D97-AF65-F5344CB8AC3E}">
        <p14:creationId xmlns:p14="http://schemas.microsoft.com/office/powerpoint/2010/main" val="2855633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NimbusRomNo9L"/>
              </a:rPr>
              <a:t>InstructGLM</a:t>
            </a:r>
            <a:r>
              <a:rPr lang="en-US" sz="1800" dirty="0">
                <a:effectLst/>
                <a:latin typeface="NimbusRomNo9L"/>
              </a:rPr>
              <a:t> relies on natural language to describe the graph structures and employs the LLM to encode node embeddings. </a:t>
            </a:r>
            <a:endParaRPr lang="en-US" sz="2800"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74</a:t>
            </a:fld>
            <a:endParaRPr lang="en-US"/>
          </a:p>
        </p:txBody>
      </p:sp>
    </p:spTree>
    <p:extLst>
      <p:ext uri="{BB962C8B-B14F-4D97-AF65-F5344CB8AC3E}">
        <p14:creationId xmlns:p14="http://schemas.microsoft.com/office/powerpoint/2010/main" val="869224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NimbusRomNo9L"/>
              </a:rPr>
              <a:t>InstructGLM</a:t>
            </a:r>
            <a:r>
              <a:rPr lang="en-US" sz="1800" dirty="0">
                <a:effectLst/>
                <a:latin typeface="NimbusRomNo9L"/>
              </a:rPr>
              <a:t> relies on natural language to describe the graph structures and employs the LLM to encode node embeddings. </a:t>
            </a:r>
            <a:endParaRPr lang="en-US" sz="2800"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75</a:t>
            </a:fld>
            <a:endParaRPr lang="en-US"/>
          </a:p>
        </p:txBody>
      </p:sp>
    </p:spTree>
    <p:extLst>
      <p:ext uri="{BB962C8B-B14F-4D97-AF65-F5344CB8AC3E}">
        <p14:creationId xmlns:p14="http://schemas.microsoft.com/office/powerpoint/2010/main" val="1609830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76</a:t>
            </a:fld>
            <a:endParaRPr lang="en-US"/>
          </a:p>
        </p:txBody>
      </p:sp>
    </p:spTree>
    <p:extLst>
      <p:ext uri="{BB962C8B-B14F-4D97-AF65-F5344CB8AC3E}">
        <p14:creationId xmlns:p14="http://schemas.microsoft.com/office/powerpoint/2010/main" val="2671900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77</a:t>
            </a:fld>
            <a:endParaRPr lang="en-US"/>
          </a:p>
        </p:txBody>
      </p:sp>
    </p:spTree>
    <p:extLst>
      <p:ext uri="{BB962C8B-B14F-4D97-AF65-F5344CB8AC3E}">
        <p14:creationId xmlns:p14="http://schemas.microsoft.com/office/powerpoint/2010/main" val="1344055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78</a:t>
            </a:fld>
            <a:endParaRPr lang="en-US"/>
          </a:p>
        </p:txBody>
      </p:sp>
    </p:spTree>
    <p:extLst>
      <p:ext uri="{BB962C8B-B14F-4D97-AF65-F5344CB8AC3E}">
        <p14:creationId xmlns:p14="http://schemas.microsoft.com/office/powerpoint/2010/main" val="3477135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80</a:t>
            </a:fld>
            <a:endParaRPr lang="en-US"/>
          </a:p>
        </p:txBody>
      </p:sp>
    </p:spTree>
    <p:extLst>
      <p:ext uri="{BB962C8B-B14F-4D97-AF65-F5344CB8AC3E}">
        <p14:creationId xmlns:p14="http://schemas.microsoft.com/office/powerpoint/2010/main" val="725892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81</a:t>
            </a:fld>
            <a:endParaRPr lang="en-US"/>
          </a:p>
        </p:txBody>
      </p:sp>
    </p:spTree>
    <p:extLst>
      <p:ext uri="{BB962C8B-B14F-4D97-AF65-F5344CB8AC3E}">
        <p14:creationId xmlns:p14="http://schemas.microsoft.com/office/powerpoint/2010/main" val="191097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Many previous works [40], [19] are applied to small-scale graph structures such as molecular graphs [190], which consist of tens or hundreds of nodes only. However, many real-world </a:t>
            </a:r>
            <a:r>
              <a:rPr lang="en-US" sz="1800" dirty="0" err="1">
                <a:effectLst/>
                <a:latin typeface="NimbusRomNo9L"/>
              </a:rPr>
              <a:t>applica</a:t>
            </a:r>
            <a:r>
              <a:rPr lang="en-US" sz="1800" dirty="0">
                <a:effectLst/>
                <a:latin typeface="NimbusRomNo9L"/>
              </a:rPr>
              <a:t>- </a:t>
            </a:r>
            <a:r>
              <a:rPr lang="en-US" sz="1800" dirty="0" err="1">
                <a:effectLst/>
                <a:latin typeface="NimbusRomNo9L"/>
              </a:rPr>
              <a:t>tions</a:t>
            </a:r>
            <a:r>
              <a:rPr lang="en-US" sz="1800" dirty="0">
                <a:effectLst/>
                <a:latin typeface="NimbusRomNo9L"/>
              </a:rPr>
              <a:t> deal with much larger graph structures, such as social networks, e-commerce systems, and protein or gene networks. Though some existing works [191], [192] reduce the com- </a:t>
            </a:r>
            <a:r>
              <a:rPr lang="en-US" sz="1800" dirty="0" err="1">
                <a:effectLst/>
                <a:latin typeface="NimbusRomNo9L"/>
              </a:rPr>
              <a:t>putational</a:t>
            </a:r>
            <a:r>
              <a:rPr lang="en-US" sz="1800" dirty="0">
                <a:effectLst/>
                <a:latin typeface="NimbusRomNo9L"/>
              </a:rPr>
              <a:t> cost to a certain extent, it remains a significant issue on very large graphs.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87</a:t>
            </a:fld>
            <a:endParaRPr lang="en-US"/>
          </a:p>
        </p:txBody>
      </p:sp>
    </p:spTree>
    <p:extLst>
      <p:ext uri="{BB962C8B-B14F-4D97-AF65-F5344CB8AC3E}">
        <p14:creationId xmlns:p14="http://schemas.microsoft.com/office/powerpoint/2010/main" val="1266899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待完善</a:t>
            </a:r>
          </a:p>
        </p:txBody>
      </p:sp>
      <p:sp>
        <p:nvSpPr>
          <p:cNvPr id="4" name="灯片编号占位符 3"/>
          <p:cNvSpPr>
            <a:spLocks noGrp="1"/>
          </p:cNvSpPr>
          <p:nvPr>
            <p:ph type="sldNum" sz="quarter" idx="5"/>
          </p:nvPr>
        </p:nvSpPr>
        <p:spPr/>
        <p:txBody>
          <a:bodyPr/>
          <a:lstStyle/>
          <a:p>
            <a:fld id="{F68E4922-F954-EF4B-895C-2893C6ACFA2C}" type="slidenum">
              <a:rPr lang="en-US" smtClean="0"/>
              <a:t>9</a:t>
            </a:fld>
            <a:endParaRPr lang="en-US"/>
          </a:p>
        </p:txBody>
      </p:sp>
    </p:spTree>
    <p:extLst>
      <p:ext uri="{BB962C8B-B14F-4D97-AF65-F5344CB8AC3E}">
        <p14:creationId xmlns:p14="http://schemas.microsoft.com/office/powerpoint/2010/main" val="1206756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current solutions rely on textual descriptions on graphs to bridge different domains via LLMs [45], but this creates a heavy dependency on LLMs and does not work for text-free graphs [181]. Other approaches ignore the topological differences across various domains [195], [181], calling for specialized domain adaptation techniques to mitigate both feature and structure variations across domains.</a:t>
            </a:r>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89</a:t>
            </a:fld>
            <a:endParaRPr lang="en-US"/>
          </a:p>
        </p:txBody>
      </p:sp>
    </p:spTree>
    <p:extLst>
      <p:ext uri="{BB962C8B-B14F-4D97-AF65-F5344CB8AC3E}">
        <p14:creationId xmlns:p14="http://schemas.microsoft.com/office/powerpoint/2010/main" val="1229326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PT Sans" panose="020B0503020203020204" pitchFamily="34" charset="77"/>
              </a:rPr>
              <a:t>Academic network</a:t>
            </a:r>
            <a:r>
              <a:rPr lang="en-CN" dirty="0">
                <a:latin typeface="+mn-lt"/>
              </a:rPr>
              <a:t> </a:t>
            </a:r>
            <a:r>
              <a:rPr lang="en-US" dirty="0">
                <a:latin typeface="PT Sans" panose="020B0503020203020204" pitchFamily="34" charset="77"/>
              </a:rPr>
              <a:t>: </a:t>
            </a:r>
            <a:r>
              <a:rPr lang="en-US" sz="1200" dirty="0">
                <a:effectLst/>
                <a:latin typeface="NimbusRomNo9L"/>
              </a:rPr>
              <a:t>classify authors or papers into their field</a:t>
            </a:r>
            <a:r>
              <a:rPr lang="zh-CN" altLang="en-US" sz="1200" dirty="0">
                <a:effectLst/>
                <a:latin typeface="NimbusRomNo9L"/>
              </a:rPr>
              <a:t> </a:t>
            </a:r>
            <a:r>
              <a:rPr lang="en-US" sz="1200" dirty="0">
                <a:effectLst/>
                <a:latin typeface="NimbusRomNo9L"/>
              </a:rPr>
              <a:t>with limited labels </a:t>
            </a:r>
            <a:endParaRPr lang="en-US" dirty="0">
              <a:latin typeface="PT Sans" panose="020B0503020203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PT Sans" panose="020B0503020203020204" pitchFamily="34" charset="77"/>
              </a:rPr>
              <a:t>Social network</a:t>
            </a:r>
            <a:r>
              <a:rPr lang="en-CN" dirty="0">
                <a:latin typeface="+mn-lt"/>
              </a:rPr>
              <a:t> </a:t>
            </a:r>
            <a:r>
              <a:rPr lang="en-US" altLang="zh-CN" dirty="0">
                <a:latin typeface="PT Sans" panose="020B0503020203020204" pitchFamily="34" charset="77"/>
              </a:rPr>
              <a:t>: users’ interest or categories of organizations</a:t>
            </a:r>
            <a:endParaRPr lang="en-CN" dirty="0">
              <a:latin typeface="PT Sans" panose="020B0503020203020204" pitchFamily="34" charset="77"/>
            </a:endParaRPr>
          </a:p>
          <a:p>
            <a:r>
              <a:rPr lang="en-US" dirty="0">
                <a:latin typeface="PT Sans" panose="020B0503020203020204" pitchFamily="34" charset="77"/>
              </a:rPr>
              <a:t>Recommender system: Product categorization</a:t>
            </a:r>
            <a:endParaRPr lang="en-CN" dirty="0">
              <a:latin typeface="PT Sans" panose="020B0503020203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PT Sans" panose="020B0503020203020204" pitchFamily="34" charset="77"/>
              </a:rPr>
              <a:t>M</a:t>
            </a:r>
            <a:r>
              <a:rPr lang="en-US" altLang="zh-CN" dirty="0">
                <a:latin typeface="PT Sans" panose="020B0503020203020204" pitchFamily="34" charset="77"/>
              </a:rPr>
              <a:t>olecular</a:t>
            </a:r>
            <a:r>
              <a:rPr lang="zh-CN" altLang="en-US" dirty="0">
                <a:latin typeface="PT Sans" panose="020B0503020203020204" pitchFamily="34" charset="77"/>
              </a:rPr>
              <a:t> </a:t>
            </a:r>
            <a:r>
              <a:rPr lang="en-US" altLang="zh-CN" dirty="0">
                <a:latin typeface="PT Sans" panose="020B0503020203020204" pitchFamily="34" charset="77"/>
              </a:rPr>
              <a:t>graph: protein property prediction</a:t>
            </a:r>
            <a:endParaRPr lang="en-CN" dirty="0">
              <a:latin typeface="PT Sans" panose="020B0503020203020204" pitchFamily="34" charset="77"/>
            </a:endParaRPr>
          </a:p>
          <a:p>
            <a:r>
              <a:rPr lang="en-US" sz="1200" dirty="0">
                <a:effectLst/>
                <a:latin typeface="NimbusRomNo9L"/>
              </a:rPr>
              <a:t>Traffic Flow: </a:t>
            </a:r>
            <a:r>
              <a:rPr lang="en-US" dirty="0">
                <a:latin typeface="NimbusRomNo9L"/>
              </a:rPr>
              <a:t>Traffic </a:t>
            </a:r>
            <a:r>
              <a:rPr lang="en-US" sz="1200" dirty="0">
                <a:effectLst/>
                <a:latin typeface="NimbusRomNo9L"/>
              </a:rPr>
              <a:t>speed prediction </a:t>
            </a:r>
            <a:endParaRPr lang="en-US" dirty="0"/>
          </a:p>
        </p:txBody>
      </p:sp>
      <p:sp>
        <p:nvSpPr>
          <p:cNvPr id="4" name="Slide Number Placeholder 3"/>
          <p:cNvSpPr>
            <a:spLocks noGrp="1"/>
          </p:cNvSpPr>
          <p:nvPr>
            <p:ph type="sldNum" sz="quarter" idx="5"/>
          </p:nvPr>
        </p:nvSpPr>
        <p:spPr/>
        <p:txBody>
          <a:bodyPr/>
          <a:lstStyle/>
          <a:p>
            <a:fld id="{F68E4922-F954-EF4B-895C-2893C6ACFA2C}" type="slidenum">
              <a:rPr lang="en-US" smtClean="0"/>
              <a:t>16</a:t>
            </a:fld>
            <a:endParaRPr lang="en-US"/>
          </a:p>
        </p:txBody>
      </p:sp>
    </p:spTree>
    <p:extLst>
      <p:ext uri="{BB962C8B-B14F-4D97-AF65-F5344CB8AC3E}">
        <p14:creationId xmlns:p14="http://schemas.microsoft.com/office/powerpoint/2010/main" val="807368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22</a:t>
            </a:fld>
            <a:endParaRPr lang="en-US"/>
          </a:p>
        </p:txBody>
      </p:sp>
    </p:spTree>
    <p:extLst>
      <p:ext uri="{BB962C8B-B14F-4D97-AF65-F5344CB8AC3E}">
        <p14:creationId xmlns:p14="http://schemas.microsoft.com/office/powerpoint/2010/main" val="2075980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each support node contributes variably to the prototype of each class in a task.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Thus, they propose to evaluate the importance of nodes in the support set and adjust their contribution </a:t>
            </a:r>
            <a:r>
              <a:rPr lang="en-US" sz="1800" dirty="0" err="1">
                <a:effectLst/>
                <a:latin typeface="NimbusRomNo9L"/>
              </a:rPr>
              <a:t>w.r.t.</a:t>
            </a:r>
            <a:r>
              <a:rPr lang="en-US" sz="1800" dirty="0">
                <a:effectLst/>
                <a:latin typeface="NimbusRomNo9L"/>
              </a:rPr>
              <a:t> the query node when constructing the prototypes.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25</a:t>
            </a:fld>
            <a:endParaRPr lang="en-US"/>
          </a:p>
        </p:txBody>
      </p:sp>
    </p:spTree>
    <p:extLst>
      <p:ext uri="{BB962C8B-B14F-4D97-AF65-F5344CB8AC3E}">
        <p14:creationId xmlns:p14="http://schemas.microsoft.com/office/powerpoint/2010/main" val="2251083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26</a:t>
            </a:fld>
            <a:endParaRPr lang="en-US"/>
          </a:p>
        </p:txBody>
      </p:sp>
    </p:spTree>
    <p:extLst>
      <p:ext uri="{BB962C8B-B14F-4D97-AF65-F5344CB8AC3E}">
        <p14:creationId xmlns:p14="http://schemas.microsoft.com/office/powerpoint/2010/main" val="1617710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NimbusRomNo9L"/>
              </a:rPr>
              <a:t>HMNet</a:t>
            </a:r>
            <a:r>
              <a:rPr lang="en-US" sz="1800" dirty="0">
                <a:effectLst/>
                <a:latin typeface="NimbusRomNo9L"/>
              </a:rPr>
              <a:t> [34] adopts matching networks (MN) as its meta-learning framework, performing matching for both entities and relations. In particular, for relation-level matching, it calculates a relation-aware score using a relation encoder to enrich the link prediction task.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develops a generative model to generate new triplets, serving to augment the sparse links within a MAML-based framework.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27</a:t>
            </a:fld>
            <a:endParaRPr lang="en-US"/>
          </a:p>
        </p:txBody>
      </p:sp>
    </p:spTree>
    <p:extLst>
      <p:ext uri="{BB962C8B-B14F-4D97-AF65-F5344CB8AC3E}">
        <p14:creationId xmlns:p14="http://schemas.microsoft.com/office/powerpoint/2010/main" val="9307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RALE [89] proposes to exploit the paths between each query node and the support nodes for task-level dependencies, and between each target node and the hub nodes for graph-level dependencies. </a:t>
            </a:r>
            <a:endParaRPr lang="en-US" dirty="0"/>
          </a:p>
          <a:p>
            <a:endParaRPr lang="en-CN" dirty="0"/>
          </a:p>
        </p:txBody>
      </p:sp>
      <p:sp>
        <p:nvSpPr>
          <p:cNvPr id="4" name="Slide Number Placeholder 3"/>
          <p:cNvSpPr>
            <a:spLocks noGrp="1"/>
          </p:cNvSpPr>
          <p:nvPr>
            <p:ph type="sldNum" sz="quarter" idx="5"/>
          </p:nvPr>
        </p:nvSpPr>
        <p:spPr/>
        <p:txBody>
          <a:bodyPr/>
          <a:lstStyle/>
          <a:p>
            <a:fld id="{F68E4922-F954-EF4B-895C-2893C6ACFA2C}" type="slidenum">
              <a:rPr lang="en-US" smtClean="0"/>
              <a:t>28</a:t>
            </a:fld>
            <a:endParaRPr lang="en-US"/>
          </a:p>
        </p:txBody>
      </p:sp>
    </p:spTree>
    <p:extLst>
      <p:ext uri="{BB962C8B-B14F-4D97-AF65-F5344CB8AC3E}">
        <p14:creationId xmlns:p14="http://schemas.microsoft.com/office/powerpoint/2010/main" val="386915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Arial" panose="020B0604020202090204" pitchFamily="34" charset="0"/>
                <a:cs typeface="Arial" panose="020B060402020209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Arial" panose="020B0604020202090204" pitchFamily="34" charset="0"/>
                <a:cs typeface="Arial" panose="020B0604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A1488B0-0AF0-A248-8D4F-141C8A7529E5}" type="datetime1">
              <a:rPr lang="en-US" smtClean="0"/>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a:lvl1pPr>
          </a:lstStyle>
          <a:p>
            <a:fld id="{C7443813-12FE-C847-8FDC-914F4A6A28E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87C575-FF87-704B-B439-72582950EBCC}" type="datetime1">
              <a:rPr lang="en-US" smtClean="0"/>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443813-12FE-C847-8FDC-914F4A6A28E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F9D8ED-4F67-9B48-A837-2276309171FC}" type="datetime1">
              <a:rPr lang="en-US" smtClean="0"/>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443813-12FE-C847-8FDC-914F4A6A28E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359" y="186285"/>
            <a:ext cx="10862440" cy="630730"/>
          </a:xfrm>
        </p:spPr>
        <p:txBody>
          <a:bodyPr>
            <a:noAutofit/>
          </a:bodyPr>
          <a:lstStyle>
            <a:lvl1pPr>
              <a:defRPr sz="3600" b="0">
                <a:latin typeface="Arial" panose="020B0604020202090204" pitchFamily="34" charset="0"/>
                <a:cs typeface="Arial" panose="020B0604020202090204" pitchFamily="34" charset="0"/>
              </a:defRPr>
            </a:lvl1pPr>
          </a:lstStyle>
          <a:p>
            <a:r>
              <a:rPr lang="en-US" dirty="0"/>
              <a:t>Click to edit Master title style</a:t>
            </a:r>
          </a:p>
        </p:txBody>
      </p:sp>
      <p:sp>
        <p:nvSpPr>
          <p:cNvPr id="3" name="Content Placeholder 2"/>
          <p:cNvSpPr>
            <a:spLocks noGrp="1"/>
          </p:cNvSpPr>
          <p:nvPr>
            <p:ph idx="1"/>
          </p:nvPr>
        </p:nvSpPr>
        <p:spPr>
          <a:xfrm>
            <a:off x="491490" y="999863"/>
            <a:ext cx="10862310" cy="5117045"/>
          </a:xfrm>
        </p:spPr>
        <p:txBody>
          <a:bodyPr>
            <a:normAutofit/>
          </a:bodyPr>
          <a:lstStyle>
            <a:lvl1pPr>
              <a:defRPr sz="3200">
                <a:latin typeface="Times New Roman Regular" panose="02020603050405020304" charset="0"/>
                <a:cs typeface="Times New Roman Regular" panose="02020603050405020304" charset="0"/>
              </a:defRPr>
            </a:lvl1pPr>
            <a:lvl2pPr>
              <a:defRPr sz="2800">
                <a:latin typeface="Times New Roman Regular" panose="02020603050405020304" charset="0"/>
                <a:cs typeface="Times New Roman Regular" panose="02020603050405020304" charset="0"/>
              </a:defRPr>
            </a:lvl2pPr>
            <a:lvl3pPr>
              <a:defRPr sz="2400">
                <a:latin typeface="Times New Roman Regular" panose="02020603050405020304" charset="0"/>
                <a:cs typeface="Times New Roman Regular" panose="02020603050405020304" charset="0"/>
              </a:defRPr>
            </a:lvl3pPr>
            <a:lvl4pPr>
              <a:defRPr sz="2000">
                <a:latin typeface="Times New Roman Regular" panose="02020603050405020304" charset="0"/>
                <a:cs typeface="Times New Roman Regular" panose="02020603050405020304" charset="0"/>
              </a:defRPr>
            </a:lvl4pPr>
            <a:lvl5pPr>
              <a:defRPr sz="2000">
                <a:latin typeface="Times New Roman Regular" panose="02020603050405020304" charset="0"/>
                <a:cs typeface="Times New Roman Regular" panose="0202060305040502030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AA80720-33F2-D94E-98E7-AF2D44D27A69}" type="datetime1">
              <a:rPr lang="en-US" smtClean="0"/>
              <a:t>4/2/2025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443813-12FE-C847-8FDC-914F4A6A28E1}" type="slidenum">
              <a:rPr lang="en-US" smtClean="0"/>
              <a:t>‹#›</a:t>
            </a:fld>
            <a:endParaRPr lang="en-US" dirty="0"/>
          </a:p>
        </p:txBody>
      </p:sp>
      <p:sp>
        <p:nvSpPr>
          <p:cNvPr id="7" name="Rectangle 6"/>
          <p:cNvSpPr/>
          <p:nvPr userDrawn="1"/>
        </p:nvSpPr>
        <p:spPr>
          <a:xfrm>
            <a:off x="0" y="202214"/>
            <a:ext cx="325821" cy="491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3" hasCustomPrompt="1"/>
          </p:nvPr>
        </p:nvSpPr>
        <p:spPr>
          <a:xfrm>
            <a:off x="105103" y="6116908"/>
            <a:ext cx="11248697" cy="428625"/>
          </a:xfrm>
        </p:spPr>
        <p:txBody>
          <a:bodyPr>
            <a:normAutofit/>
          </a:bodyPr>
          <a:lstStyle>
            <a:lvl1pPr marL="0" indent="0" algn="r">
              <a:buFontTx/>
              <a:buNone/>
              <a:defRPr sz="1600"/>
            </a:lvl1pPr>
          </a:lstStyle>
          <a:p>
            <a:pPr lvl="0"/>
            <a:r>
              <a:rPr lang="en-US" dirty="0"/>
              <a:t>Citation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A33251-0EA1-7743-A9BA-315463652B26}" type="datetime1">
              <a:rPr lang="en-US" smtClean="0"/>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443813-12FE-C847-8FDC-914F4A6A28E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982549-15E4-1C4E-AC81-203355BEECB9}" type="datetime1">
              <a:rPr lang="en-US" smtClean="0"/>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443813-12FE-C847-8FDC-914F4A6A28E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3E1817-BB5F-C542-B9EF-193C7316ED7A}" type="datetime1">
              <a:rPr lang="en-US" smtClean="0"/>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443813-12FE-C847-8FDC-914F4A6A28E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C8FC81-D791-7443-B6A7-059654BD03E9}" type="datetime1">
              <a:rPr lang="en-US" smtClean="0"/>
              <a:t>4/2/2025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443813-12FE-C847-8FDC-914F4A6A28E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2E2D47-32B2-104D-89FB-7AF39B9CF36A}" type="datetime1">
              <a:rPr lang="en-US" smtClean="0"/>
              <a:t>4/2/2025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443813-12FE-C847-8FDC-914F4A6A28E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90846D-3CD6-9D4E-BD6D-9A10164D1C34}" type="datetime1">
              <a:rPr lang="en-US" smtClean="0"/>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443813-12FE-C847-8FDC-914F4A6A28E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0D91FB-11BB-3E45-A5E2-A6767242F9C2}" type="datetime1">
              <a:rPr lang="en-US" smtClean="0"/>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443813-12FE-C847-8FDC-914F4A6A28E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7C49A-E904-2046-A243-3F2EA1330D46}" type="datetime1">
              <a:rPr lang="en-US" smtClean="0"/>
              <a:t>4/2/2025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43813-12FE-C847-8FDC-914F4A6A28E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10.png"/><Relationship Id="rId4" Type="http://schemas.openxmlformats.org/officeDocument/2006/relationships/image" Target="../media/image1110.png"/></Relationships>
</file>

<file path=ppt/slides/_rels/slide14.xml.rels><?xml version="1.0" encoding="UTF-8" standalone="yes"?>
<Relationships xmlns="http://schemas.openxmlformats.org/package/2006/relationships"><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1.png"/><Relationship Id="rId3" Type="http://schemas.openxmlformats.org/officeDocument/2006/relationships/image" Target="../media/image49.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8.png"/><Relationship Id="rId16"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0.png"/><Relationship Id="rId9" Type="http://schemas.openxmlformats.org/officeDocument/2006/relationships/image" Target="../media/image56.png"/><Relationship Id="rId14" Type="http://schemas.openxmlformats.org/officeDocument/2006/relationships/image" Target="../media/image530.png"/></Relationships>
</file>

<file path=ppt/slides/_rels/slide2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2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2.png"/><Relationship Id="rId3" Type="http://schemas.openxmlformats.org/officeDocument/2006/relationships/tags" Target="../tags/tag4.xml"/><Relationship Id="rId7" Type="http://schemas.openxmlformats.org/officeDocument/2006/relationships/image" Target="../media/image95.png"/><Relationship Id="rId12" Type="http://schemas.openxmlformats.org/officeDocument/2006/relationships/image" Target="../media/image10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slideLayout" Target="../slideLayouts/slideLayout2.xml"/><Relationship Id="rId15" Type="http://schemas.openxmlformats.org/officeDocument/2006/relationships/image" Target="../media/image104.png"/><Relationship Id="rId10" Type="http://schemas.openxmlformats.org/officeDocument/2006/relationships/image" Target="../media/image98.png"/><Relationship Id="rId4" Type="http://schemas.openxmlformats.org/officeDocument/2006/relationships/tags" Target="../tags/tag5.xml"/><Relationship Id="rId9" Type="http://schemas.openxmlformats.org/officeDocument/2006/relationships/image" Target="../media/image97.png"/><Relationship Id="rId14"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tags" Target="../tags/tag8.xml"/><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2.xml"/><Relationship Id="rId11" Type="http://schemas.openxmlformats.org/officeDocument/2006/relationships/image" Target="../media/image118.png"/><Relationship Id="rId5" Type="http://schemas.openxmlformats.org/officeDocument/2006/relationships/tags" Target="../tags/tag10.xml"/><Relationship Id="rId10" Type="http://schemas.openxmlformats.org/officeDocument/2006/relationships/image" Target="../media/image117.png"/><Relationship Id="rId4" Type="http://schemas.openxmlformats.org/officeDocument/2006/relationships/tags" Target="../tags/tag9.xml"/><Relationship Id="rId9"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slideLayout" Target="../slideLayouts/slideLayout2.xml"/><Relationship Id="rId7" Type="http://schemas.openxmlformats.org/officeDocument/2006/relationships/image" Target="../media/image13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3" Type="http://schemas.openxmlformats.org/officeDocument/2006/relationships/tags" Target="../tags/tag15.xml"/><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 Type="http://schemas.openxmlformats.org/officeDocument/2006/relationships/tags" Target="../tags/tag14.xml"/><Relationship Id="rId16" Type="http://schemas.openxmlformats.org/officeDocument/2006/relationships/image" Target="../media/image157.png"/><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152.png"/><Relationship Id="rId5" Type="http://schemas.openxmlformats.org/officeDocument/2006/relationships/tags" Target="../tags/tag17.xml"/><Relationship Id="rId15" Type="http://schemas.openxmlformats.org/officeDocument/2006/relationships/image" Target="../media/image156.png"/><Relationship Id="rId10" Type="http://schemas.openxmlformats.org/officeDocument/2006/relationships/image" Target="../media/image151.png"/><Relationship Id="rId4" Type="http://schemas.openxmlformats.org/officeDocument/2006/relationships/tags" Target="../tags/tag16.xml"/><Relationship Id="rId9" Type="http://schemas.openxmlformats.org/officeDocument/2006/relationships/image" Target="../media/image150.png"/><Relationship Id="rId14" Type="http://schemas.openxmlformats.org/officeDocument/2006/relationships/image" Target="../media/image155.png"/></Relationships>
</file>

<file path=ppt/slides/_rels/slide6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s>
</file>

<file path=ppt/slides/_rels/slide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79.png"/></Relationships>
</file>

<file path=ppt/slides/_rels/slide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2.emf"/></Relationships>
</file>

<file path=ppt/slides/_rels/slide7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image" Target="../media/image18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8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86.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9.emf"/></Relationships>
</file>

<file path=ppt/slides/_rels/slide88.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slideLayout" Target="../slideLayouts/slideLayout2.xml"/><Relationship Id="rId4" Type="http://schemas.openxmlformats.org/officeDocument/2006/relationships/image" Target="../media/image202.emf"/></Relationships>
</file>

<file path=ppt/slides/_rels/slide89.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05.emf"/><Relationship Id="rId4" Type="http://schemas.openxmlformats.org/officeDocument/2006/relationships/image" Target="../media/image204.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4.jpe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207.sv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37DB79-3D06-B24A-92EA-033AE081044F}"/>
              </a:ext>
            </a:extLst>
          </p:cNvPr>
          <p:cNvSpPr/>
          <p:nvPr/>
        </p:nvSpPr>
        <p:spPr>
          <a:xfrm>
            <a:off x="0" y="2"/>
            <a:ext cx="12192000" cy="991988"/>
          </a:xfrm>
          <a:prstGeom prst="rect">
            <a:avLst/>
          </a:prstGeom>
          <a:gradFill flip="none" rotWithShape="1">
            <a:gsLst>
              <a:gs pos="0">
                <a:schemeClr val="accent1"/>
              </a:gs>
              <a:gs pos="61000">
                <a:schemeClr val="accent1"/>
              </a:gs>
              <a:gs pos="30000">
                <a:schemeClr val="accent1"/>
              </a:gs>
              <a:gs pos="99000">
                <a:srgbClr val="104BEB">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028" name="Picture 4" descr="Logo">
            <a:extLst>
              <a:ext uri="{FF2B5EF4-FFF2-40B4-BE49-F238E27FC236}">
                <a16:creationId xmlns:a16="http://schemas.microsoft.com/office/drawing/2014/main" id="{3AF3546A-8A1F-DD47-A482-BAE16DD55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29" y="94394"/>
            <a:ext cx="2254871" cy="7865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CA5D33D-3518-5347-B3B0-F1C4E48A4412}"/>
              </a:ext>
            </a:extLst>
          </p:cNvPr>
          <p:cNvSpPr txBox="1"/>
          <p:nvPr/>
        </p:nvSpPr>
        <p:spPr>
          <a:xfrm>
            <a:off x="0" y="1472410"/>
            <a:ext cx="12192000" cy="1323439"/>
          </a:xfrm>
          <a:prstGeom prst="rect">
            <a:avLst/>
          </a:prstGeom>
          <a:noFill/>
        </p:spPr>
        <p:txBody>
          <a:bodyPr wrap="square">
            <a:spAutoFit/>
          </a:bodyPr>
          <a:lstStyle/>
          <a:p>
            <a:pPr algn="ctr"/>
            <a:r>
              <a:rPr lang="en-CN" sz="4000" b="1" dirty="0">
                <a:solidFill>
                  <a:srgbClr val="C00000"/>
                </a:solidFill>
                <a:latin typeface="PT Sans" panose="020B0503020203020204" pitchFamily="34" charset="77"/>
              </a:rPr>
              <a:t>Few-Shot Learning on Graphs: From Meta-Learning </a:t>
            </a:r>
          </a:p>
          <a:p>
            <a:pPr algn="ctr"/>
            <a:r>
              <a:rPr lang="en-CN" sz="4000" b="1" dirty="0">
                <a:solidFill>
                  <a:srgbClr val="C00000"/>
                </a:solidFill>
                <a:latin typeface="PT Sans" panose="020B0503020203020204" pitchFamily="34" charset="77"/>
              </a:rPr>
              <a:t>to LLM-empowered Pre-Training and Beyond</a:t>
            </a:r>
          </a:p>
        </p:txBody>
      </p:sp>
      <p:pic>
        <p:nvPicPr>
          <p:cNvPr id="1030" name="Picture 6">
            <a:extLst>
              <a:ext uri="{FF2B5EF4-FFF2-40B4-BE49-F238E27FC236}">
                <a16:creationId xmlns:a16="http://schemas.microsoft.com/office/drawing/2014/main" id="{4739F95C-559A-8D4F-BCB4-8A43069DA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1102" y="4020394"/>
            <a:ext cx="1337851" cy="1613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Xingtong Yu">
            <a:extLst>
              <a:ext uri="{FF2B5EF4-FFF2-40B4-BE49-F238E27FC236}">
                <a16:creationId xmlns:a16="http://schemas.microsoft.com/office/drawing/2014/main" id="{A025FD3B-0528-6A4C-95CA-341A99B6F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159142"/>
            <a:ext cx="1459813" cy="14598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hirui Pan">
            <a:extLst>
              <a:ext uri="{FF2B5EF4-FFF2-40B4-BE49-F238E27FC236}">
                <a16:creationId xmlns:a16="http://schemas.microsoft.com/office/drawing/2014/main" id="{FB4076BB-C004-A14C-9206-0729B4B09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3968" y="4127165"/>
            <a:ext cx="1506717" cy="150671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EE10716-7212-F54D-B4EA-07658E831AA7}"/>
              </a:ext>
            </a:extLst>
          </p:cNvPr>
          <p:cNvSpPr txBox="1"/>
          <p:nvPr/>
        </p:nvSpPr>
        <p:spPr>
          <a:xfrm>
            <a:off x="1861104" y="5646409"/>
            <a:ext cx="1337851" cy="400110"/>
          </a:xfrm>
          <a:prstGeom prst="rect">
            <a:avLst/>
          </a:prstGeom>
          <a:noFill/>
        </p:spPr>
        <p:txBody>
          <a:bodyPr wrap="square" rtlCol="0">
            <a:spAutoFit/>
          </a:bodyPr>
          <a:lstStyle/>
          <a:p>
            <a:r>
              <a:rPr lang="en-CN" sz="2000" b="1" dirty="0">
                <a:latin typeface="PT Sans" panose="020B0503020203020204" pitchFamily="34" charset="77"/>
              </a:rPr>
              <a:t>Yuan Fang</a:t>
            </a:r>
          </a:p>
        </p:txBody>
      </p:sp>
      <p:sp>
        <p:nvSpPr>
          <p:cNvPr id="23" name="TextBox 22">
            <a:extLst>
              <a:ext uri="{FF2B5EF4-FFF2-40B4-BE49-F238E27FC236}">
                <a16:creationId xmlns:a16="http://schemas.microsoft.com/office/drawing/2014/main" id="{5148EF83-7433-3D43-BB11-D180FC61C29D}"/>
              </a:ext>
            </a:extLst>
          </p:cNvPr>
          <p:cNvSpPr txBox="1"/>
          <p:nvPr/>
        </p:nvSpPr>
        <p:spPr>
          <a:xfrm>
            <a:off x="4078323" y="5673855"/>
            <a:ext cx="1190147" cy="400110"/>
          </a:xfrm>
          <a:prstGeom prst="rect">
            <a:avLst/>
          </a:prstGeom>
          <a:noFill/>
        </p:spPr>
        <p:txBody>
          <a:bodyPr wrap="square" rtlCol="0">
            <a:spAutoFit/>
          </a:bodyPr>
          <a:lstStyle/>
          <a:p>
            <a:r>
              <a:rPr lang="en-CN" sz="2000" b="1" dirty="0">
                <a:latin typeface="PT Sans" panose="020B0503020203020204" pitchFamily="34" charset="77"/>
              </a:rPr>
              <a:t>Yuxia Wu</a:t>
            </a:r>
          </a:p>
        </p:txBody>
      </p:sp>
      <p:sp>
        <p:nvSpPr>
          <p:cNvPr id="24" name="TextBox 23">
            <a:extLst>
              <a:ext uri="{FF2B5EF4-FFF2-40B4-BE49-F238E27FC236}">
                <a16:creationId xmlns:a16="http://schemas.microsoft.com/office/drawing/2014/main" id="{8BF08F07-50DB-904F-9C57-EAD79C2BB487}"/>
              </a:ext>
            </a:extLst>
          </p:cNvPr>
          <p:cNvSpPr txBox="1"/>
          <p:nvPr/>
        </p:nvSpPr>
        <p:spPr>
          <a:xfrm>
            <a:off x="6047992" y="5654934"/>
            <a:ext cx="1555828" cy="400110"/>
          </a:xfrm>
          <a:prstGeom prst="rect">
            <a:avLst/>
          </a:prstGeom>
          <a:noFill/>
        </p:spPr>
        <p:txBody>
          <a:bodyPr wrap="square" rtlCol="0">
            <a:spAutoFit/>
          </a:bodyPr>
          <a:lstStyle/>
          <a:p>
            <a:r>
              <a:rPr lang="en-CN" sz="2000" b="1" dirty="0">
                <a:latin typeface="PT Sans" panose="020B0503020203020204" pitchFamily="34" charset="77"/>
              </a:rPr>
              <a:t>Xingtong Yu</a:t>
            </a:r>
          </a:p>
        </p:txBody>
      </p:sp>
      <p:sp>
        <p:nvSpPr>
          <p:cNvPr id="25" name="TextBox 24">
            <a:extLst>
              <a:ext uri="{FF2B5EF4-FFF2-40B4-BE49-F238E27FC236}">
                <a16:creationId xmlns:a16="http://schemas.microsoft.com/office/drawing/2014/main" id="{1F5DCDC6-85D3-C041-92AC-BF37C6D6582A}"/>
              </a:ext>
            </a:extLst>
          </p:cNvPr>
          <p:cNvSpPr txBox="1"/>
          <p:nvPr/>
        </p:nvSpPr>
        <p:spPr>
          <a:xfrm>
            <a:off x="8364492" y="5646409"/>
            <a:ext cx="1376193" cy="400110"/>
          </a:xfrm>
          <a:prstGeom prst="rect">
            <a:avLst/>
          </a:prstGeom>
          <a:noFill/>
        </p:spPr>
        <p:txBody>
          <a:bodyPr wrap="square" rtlCol="0">
            <a:spAutoFit/>
          </a:bodyPr>
          <a:lstStyle/>
          <a:p>
            <a:r>
              <a:rPr lang="en-CN" sz="2000" b="1" dirty="0">
                <a:latin typeface="PT Sans" panose="020B0503020203020204" pitchFamily="34" charset="77"/>
              </a:rPr>
              <a:t>Shirui Pan</a:t>
            </a:r>
          </a:p>
        </p:txBody>
      </p:sp>
      <p:pic>
        <p:nvPicPr>
          <p:cNvPr id="16" name="Picture 15">
            <a:extLst>
              <a:ext uri="{FF2B5EF4-FFF2-40B4-BE49-F238E27FC236}">
                <a16:creationId xmlns:a16="http://schemas.microsoft.com/office/drawing/2014/main" id="{4D5B8588-5BAE-A34B-A17A-18B2363428EE}"/>
              </a:ext>
            </a:extLst>
          </p:cNvPr>
          <p:cNvPicPr>
            <a:picLocks noChangeAspect="1"/>
          </p:cNvPicPr>
          <p:nvPr/>
        </p:nvPicPr>
        <p:blipFill>
          <a:blip r:embed="rId7"/>
          <a:stretch>
            <a:fillRect/>
          </a:stretch>
        </p:blipFill>
        <p:spPr>
          <a:xfrm>
            <a:off x="1783222" y="6082498"/>
            <a:ext cx="1493613" cy="589277"/>
          </a:xfrm>
          <a:prstGeom prst="rect">
            <a:avLst/>
          </a:prstGeom>
        </p:spPr>
      </p:pic>
      <p:pic>
        <p:nvPicPr>
          <p:cNvPr id="27" name="Picture 26">
            <a:extLst>
              <a:ext uri="{FF2B5EF4-FFF2-40B4-BE49-F238E27FC236}">
                <a16:creationId xmlns:a16="http://schemas.microsoft.com/office/drawing/2014/main" id="{51A294E2-59A6-CF4D-B85A-86AFDCF1B553}"/>
              </a:ext>
            </a:extLst>
          </p:cNvPr>
          <p:cNvPicPr>
            <a:picLocks noChangeAspect="1"/>
          </p:cNvPicPr>
          <p:nvPr/>
        </p:nvPicPr>
        <p:blipFill>
          <a:blip r:embed="rId7"/>
          <a:stretch>
            <a:fillRect/>
          </a:stretch>
        </p:blipFill>
        <p:spPr>
          <a:xfrm>
            <a:off x="3926589" y="6105413"/>
            <a:ext cx="1493613" cy="589277"/>
          </a:xfrm>
          <a:prstGeom prst="rect">
            <a:avLst/>
          </a:prstGeom>
        </p:spPr>
      </p:pic>
      <p:pic>
        <p:nvPicPr>
          <p:cNvPr id="28" name="Picture 27">
            <a:extLst>
              <a:ext uri="{FF2B5EF4-FFF2-40B4-BE49-F238E27FC236}">
                <a16:creationId xmlns:a16="http://schemas.microsoft.com/office/drawing/2014/main" id="{25C40529-6061-D045-B3CF-D044B2FBE9D6}"/>
              </a:ext>
            </a:extLst>
          </p:cNvPr>
          <p:cNvPicPr>
            <a:picLocks noChangeAspect="1"/>
          </p:cNvPicPr>
          <p:nvPr/>
        </p:nvPicPr>
        <p:blipFill>
          <a:blip r:embed="rId7"/>
          <a:stretch>
            <a:fillRect/>
          </a:stretch>
        </p:blipFill>
        <p:spPr>
          <a:xfrm>
            <a:off x="6079099" y="6091023"/>
            <a:ext cx="1493613" cy="589277"/>
          </a:xfrm>
          <a:prstGeom prst="rect">
            <a:avLst/>
          </a:prstGeom>
        </p:spPr>
      </p:pic>
      <p:pic>
        <p:nvPicPr>
          <p:cNvPr id="1046" name="Picture 22" descr="Compounds Australia">
            <a:extLst>
              <a:ext uri="{FF2B5EF4-FFF2-40B4-BE49-F238E27FC236}">
                <a16:creationId xmlns:a16="http://schemas.microsoft.com/office/drawing/2014/main" id="{7B40CEF5-0A7A-F24F-B0D8-72E38865A02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410" t="16546" r="8055" b="30274"/>
          <a:stretch/>
        </p:blipFill>
        <p:spPr bwMode="auto">
          <a:xfrm>
            <a:off x="8446254" y="5998140"/>
            <a:ext cx="1082145" cy="7618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7E4B8F6-F360-6347-B463-E96E799584B3}"/>
              </a:ext>
            </a:extLst>
          </p:cNvPr>
          <p:cNvSpPr txBox="1"/>
          <p:nvPr/>
        </p:nvSpPr>
        <p:spPr>
          <a:xfrm>
            <a:off x="4072330" y="2872161"/>
            <a:ext cx="4047340" cy="965842"/>
          </a:xfrm>
          <a:prstGeom prst="rect">
            <a:avLst/>
          </a:prstGeom>
          <a:noFill/>
        </p:spPr>
        <p:txBody>
          <a:bodyPr wrap="square" rtlCol="0">
            <a:spAutoFit/>
          </a:bodyPr>
          <a:lstStyle/>
          <a:p>
            <a:pPr algn="ctr">
              <a:lnSpc>
                <a:spcPct val="150000"/>
              </a:lnSpc>
            </a:pPr>
            <a:r>
              <a:rPr lang="en-CN" sz="2000" b="1" dirty="0">
                <a:latin typeface="PT Sans" panose="020B0503020203020204" pitchFamily="34" charset="77"/>
              </a:rPr>
              <a:t>Lecture-style Tutorial</a:t>
            </a:r>
          </a:p>
          <a:p>
            <a:pPr algn="ctr">
              <a:lnSpc>
                <a:spcPct val="150000"/>
              </a:lnSpc>
            </a:pPr>
            <a:r>
              <a:rPr lang="en-CN" sz="2000" b="1" dirty="0">
                <a:latin typeface="PT Sans" panose="020B0503020203020204" pitchFamily="34" charset="77"/>
              </a:rPr>
              <a:t>The Web Conference 2025</a:t>
            </a:r>
          </a:p>
        </p:txBody>
      </p:sp>
      <p:pic>
        <p:nvPicPr>
          <p:cNvPr id="26" name="Picture 25">
            <a:extLst>
              <a:ext uri="{FF2B5EF4-FFF2-40B4-BE49-F238E27FC236}">
                <a16:creationId xmlns:a16="http://schemas.microsoft.com/office/drawing/2014/main" id="{20919157-C91E-FA4F-BE07-4F44E02CDF0F}"/>
              </a:ext>
            </a:extLst>
          </p:cNvPr>
          <p:cNvPicPr>
            <a:picLocks noChangeAspect="1"/>
          </p:cNvPicPr>
          <p:nvPr/>
        </p:nvPicPr>
        <p:blipFill rotWithShape="1">
          <a:blip r:embed="rId9"/>
          <a:srcRect l="7832" t="21121" r="-576" b="9321"/>
          <a:stretch/>
        </p:blipFill>
        <p:spPr>
          <a:xfrm>
            <a:off x="3920039" y="4135690"/>
            <a:ext cx="1506717" cy="1506717"/>
          </a:xfrm>
          <a:prstGeom prst="rect">
            <a:avLst/>
          </a:prstGeom>
        </p:spPr>
      </p:pic>
    </p:spTree>
    <p:extLst>
      <p:ext uri="{BB962C8B-B14F-4D97-AF65-F5344CB8AC3E}">
        <p14:creationId xmlns:p14="http://schemas.microsoft.com/office/powerpoint/2010/main" val="349209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CN" dirty="0"/>
              <a:t>Few-Shot Learning 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Label scarcity: the lack of labeled data</a:t>
            </a:r>
          </a:p>
          <a:p>
            <a:r>
              <a:rPr lang="en-US" dirty="0">
                <a:latin typeface="Times New Roman" panose="02020603050405020304" pitchFamily="18" charset="0"/>
                <a:cs typeface="Times New Roman" panose="02020603050405020304" pitchFamily="18" charset="0"/>
              </a:rPr>
              <a:t>Structure scarcity:</a:t>
            </a:r>
            <a:endParaRPr lang="en-CN" dirty="0">
              <a:latin typeface="Times New Roman" panose="02020603050405020304" pitchFamily="18" charset="0"/>
              <a:cs typeface="Times New Roman" panose="02020603050405020304" pitchFamily="18" charset="0"/>
            </a:endParaRPr>
          </a:p>
          <a:p>
            <a:pPr marL="0" indent="0">
              <a:buNone/>
            </a:pPr>
            <a:endParaRPr lang="en-CN" dirty="0">
              <a:latin typeface="PT Sans" panose="020B0503020203020204" pitchFamily="34" charset="77"/>
            </a:endParaRPr>
          </a:p>
          <a:p>
            <a:endParaRPr lang="en-CN" dirty="0"/>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10</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p:txBody>
          <a:bodyPr/>
          <a:lstStyle/>
          <a:p>
            <a:endParaRPr lang="en-CN" dirty="0"/>
          </a:p>
        </p:txBody>
      </p:sp>
      <p:pic>
        <p:nvPicPr>
          <p:cNvPr id="13" name="Picture 12">
            <a:extLst>
              <a:ext uri="{FF2B5EF4-FFF2-40B4-BE49-F238E27FC236}">
                <a16:creationId xmlns:a16="http://schemas.microsoft.com/office/drawing/2014/main" id="{9F96F5B1-ACBE-AE42-A460-34831EDD0948}"/>
              </a:ext>
            </a:extLst>
          </p:cNvPr>
          <p:cNvPicPr>
            <a:picLocks noChangeAspect="1"/>
          </p:cNvPicPr>
          <p:nvPr/>
        </p:nvPicPr>
        <p:blipFill>
          <a:blip r:embed="rId2"/>
          <a:stretch>
            <a:fillRect/>
          </a:stretch>
        </p:blipFill>
        <p:spPr>
          <a:xfrm>
            <a:off x="1301262" y="2428260"/>
            <a:ext cx="8190681" cy="3450405"/>
          </a:xfrm>
          <a:prstGeom prst="rect">
            <a:avLst/>
          </a:prstGeom>
        </p:spPr>
      </p:pic>
    </p:spTree>
    <p:extLst>
      <p:ext uri="{BB962C8B-B14F-4D97-AF65-F5344CB8AC3E}">
        <p14:creationId xmlns:p14="http://schemas.microsoft.com/office/powerpoint/2010/main" val="41965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CN" dirty="0"/>
              <a:t>Lab</a:t>
            </a:r>
            <a:r>
              <a:rPr lang="en-US" altLang="zh-CN" dirty="0"/>
              <a:t>el</a:t>
            </a:r>
            <a:r>
              <a:rPr lang="zh-CN" altLang="en-US" dirty="0"/>
              <a:t> </a:t>
            </a:r>
            <a:r>
              <a:rPr lang="en-US" altLang="zh-CN" dirty="0"/>
              <a:t>Scarcity</a:t>
            </a:r>
            <a:r>
              <a:rPr lang="zh-CN" altLang="en-US" dirty="0"/>
              <a:t> </a:t>
            </a:r>
            <a:r>
              <a:rPr lang="en-CN" dirty="0"/>
              <a:t>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a:xfrm>
            <a:off x="491490" y="999864"/>
            <a:ext cx="10862310" cy="1429012"/>
          </a:xfrm>
        </p:spPr>
        <p:txBody>
          <a:bodyPr/>
          <a:lstStyle/>
          <a:p>
            <a:r>
              <a:rPr lang="en-US" dirty="0"/>
              <a:t>Class-based Label Scarcity </a:t>
            </a:r>
          </a:p>
          <a:p>
            <a:endParaRPr lang="en-CN" dirty="0"/>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11</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p:txBody>
          <a:bodyPr/>
          <a:lstStyle/>
          <a:p>
            <a:endParaRPr lang="en-CN" dirty="0"/>
          </a:p>
        </p:txBody>
      </p:sp>
      <p:pic>
        <p:nvPicPr>
          <p:cNvPr id="8" name="Picture 7">
            <a:extLst>
              <a:ext uri="{FF2B5EF4-FFF2-40B4-BE49-F238E27FC236}">
                <a16:creationId xmlns:a16="http://schemas.microsoft.com/office/drawing/2014/main" id="{B6E5A98F-8249-A848-B347-9068F164E9E8}"/>
              </a:ext>
            </a:extLst>
          </p:cNvPr>
          <p:cNvPicPr>
            <a:picLocks noChangeAspect="1"/>
          </p:cNvPicPr>
          <p:nvPr/>
        </p:nvPicPr>
        <p:blipFill rotWithShape="1">
          <a:blip r:embed="rId2"/>
          <a:srcRect r="55540" b="53414"/>
          <a:stretch/>
        </p:blipFill>
        <p:spPr>
          <a:xfrm>
            <a:off x="1041400" y="1888875"/>
            <a:ext cx="2933629" cy="308024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1CD62A3-79A9-2F46-AA4B-8A3BB58FB812}"/>
                  </a:ext>
                </a:extLst>
              </p:cNvPr>
              <p:cNvSpPr txBox="1"/>
              <p:nvPr/>
            </p:nvSpPr>
            <p:spPr>
              <a:xfrm>
                <a:off x="4371582" y="2142160"/>
                <a:ext cx="7189047" cy="2616101"/>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entire set of classes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𝐶</m:t>
                    </m:r>
                  </m:oMath>
                </a14:m>
                <a:r>
                  <a:rPr lang="en-US" sz="2800" dirty="0">
                    <a:latin typeface="Times New Roman" panose="02020603050405020304" pitchFamily="18" charset="0"/>
                    <a:cs typeface="Times New Roman" panose="02020603050405020304" pitchFamily="18" charset="0"/>
                  </a:rPr>
                  <a:t>) on a graph</a:t>
                </a:r>
              </a:p>
              <a:p>
                <a:pPr marL="914400" lvl="1" indent="-457200">
                  <a:buFont typeface="Courier New" panose="02070309020205020404" pitchFamily="49" charset="0"/>
                  <a:buChar char="o"/>
                </a:pPr>
                <a:r>
                  <a:rPr lang="en-US" altLang="zh-CN" sz="2800" dirty="0">
                    <a:latin typeface="Times New Roman" panose="02020603050405020304" pitchFamily="18" charset="0"/>
                    <a:cs typeface="Times New Roman" panose="02020603050405020304" pitchFamily="18" charset="0"/>
                  </a:rPr>
                  <a:t>Base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class set </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𝐶</m:t>
                        </m:r>
                      </m:e>
                      <m:sub>
                        <m:r>
                          <a:rPr lang="en-US" altLang="zh-CN" sz="2800" b="0" i="1" smtClean="0">
                            <a:latin typeface="Cambria Math" panose="02040503050406030204" pitchFamily="18" charset="0"/>
                            <a:cs typeface="Times New Roman" panose="02020603050405020304" pitchFamily="18" charset="0"/>
                          </a:rPr>
                          <m:t>𝑏𝑎𝑠𝑒</m:t>
                        </m:r>
                      </m:sub>
                    </m:sSub>
                  </m:oMath>
                </a14:m>
                <a:r>
                  <a:rPr lang="en-US" altLang="zh-CN" sz="2800" dirty="0">
                    <a:latin typeface="Times New Roman" panose="02020603050405020304" pitchFamily="18" charset="0"/>
                    <a:cs typeface="Times New Roman" panose="02020603050405020304" pitchFamily="18" charset="0"/>
                  </a:rPr>
                  <a:t> for model training</a:t>
                </a:r>
              </a:p>
              <a:p>
                <a:pPr marL="914400" lvl="1" indent="-457200">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N</a:t>
                </a:r>
                <a:r>
                  <a:rPr lang="en-CN" sz="2800" dirty="0">
                    <a:latin typeface="Times New Roman" panose="02020603050405020304" pitchFamily="18" charset="0"/>
                    <a:cs typeface="Times New Roman" panose="02020603050405020304" pitchFamily="18" charset="0"/>
                  </a:rPr>
                  <a:t>ew class set </a:t>
                </a:r>
                <a14:m>
                  <m:oMath xmlns:m="http://schemas.openxmlformats.org/officeDocument/2006/math">
                    <m:sSub>
                      <m:sSubPr>
                        <m:ctrlPr>
                          <a:rPr lang="en-CN" sz="280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𝐶</m:t>
                        </m:r>
                      </m:e>
                      <m:sub>
                        <m:r>
                          <a:rPr lang="en-US" sz="2800" b="0" i="1" smtClean="0">
                            <a:latin typeface="Cambria Math" panose="02040503050406030204" pitchFamily="18" charset="0"/>
                            <a:cs typeface="Times New Roman" panose="02020603050405020304" pitchFamily="18" charset="0"/>
                          </a:rPr>
                          <m:t>𝑛𝑒𝑤</m:t>
                        </m:r>
                      </m:sub>
                    </m:sSub>
                  </m:oMath>
                </a14:m>
                <a:r>
                  <a:rPr lang="en-CN" sz="2800" dirty="0">
                    <a:latin typeface="Times New Roman" panose="02020603050405020304" pitchFamily="18" charset="0"/>
                    <a:cs typeface="Times New Roman" panose="02020603050405020304" pitchFamily="18" charset="0"/>
                  </a:rPr>
                  <a:t> for testing</a:t>
                </a:r>
              </a:p>
              <a:p>
                <a:pPr marL="914400" lvl="1" indent="-457200">
                  <a:buFont typeface="Courier New" panose="02070309020205020404" pitchFamily="49" charset="0"/>
                  <a:buChar char="o"/>
                </a:pPr>
                <a14:m>
                  <m:oMath xmlns:m="http://schemas.openxmlformats.org/officeDocument/2006/math">
                    <m:r>
                      <a:rPr lang="en-US" sz="2800" b="0" i="1" smtClean="0">
                        <a:latin typeface="Cambria Math" panose="02040503050406030204" pitchFamily="18" charset="0"/>
                        <a:cs typeface="Times New Roman" panose="02020603050405020304" pitchFamily="18" charset="0"/>
                      </a:rPr>
                      <m:t>𝐶</m:t>
                    </m:r>
                    <m:r>
                      <a:rPr lang="en-US" sz="2800" b="0" i="1" smtClean="0">
                        <a:latin typeface="Cambria Math" panose="02040503050406030204" pitchFamily="18" charset="0"/>
                        <a:cs typeface="Times New Roman" panose="02020603050405020304" pitchFamily="18" charset="0"/>
                      </a:rPr>
                      <m:t>=</m:t>
                    </m:r>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𝐶</m:t>
                        </m:r>
                      </m:e>
                      <m:sub>
                        <m:r>
                          <a:rPr lang="en-US" sz="2800" b="0" i="1" smtClean="0">
                            <a:latin typeface="Cambria Math" panose="02040503050406030204" pitchFamily="18" charset="0"/>
                            <a:cs typeface="Times New Roman" panose="02020603050405020304" pitchFamily="18" charset="0"/>
                          </a:rPr>
                          <m:t>𝑏𝑎𝑠𝑒</m:t>
                        </m:r>
                      </m:sub>
                    </m:sSub>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𝐶</m:t>
                        </m:r>
                      </m:e>
                      <m:sub>
                        <m:r>
                          <a:rPr lang="en-US" sz="2800" b="0" i="1" smtClean="0">
                            <a:latin typeface="Cambria Math" panose="02040503050406030204" pitchFamily="18" charset="0"/>
                            <a:cs typeface="Times New Roman" panose="02020603050405020304" pitchFamily="18" charset="0"/>
                          </a:rPr>
                          <m:t>𝑛𝑒𝑤</m:t>
                        </m:r>
                      </m:sub>
                    </m:sSub>
                  </m:oMath>
                </a14:m>
                <a:endParaRPr lang="en-CN" sz="2800" dirty="0">
                  <a:latin typeface="Times New Roman" panose="02020603050405020304" pitchFamily="18" charset="0"/>
                  <a:cs typeface="Times New Roman" panose="02020603050405020304" pitchFamily="18" charset="0"/>
                </a:endParaRPr>
              </a:p>
              <a:p>
                <a:pPr marL="914400" lvl="1" indent="-457200">
                  <a:buFont typeface="Courier New" panose="02070309020205020404" pitchFamily="49" charset="0"/>
                  <a:buChar char="o"/>
                </a:pP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𝐶</m:t>
                        </m:r>
                      </m:e>
                      <m:sub>
                        <m:r>
                          <a:rPr lang="en-US" sz="2800" b="0" i="1" smtClean="0">
                            <a:latin typeface="Cambria Math" panose="02040503050406030204" pitchFamily="18" charset="0"/>
                            <a:cs typeface="Times New Roman" panose="02020603050405020304" pitchFamily="18" charset="0"/>
                          </a:rPr>
                          <m:t>𝑏𝑎𝑠𝑒</m:t>
                        </m:r>
                      </m:sub>
                    </m:sSub>
                    <m:sSub>
                      <m:sSubPr>
                        <m:ctrlPr>
                          <a:rPr lang="en-US" sz="2800" b="0" i="1" smtClean="0">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ea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𝐶</m:t>
                        </m:r>
                      </m:e>
                      <m:sub>
                        <m:r>
                          <a:rPr lang="en-US" sz="2800" b="0" i="1" smtClean="0">
                            <a:latin typeface="Cambria Math" panose="02040503050406030204" pitchFamily="18" charset="0"/>
                            <a:cs typeface="Times New Roman" panose="02020603050405020304" pitchFamily="18" charset="0"/>
                          </a:rPr>
                          <m:t>𝑛𝑒𝑤</m:t>
                        </m:r>
                      </m:sub>
                    </m:sSub>
                    <m:r>
                      <a:rPr lang="en-US" sz="2800" b="0" i="0"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CN" sz="2800" dirty="0">
                  <a:latin typeface="Times New Roman" panose="02020603050405020304" pitchFamily="18" charset="0"/>
                  <a:cs typeface="Times New Roman" panose="02020603050405020304" pitchFamily="18" charset="0"/>
                </a:endParaRPr>
              </a:p>
              <a:p>
                <a:pPr marL="800100" lvl="1" indent="-342900">
                  <a:buFont typeface="Wingdings" pitchFamily="2" charset="2"/>
                  <a:buChar char="§"/>
                </a:pPr>
                <a:endParaRPr lang="en-CN" sz="24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A1CD62A3-79A9-2F46-AA4B-8A3BB58FB812}"/>
                  </a:ext>
                </a:extLst>
              </p:cNvPr>
              <p:cNvSpPr txBox="1">
                <a:spLocks noRot="1" noChangeAspect="1" noMove="1" noResize="1" noEditPoints="1" noAdjustHandles="1" noChangeArrowheads="1" noChangeShapeType="1" noTextEdit="1"/>
              </p:cNvSpPr>
              <p:nvPr/>
            </p:nvSpPr>
            <p:spPr>
              <a:xfrm>
                <a:off x="4371582" y="2142160"/>
                <a:ext cx="7189047" cy="2616101"/>
              </a:xfrm>
              <a:prstGeom prst="rect">
                <a:avLst/>
              </a:prstGeom>
              <a:blipFill>
                <a:blip r:embed="rId3"/>
                <a:stretch>
                  <a:fillRect l="-1764" t="-2415"/>
                </a:stretch>
              </a:blipFill>
            </p:spPr>
            <p:txBody>
              <a:bodyPr/>
              <a:lstStyle/>
              <a:p>
                <a:r>
                  <a:rPr lang="en-CN">
                    <a:noFill/>
                  </a:rPr>
                  <a:t> </a:t>
                </a:r>
              </a:p>
            </p:txBody>
          </p:sp>
        </mc:Fallback>
      </mc:AlternateContent>
      <p:sp>
        <p:nvSpPr>
          <p:cNvPr id="26" name="TextBox 25">
            <a:extLst>
              <a:ext uri="{FF2B5EF4-FFF2-40B4-BE49-F238E27FC236}">
                <a16:creationId xmlns:a16="http://schemas.microsoft.com/office/drawing/2014/main" id="{60C5F160-4569-174A-90FE-FCB332CE030D}"/>
              </a:ext>
            </a:extLst>
          </p:cNvPr>
          <p:cNvSpPr txBox="1"/>
          <p:nvPr/>
        </p:nvSpPr>
        <p:spPr>
          <a:xfrm>
            <a:off x="4049641" y="4997703"/>
            <a:ext cx="7674580" cy="523220"/>
          </a:xfrm>
          <a:prstGeom prst="rect">
            <a:avLst/>
          </a:prstGeom>
          <a:noFill/>
        </p:spPr>
        <p:txBody>
          <a:bodyPr wrap="square">
            <a:spAutoFit/>
          </a:bodyPr>
          <a:lstStyle/>
          <a:p>
            <a:r>
              <a:rPr lang="en-US" sz="2800" dirty="0">
                <a:solidFill>
                  <a:srgbClr val="FF0000"/>
                </a:solidFill>
                <a:effectLst/>
                <a:latin typeface="Times New Roman" panose="02020603050405020304" pitchFamily="18" charset="0"/>
                <a:cs typeface="Times New Roman" panose="02020603050405020304" pitchFamily="18" charset="0"/>
              </a:rPr>
              <a:t>Label scarcity could happen in either subsets or both </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28" name="Google Shape;595;p45">
            <a:extLst>
              <a:ext uri="{FF2B5EF4-FFF2-40B4-BE49-F238E27FC236}">
                <a16:creationId xmlns:a16="http://schemas.microsoft.com/office/drawing/2014/main" id="{815495E5-552A-1B4B-8C91-B9897F16F37D}"/>
              </a:ext>
            </a:extLst>
          </p:cNvPr>
          <p:cNvSpPr/>
          <p:nvPr/>
        </p:nvSpPr>
        <p:spPr>
          <a:xfrm>
            <a:off x="3975029" y="4957005"/>
            <a:ext cx="7823805" cy="647693"/>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72231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CN" dirty="0"/>
              <a:t>Lab</a:t>
            </a:r>
            <a:r>
              <a:rPr lang="en-US" altLang="zh-CN" dirty="0"/>
              <a:t>el</a:t>
            </a:r>
            <a:r>
              <a:rPr lang="zh-CN" altLang="en-US" dirty="0"/>
              <a:t> </a:t>
            </a:r>
            <a:r>
              <a:rPr lang="en-US" altLang="zh-CN" dirty="0"/>
              <a:t>Scarcity</a:t>
            </a:r>
            <a:r>
              <a:rPr lang="zh-CN" altLang="en-US" dirty="0"/>
              <a:t> </a:t>
            </a:r>
            <a:r>
              <a:rPr lang="en-CN" dirty="0"/>
              <a:t>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a:xfrm>
            <a:off x="491490" y="999864"/>
            <a:ext cx="10862310" cy="1429012"/>
          </a:xfrm>
        </p:spPr>
        <p:txBody>
          <a:bodyPr/>
          <a:lstStyle/>
          <a:p>
            <a:r>
              <a:rPr lang="en-US" dirty="0"/>
              <a:t>Class-based Label Scarcity </a:t>
            </a:r>
          </a:p>
          <a:p>
            <a:endParaRPr lang="en-CN" dirty="0"/>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12</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p:txBody>
          <a:bodyPr/>
          <a:lstStyle/>
          <a:p>
            <a:endParaRPr lang="en-CN"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1CD62A3-79A9-2F46-AA4B-8A3BB58FB812}"/>
                  </a:ext>
                </a:extLst>
              </p:cNvPr>
              <p:cNvSpPr txBox="1"/>
              <p:nvPr/>
            </p:nvSpPr>
            <p:spPr>
              <a:xfrm>
                <a:off x="613460" y="1757077"/>
                <a:ext cx="6740544" cy="892552"/>
              </a:xfrm>
              <a:prstGeom prst="rect">
                <a:avLst/>
              </a:prstGeom>
              <a:noFill/>
            </p:spPr>
            <p:txBody>
              <a:bodyPr wrap="square" rtlCol="0">
                <a:spAutoFit/>
              </a:bodyPr>
              <a:lstStyle/>
              <a:p>
                <a:pPr marL="285750" indent="-285750">
                  <a:buFont typeface="Wingdings" pitchFamily="2" charset="2"/>
                  <a:buChar char="Ø"/>
                </a:pPr>
                <a:r>
                  <a:rPr lang="en-CN" sz="2800" dirty="0">
                    <a:latin typeface="Times New Roman" panose="02020603050405020304" pitchFamily="18" charset="0"/>
                    <a:cs typeface="Times New Roman" panose="02020603050405020304" pitchFamily="18" charset="0"/>
                  </a:rPr>
                  <a:t>L</a:t>
                </a:r>
                <a:r>
                  <a:rPr lang="en-US" altLang="zh-CN" sz="2800" dirty="0" err="1">
                    <a:latin typeface="Times New Roman" panose="02020603050405020304" pitchFamily="18" charset="0"/>
                    <a:cs typeface="Times New Roman" panose="02020603050405020304" pitchFamily="18" charset="0"/>
                  </a:rPr>
                  <a:t>abel</a:t>
                </a:r>
                <a:r>
                  <a:rPr lang="zh-CN" altLang="en-US" sz="2800" dirty="0">
                    <a:latin typeface="Times New Roman" panose="02020603050405020304" pitchFamily="18" charset="0"/>
                    <a:cs typeface="Times New Roman" panose="02020603050405020304" pitchFamily="18" charset="0"/>
                  </a:rPr>
                  <a:t> </a:t>
                </a:r>
                <a:r>
                  <a:rPr lang="en-US" sz="2800" b="0" dirty="0">
                    <a:effectLst/>
                    <a:latin typeface="Times New Roman" panose="02020603050405020304" pitchFamily="18" charset="0"/>
                    <a:cs typeface="Times New Roman" panose="02020603050405020304" pitchFamily="18" charset="0"/>
                  </a:rPr>
                  <a:t>scarcity in new classes </a:t>
                </a:r>
                <a14:m>
                  <m:oMath xmlns:m="http://schemas.openxmlformats.org/officeDocument/2006/math">
                    <m:sSub>
                      <m:sSubPr>
                        <m:ctrlPr>
                          <a:rPr lang="en-CN" sz="280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𝐶</m:t>
                        </m:r>
                      </m:e>
                      <m:sub>
                        <m:r>
                          <a:rPr lang="en-US" sz="2800" b="0" i="1" smtClean="0">
                            <a:latin typeface="Cambria Math" panose="02040503050406030204" pitchFamily="18" charset="0"/>
                            <a:cs typeface="Times New Roman" panose="02020603050405020304" pitchFamily="18" charset="0"/>
                          </a:rPr>
                          <m:t>𝑛𝑒𝑤</m:t>
                        </m:r>
                      </m:sub>
                    </m:sSub>
                  </m:oMath>
                </a14:m>
                <a:r>
                  <a:rPr lang="en-US" sz="2800" b="0" dirty="0">
                    <a:effectLst/>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 </a:t>
                </a:r>
                <a:endParaRPr lang="en-CN" sz="24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A1CD62A3-79A9-2F46-AA4B-8A3BB58FB812}"/>
                  </a:ext>
                </a:extLst>
              </p:cNvPr>
              <p:cNvSpPr txBox="1">
                <a:spLocks noRot="1" noChangeAspect="1" noMove="1" noResize="1" noEditPoints="1" noAdjustHandles="1" noChangeArrowheads="1" noChangeShapeType="1" noTextEdit="1"/>
              </p:cNvSpPr>
              <p:nvPr/>
            </p:nvSpPr>
            <p:spPr>
              <a:xfrm>
                <a:off x="613460" y="1757077"/>
                <a:ext cx="6740544" cy="892552"/>
              </a:xfrm>
              <a:prstGeom prst="rect">
                <a:avLst/>
              </a:prstGeom>
              <a:blipFill>
                <a:blip r:embed="rId2"/>
                <a:stretch>
                  <a:fillRect l="-1695" t="-7042"/>
                </a:stretch>
              </a:blipFill>
            </p:spPr>
            <p:txBody>
              <a:bodyPr/>
              <a:lstStyle/>
              <a:p>
                <a:r>
                  <a:rPr lang="en-CN">
                    <a:noFill/>
                  </a:rPr>
                  <a:t> </a:t>
                </a:r>
              </a:p>
            </p:txBody>
          </p:sp>
        </mc:Fallback>
      </mc:AlternateContent>
      <p:sp>
        <p:nvSpPr>
          <p:cNvPr id="14" name="Rectangle 13">
            <a:extLst>
              <a:ext uri="{FF2B5EF4-FFF2-40B4-BE49-F238E27FC236}">
                <a16:creationId xmlns:a16="http://schemas.microsoft.com/office/drawing/2014/main" id="{8BCF8B98-57A4-A845-BC16-480F62648C60}"/>
              </a:ext>
            </a:extLst>
          </p:cNvPr>
          <p:cNvSpPr/>
          <p:nvPr/>
        </p:nvSpPr>
        <p:spPr>
          <a:xfrm>
            <a:off x="1011922" y="3520162"/>
            <a:ext cx="2028827" cy="830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666C32-9F61-F943-82B7-CE883EF36A3D}"/>
                  </a:ext>
                </a:extLst>
              </p:cNvPr>
              <p:cNvSpPr txBox="1"/>
              <p:nvPr/>
            </p:nvSpPr>
            <p:spPr>
              <a:xfrm>
                <a:off x="1011922" y="3538895"/>
                <a:ext cx="1843090" cy="830997"/>
              </a:xfrm>
              <a:prstGeom prst="rect">
                <a:avLst/>
              </a:prstGeom>
              <a:noFill/>
            </p:spPr>
            <p:txBody>
              <a:bodyPr wrap="square" rtlCol="0">
                <a:spAutoFit/>
              </a:bodyPr>
              <a:lstStyle/>
              <a:p>
                <a:pPr algn="ctr"/>
                <a:r>
                  <a:rPr lang="en-US" sz="2400" dirty="0">
                    <a:solidFill>
                      <a:srgbClr val="0432FF"/>
                    </a:solidFill>
                    <a:latin typeface="Times New Roman" panose="02020603050405020304" pitchFamily="18" charset="0"/>
                    <a:cs typeface="Times New Roman" panose="02020603050405020304" pitchFamily="18" charset="0"/>
                  </a:rPr>
                  <a:t>L</a:t>
                </a:r>
                <a:r>
                  <a:rPr lang="en-US" sz="2400" dirty="0">
                    <a:solidFill>
                      <a:srgbClr val="0432FF"/>
                    </a:solidFill>
                    <a:effectLst/>
                    <a:latin typeface="Times New Roman" panose="02020603050405020304" pitchFamily="18" charset="0"/>
                    <a:cs typeface="Times New Roman" panose="02020603050405020304" pitchFamily="18" charset="0"/>
                  </a:rPr>
                  <a:t>abeled</a:t>
                </a:r>
                <a:r>
                  <a:rPr lang="en-US" sz="2400" dirty="0">
                    <a:effectLst/>
                    <a:latin typeface="Times New Roman" panose="02020603050405020304" pitchFamily="18" charset="0"/>
                    <a:cs typeface="Times New Roman" panose="02020603050405020304" pitchFamily="18" charset="0"/>
                  </a:rPr>
                  <a:t> base classes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𝐶</m:t>
                        </m:r>
                      </m:e>
                      <m:sub>
                        <m:r>
                          <a:rPr lang="en-US" sz="2400" b="0" i="1" smtClean="0">
                            <a:latin typeface="Cambria Math" panose="02040503050406030204" pitchFamily="18" charset="0"/>
                            <a:cs typeface="Times New Roman" panose="02020603050405020304" pitchFamily="18" charset="0"/>
                          </a:rPr>
                          <m:t>𝑏𝑎𝑠𝑒</m:t>
                        </m:r>
                      </m:sub>
                    </m:sSub>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46666C32-9F61-F943-82B7-CE883EF36A3D}"/>
                  </a:ext>
                </a:extLst>
              </p:cNvPr>
              <p:cNvSpPr txBox="1">
                <a:spLocks noRot="1" noChangeAspect="1" noMove="1" noResize="1" noEditPoints="1" noAdjustHandles="1" noChangeArrowheads="1" noChangeShapeType="1" noTextEdit="1"/>
              </p:cNvSpPr>
              <p:nvPr/>
            </p:nvSpPr>
            <p:spPr>
              <a:xfrm>
                <a:off x="1011922" y="3538895"/>
                <a:ext cx="1843090" cy="830997"/>
              </a:xfrm>
              <a:prstGeom prst="rect">
                <a:avLst/>
              </a:prstGeom>
              <a:blipFill>
                <a:blip r:embed="rId3"/>
                <a:stretch>
                  <a:fillRect l="-3425" t="-5970" r="-7534" b="-16418"/>
                </a:stretch>
              </a:blipFill>
            </p:spPr>
            <p:txBody>
              <a:bodyPr/>
              <a:lstStyle/>
              <a:p>
                <a:r>
                  <a:rPr lang="en-CN">
                    <a:noFill/>
                  </a:rPr>
                  <a:t> </a:t>
                </a:r>
              </a:p>
            </p:txBody>
          </p:sp>
        </mc:Fallback>
      </mc:AlternateContent>
      <p:sp>
        <p:nvSpPr>
          <p:cNvPr id="16" name="Rectangle 15">
            <a:extLst>
              <a:ext uri="{FF2B5EF4-FFF2-40B4-BE49-F238E27FC236}">
                <a16:creationId xmlns:a16="http://schemas.microsoft.com/office/drawing/2014/main" id="{C52705A9-97A8-1847-919F-CF609FA6289E}"/>
              </a:ext>
            </a:extLst>
          </p:cNvPr>
          <p:cNvSpPr/>
          <p:nvPr/>
        </p:nvSpPr>
        <p:spPr>
          <a:xfrm>
            <a:off x="4267887" y="3509809"/>
            <a:ext cx="2282824" cy="830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0BB9AD6-14BB-E84E-8040-D07F67852870}"/>
                  </a:ext>
                </a:extLst>
              </p:cNvPr>
              <p:cNvSpPr txBox="1"/>
              <p:nvPr/>
            </p:nvSpPr>
            <p:spPr>
              <a:xfrm>
                <a:off x="4205672" y="3694381"/>
                <a:ext cx="2407253" cy="461665"/>
              </a:xfrm>
              <a:prstGeom prst="rect">
                <a:avLst/>
              </a:prstGeom>
              <a:noFill/>
            </p:spPr>
            <p:txBody>
              <a:bodyPr wrap="square" rtlCol="0">
                <a:spAutoFit/>
              </a:bodyPr>
              <a:lstStyle/>
              <a:p>
                <a:pPr algn="ctr"/>
                <a:r>
                  <a:rPr lang="en-US" sz="2400" dirty="0">
                    <a:effectLst/>
                    <a:latin typeface="Times New Roman" panose="02020603050405020304" pitchFamily="18" charset="0"/>
                    <a:cs typeface="Times New Roman" panose="02020603050405020304" pitchFamily="18" charset="0"/>
                  </a:rPr>
                  <a:t>New</a:t>
                </a:r>
                <a:r>
                  <a:rPr lang="zh-CN" altLang="en-US" sz="2400" dirty="0">
                    <a:effectLst/>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CN"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𝐶</m:t>
                        </m:r>
                      </m:e>
                      <m:sub>
                        <m:r>
                          <a:rPr lang="en-US" sz="2400" b="0" i="1" smtClean="0">
                            <a:latin typeface="Cambria Math" panose="02040503050406030204" pitchFamily="18" charset="0"/>
                            <a:cs typeface="Times New Roman" panose="02020603050405020304" pitchFamily="18" charset="0"/>
                          </a:rPr>
                          <m:t>𝑛𝑒𝑤</m:t>
                        </m:r>
                      </m:sub>
                    </m:sSub>
                  </m:oMath>
                </a14:m>
                <a:r>
                  <a:rPr lang="en-US" sz="1800"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D0BB9AD6-14BB-E84E-8040-D07F67852870}"/>
                  </a:ext>
                </a:extLst>
              </p:cNvPr>
              <p:cNvSpPr txBox="1">
                <a:spLocks noRot="1" noChangeAspect="1" noMove="1" noResize="1" noEditPoints="1" noAdjustHandles="1" noChangeArrowheads="1" noChangeShapeType="1" noTextEdit="1"/>
              </p:cNvSpPr>
              <p:nvPr/>
            </p:nvSpPr>
            <p:spPr>
              <a:xfrm>
                <a:off x="4205672" y="3694381"/>
                <a:ext cx="2407253" cy="461665"/>
              </a:xfrm>
              <a:prstGeom prst="rect">
                <a:avLst/>
              </a:prstGeom>
              <a:blipFill>
                <a:blip r:embed="rId4"/>
                <a:stretch>
                  <a:fillRect l="-3684" t="-7895" b="-28947"/>
                </a:stretch>
              </a:blipFill>
            </p:spPr>
            <p:txBody>
              <a:bodyPr/>
              <a:lstStyle/>
              <a:p>
                <a:r>
                  <a:rPr lang="en-CN">
                    <a:noFill/>
                  </a:rPr>
                  <a:t> </a:t>
                </a:r>
              </a:p>
            </p:txBody>
          </p:sp>
        </mc:Fallback>
      </mc:AlternateContent>
      <p:cxnSp>
        <p:nvCxnSpPr>
          <p:cNvPr id="22" name="Curved Connector 21">
            <a:extLst>
              <a:ext uri="{FF2B5EF4-FFF2-40B4-BE49-F238E27FC236}">
                <a16:creationId xmlns:a16="http://schemas.microsoft.com/office/drawing/2014/main" id="{B9B12E39-0895-5144-9794-6E8F63B7CAB7}"/>
              </a:ext>
            </a:extLst>
          </p:cNvPr>
          <p:cNvCxnSpPr>
            <a:cxnSpLocks/>
            <a:stCxn id="14" idx="0"/>
            <a:endCxn id="16" idx="0"/>
          </p:cNvCxnSpPr>
          <p:nvPr/>
        </p:nvCxnSpPr>
        <p:spPr>
          <a:xfrm rot="5400000" flipH="1" flipV="1">
            <a:off x="3712641" y="1823505"/>
            <a:ext cx="10353" cy="3382963"/>
          </a:xfrm>
          <a:prstGeom prst="curvedConnector3">
            <a:avLst>
              <a:gd name="adj1" fmla="val 5146991"/>
            </a:avLst>
          </a:prstGeom>
          <a:ln w="12700">
            <a:prstDash val="lgDash"/>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A0C380B9-C7AB-F641-9A54-E5962903E538}"/>
              </a:ext>
            </a:extLst>
          </p:cNvPr>
          <p:cNvSpPr txBox="1"/>
          <p:nvPr/>
        </p:nvSpPr>
        <p:spPr>
          <a:xfrm>
            <a:off x="2523522" y="2583449"/>
            <a:ext cx="2526526" cy="830997"/>
          </a:xfrm>
          <a:prstGeom prst="rect">
            <a:avLst/>
          </a:prstGeom>
          <a:noFill/>
        </p:spPr>
        <p:txBody>
          <a:bodyPr wrap="square" rtlCol="0">
            <a:spAutoFit/>
          </a:bodyPr>
          <a:lstStyle/>
          <a:p>
            <a:pPr algn="ctr"/>
            <a:r>
              <a:rPr lang="en-CN" sz="2400" dirty="0">
                <a:latin typeface="Times New Roman" panose="02020603050405020304" pitchFamily="18" charset="0"/>
                <a:cs typeface="Times New Roman" panose="02020603050405020304" pitchFamily="18" charset="0"/>
              </a:rPr>
              <a:t>Transfer</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prior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knowledge</a:t>
            </a:r>
            <a:endParaRPr lang="en-CN" sz="2400" dirty="0">
              <a:latin typeface="Times New Roman" panose="02020603050405020304" pitchFamily="18" charset="0"/>
              <a:cs typeface="Times New Roman" panose="02020603050405020304" pitchFamily="18" charset="0"/>
            </a:endParaRPr>
          </a:p>
        </p:txBody>
      </p:sp>
      <p:sp>
        <p:nvSpPr>
          <p:cNvPr id="30" name="Explosion 2 29">
            <a:extLst>
              <a:ext uri="{FF2B5EF4-FFF2-40B4-BE49-F238E27FC236}">
                <a16:creationId xmlns:a16="http://schemas.microsoft.com/office/drawing/2014/main" id="{C714A187-7F38-2949-A5CE-B949DB5DFF69}"/>
              </a:ext>
            </a:extLst>
          </p:cNvPr>
          <p:cNvSpPr/>
          <p:nvPr/>
        </p:nvSpPr>
        <p:spPr>
          <a:xfrm>
            <a:off x="1563276" y="4251319"/>
            <a:ext cx="2028826" cy="996955"/>
          </a:xfrm>
          <a:prstGeom prst="irregularSeal2">
            <a:avLst/>
          </a:prstGeom>
          <a:solidFill>
            <a:schemeClr val="accent1">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TextBox 28">
            <a:extLst>
              <a:ext uri="{FF2B5EF4-FFF2-40B4-BE49-F238E27FC236}">
                <a16:creationId xmlns:a16="http://schemas.microsoft.com/office/drawing/2014/main" id="{ECCA8831-FBE1-784C-9596-C8C4322444B7}"/>
              </a:ext>
            </a:extLst>
          </p:cNvPr>
          <p:cNvSpPr txBox="1"/>
          <p:nvPr/>
        </p:nvSpPr>
        <p:spPr>
          <a:xfrm rot="20813876">
            <a:off x="1924041" y="4561792"/>
            <a:ext cx="1198963" cy="369332"/>
          </a:xfrm>
          <a:prstGeom prst="rect">
            <a:avLst/>
          </a:prstGeom>
          <a:noFill/>
        </p:spPr>
        <p:txBody>
          <a:bodyPr wrap="square">
            <a:spAutoFit/>
          </a:bodyPr>
          <a:lstStyle/>
          <a:p>
            <a:r>
              <a:rPr lang="en-US" sz="1800" b="1" dirty="0">
                <a:solidFill>
                  <a:srgbClr val="FF0000"/>
                </a:solidFill>
                <a:effectLst/>
                <a:latin typeface="Times New Roman" panose="02020603050405020304" pitchFamily="18" charset="0"/>
                <a:cs typeface="Times New Roman" panose="02020603050405020304" pitchFamily="18" charset="0"/>
              </a:rPr>
              <a:t>Sufficient</a:t>
            </a:r>
            <a:r>
              <a:rPr lang="en-US" altLang="zh-CN" sz="1800" b="1" dirty="0">
                <a:solidFill>
                  <a:srgbClr val="FF0000"/>
                </a:solidFill>
                <a:effectLst/>
                <a:latin typeface="Times New Roman" panose="02020603050405020304" pitchFamily="18" charset="0"/>
                <a:cs typeface="Times New Roman" panose="02020603050405020304" pitchFamily="18" charset="0"/>
              </a:rPr>
              <a:t>!</a:t>
            </a:r>
            <a:endParaRPr lang="en-CN" b="1" dirty="0">
              <a:solidFill>
                <a:srgbClr val="FF000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0C0823-15D5-D34C-A62D-B9C490A8A5B1}"/>
                  </a:ext>
                </a:extLst>
              </p:cNvPr>
              <p:cNvSpPr txBox="1"/>
              <p:nvPr/>
            </p:nvSpPr>
            <p:spPr>
              <a:xfrm>
                <a:off x="6856303" y="3261260"/>
                <a:ext cx="5210511" cy="1133965"/>
              </a:xfrm>
              <a:prstGeom prst="rect">
                <a:avLst/>
              </a:prstGeom>
              <a:noFill/>
            </p:spPr>
            <p:txBody>
              <a:bodyPr wrap="square" rtlCol="0">
                <a:spAutoFit/>
              </a:bodyPr>
              <a:lstStyle/>
              <a:p>
                <a:pPr>
                  <a:lnSpc>
                    <a:spcPct val="150000"/>
                  </a:lnSpc>
                </a:pPr>
                <a:r>
                  <a:rPr lang="en-US" sz="2400" i="1" dirty="0">
                    <a:solidFill>
                      <a:srgbClr val="C00000"/>
                    </a:solidFill>
                    <a:latin typeface="Times New Roman" panose="02020603050405020304" pitchFamily="18" charset="0"/>
                    <a:cs typeface="Times New Roman" panose="02020603050405020304" pitchFamily="18" charset="0"/>
                  </a:rPr>
                  <a:t>Support set</a:t>
                </a:r>
                <a:r>
                  <a:rPr lang="en-US" sz="2400" dirty="0">
                    <a:solidFill>
                      <a:srgbClr val="C00000"/>
                    </a:solidFill>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l</a:t>
                </a:r>
                <a:r>
                  <a:rPr lang="en-CN" sz="2400" dirty="0">
                    <a:latin typeface="Times New Roman" panose="02020603050405020304" pitchFamily="18" charset="0"/>
                    <a:cs typeface="Times New Roman" panose="02020603050405020304" pitchFamily="18" charset="0"/>
                  </a:rPr>
                  <a:t>abeled data from </a:t>
                </a:r>
                <a14:m>
                  <m:oMath xmlns:m="http://schemas.openxmlformats.org/officeDocument/2006/math">
                    <m:sSub>
                      <m:sSubPr>
                        <m:ctrlPr>
                          <a:rPr lang="en-CN"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𝐶</m:t>
                        </m:r>
                      </m:e>
                      <m:sub>
                        <m:r>
                          <a:rPr lang="en-US" sz="2400" b="0" i="1" smtClean="0">
                            <a:latin typeface="Cambria Math" panose="02040503050406030204" pitchFamily="18" charset="0"/>
                            <a:cs typeface="Times New Roman" panose="02020603050405020304" pitchFamily="18" charset="0"/>
                          </a:rPr>
                          <m:t>𝑛𝑒𝑤</m:t>
                        </m:r>
                      </m:sub>
                    </m:sSub>
                  </m:oMath>
                </a14:m>
                <a:r>
                  <a:rPr lang="en-US" sz="2400" dirty="0">
                    <a:effectLst/>
                    <a:latin typeface="Times New Roman" panose="02020603050405020304" pitchFamily="18" charset="0"/>
                    <a:cs typeface="Times New Roman" panose="02020603050405020304" pitchFamily="18" charset="0"/>
                  </a:rPr>
                  <a:t> </a:t>
                </a:r>
                <a:endParaRPr lang="en-CN" sz="2400" dirty="0">
                  <a:latin typeface="Times New Roman" panose="02020603050405020304" pitchFamily="18" charset="0"/>
                  <a:cs typeface="Times New Roman" panose="02020603050405020304" pitchFamily="18" charset="0"/>
                </a:endParaRPr>
              </a:p>
              <a:p>
                <a:pPr>
                  <a:lnSpc>
                    <a:spcPct val="150000"/>
                  </a:lnSpc>
                </a:pPr>
                <a:r>
                  <a:rPr lang="en-US" sz="2400" i="1" dirty="0">
                    <a:solidFill>
                      <a:srgbClr val="C00000"/>
                    </a:solidFill>
                    <a:latin typeface="Times New Roman" panose="02020603050405020304" pitchFamily="18" charset="0"/>
                    <a:cs typeface="Times New Roman" panose="02020603050405020304" pitchFamily="18" charset="0"/>
                  </a:rPr>
                  <a:t>Q</a:t>
                </a:r>
                <a:r>
                  <a:rPr lang="en-CN" sz="2400" i="1" dirty="0">
                    <a:solidFill>
                      <a:srgbClr val="C00000"/>
                    </a:solidFill>
                    <a:latin typeface="Times New Roman" panose="02020603050405020304" pitchFamily="18" charset="0"/>
                    <a:cs typeface="Times New Roman" panose="02020603050405020304" pitchFamily="18" charset="0"/>
                  </a:rPr>
                  <a:t>uery set</a:t>
                </a:r>
                <a:r>
                  <a:rPr lang="en-CN" sz="2400" dirty="0">
                    <a:solidFill>
                      <a:srgbClr val="C00000"/>
                    </a:solidFill>
                    <a:latin typeface="Times New Roman" panose="02020603050405020304" pitchFamily="18" charset="0"/>
                    <a:cs typeface="Times New Roman" panose="02020603050405020304" pitchFamily="18" charset="0"/>
                  </a:rPr>
                  <a:t>: </a:t>
                </a:r>
                <a:r>
                  <a:rPr lang="en-CN" sz="2400" dirty="0">
                    <a:latin typeface="Times New Roman" panose="02020603050405020304" pitchFamily="18" charset="0"/>
                    <a:cs typeface="Times New Roman" panose="02020603050405020304" pitchFamily="18" charset="0"/>
                  </a:rPr>
                  <a:t>unlabeled data from </a:t>
                </a:r>
                <a14:m>
                  <m:oMath xmlns:m="http://schemas.openxmlformats.org/officeDocument/2006/math">
                    <m:sSub>
                      <m:sSubPr>
                        <m:ctrlPr>
                          <a:rPr lang="en-CN"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𝐶</m:t>
                        </m:r>
                      </m:e>
                      <m:sub>
                        <m:r>
                          <a:rPr lang="en-US" sz="2400" b="0" i="1" smtClean="0">
                            <a:latin typeface="Cambria Math" panose="02040503050406030204" pitchFamily="18" charset="0"/>
                            <a:cs typeface="Times New Roman" panose="02020603050405020304" pitchFamily="18" charset="0"/>
                          </a:rPr>
                          <m:t>𝑛𝑒𝑤</m:t>
                        </m:r>
                      </m:sub>
                    </m:sSub>
                  </m:oMath>
                </a14:m>
                <a:r>
                  <a:rPr lang="en-US" sz="2400" dirty="0">
                    <a:effectLst/>
                    <a:latin typeface="Times New Roman" panose="02020603050405020304" pitchFamily="18" charset="0"/>
                    <a:cs typeface="Times New Roman" panose="02020603050405020304" pitchFamily="18" charset="0"/>
                  </a:rPr>
                  <a:t> </a:t>
                </a:r>
                <a:endParaRPr lang="en-CN" sz="24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340C0823-15D5-D34C-A62D-B9C490A8A5B1}"/>
                  </a:ext>
                </a:extLst>
              </p:cNvPr>
              <p:cNvSpPr txBox="1">
                <a:spLocks noRot="1" noChangeAspect="1" noMove="1" noResize="1" noEditPoints="1" noAdjustHandles="1" noChangeArrowheads="1" noChangeShapeType="1" noTextEdit="1"/>
              </p:cNvSpPr>
              <p:nvPr/>
            </p:nvSpPr>
            <p:spPr>
              <a:xfrm>
                <a:off x="6856303" y="3261260"/>
                <a:ext cx="5210511" cy="1133965"/>
              </a:xfrm>
              <a:prstGeom prst="rect">
                <a:avLst/>
              </a:prstGeom>
              <a:blipFill>
                <a:blip r:embed="rId5"/>
                <a:stretch>
                  <a:fillRect l="-1951" b="-12088"/>
                </a:stretch>
              </a:blipFill>
            </p:spPr>
            <p:txBody>
              <a:bodyPr/>
              <a:lstStyle/>
              <a:p>
                <a:r>
                  <a:rPr lang="en-CN">
                    <a:noFill/>
                  </a:rPr>
                  <a:t> </a:t>
                </a:r>
              </a:p>
            </p:txBody>
          </p:sp>
        </mc:Fallback>
      </mc:AlternateContent>
      <p:sp>
        <p:nvSpPr>
          <p:cNvPr id="9" name="Left Brace 8">
            <a:extLst>
              <a:ext uri="{FF2B5EF4-FFF2-40B4-BE49-F238E27FC236}">
                <a16:creationId xmlns:a16="http://schemas.microsoft.com/office/drawing/2014/main" id="{9F0168C5-8CC7-ED44-B586-6A823B4D91F0}"/>
              </a:ext>
            </a:extLst>
          </p:cNvPr>
          <p:cNvSpPr/>
          <p:nvPr/>
        </p:nvSpPr>
        <p:spPr>
          <a:xfrm>
            <a:off x="6638023" y="3534174"/>
            <a:ext cx="218280" cy="71429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28" name="TextBox 27">
            <a:extLst>
              <a:ext uri="{FF2B5EF4-FFF2-40B4-BE49-F238E27FC236}">
                <a16:creationId xmlns:a16="http://schemas.microsoft.com/office/drawing/2014/main" id="{93A348A1-2EC4-3147-9E28-3DB7AE522471}"/>
              </a:ext>
            </a:extLst>
          </p:cNvPr>
          <p:cNvSpPr txBox="1"/>
          <p:nvPr/>
        </p:nvSpPr>
        <p:spPr>
          <a:xfrm>
            <a:off x="7060295" y="2933258"/>
            <a:ext cx="4501874" cy="461665"/>
          </a:xfrm>
          <a:prstGeom prst="rect">
            <a:avLst/>
          </a:prstGeom>
          <a:noFill/>
        </p:spPr>
        <p:txBody>
          <a:bodyPr wrap="square">
            <a:spAutoFit/>
          </a:bodyPr>
          <a:lstStyle/>
          <a:p>
            <a:r>
              <a:rPr lang="en-US" sz="2400" dirty="0">
                <a:effectLst/>
                <a:latin typeface="Times New Roman" panose="02020603050405020304" pitchFamily="18" charset="0"/>
                <a:cs typeface="Times New Roman" panose="02020603050405020304" pitchFamily="18" charset="0"/>
              </a:rPr>
              <a:t>Meta-learning based approaches </a:t>
            </a:r>
            <a:endParaRPr lang="en-US" sz="2400" dirty="0">
              <a:latin typeface="Times New Roman" panose="02020603050405020304" pitchFamily="18" charset="0"/>
              <a:cs typeface="Times New Roman" panose="02020603050405020304" pitchFamily="18" charset="0"/>
            </a:endParaRPr>
          </a:p>
        </p:txBody>
      </p:sp>
      <p:grpSp>
        <p:nvGrpSpPr>
          <p:cNvPr id="32" name="Google Shape;947;p67">
            <a:extLst>
              <a:ext uri="{FF2B5EF4-FFF2-40B4-BE49-F238E27FC236}">
                <a16:creationId xmlns:a16="http://schemas.microsoft.com/office/drawing/2014/main" id="{8B556BED-D1BF-EB45-AAA7-B8886B357F13}"/>
              </a:ext>
            </a:extLst>
          </p:cNvPr>
          <p:cNvGrpSpPr/>
          <p:nvPr/>
        </p:nvGrpSpPr>
        <p:grpSpPr>
          <a:xfrm>
            <a:off x="1325697" y="5355381"/>
            <a:ext cx="10028102" cy="640383"/>
            <a:chOff x="211099" y="4352710"/>
            <a:chExt cx="10028102" cy="640383"/>
          </a:xfrm>
        </p:grpSpPr>
        <p:sp>
          <p:nvSpPr>
            <p:cNvPr id="33" name="Google Shape;948;p67">
              <a:extLst>
                <a:ext uri="{FF2B5EF4-FFF2-40B4-BE49-F238E27FC236}">
                  <a16:creationId xmlns:a16="http://schemas.microsoft.com/office/drawing/2014/main" id="{CFDF3ACA-72A0-AA48-A2DF-CCCC1E235BCC}"/>
                </a:ext>
              </a:extLst>
            </p:cNvPr>
            <p:cNvSpPr txBox="1"/>
            <p:nvPr/>
          </p:nvSpPr>
          <p:spPr>
            <a:xfrm>
              <a:off x="638874" y="4439125"/>
              <a:ext cx="9487268"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dirty="0">
                  <a:latin typeface="Times New Roman" panose="02020603050405020304" pitchFamily="18" charset="0"/>
                  <a:ea typeface="PT Sans"/>
                  <a:cs typeface="Times New Roman" panose="02020603050405020304" pitchFamily="18" charset="0"/>
                  <a:sym typeface="PT Sans"/>
                </a:rPr>
                <a:t>Heavily rely on abundant labeled data in a large number of base classes! </a:t>
              </a:r>
            </a:p>
          </p:txBody>
        </p:sp>
        <p:pic>
          <p:nvPicPr>
            <p:cNvPr id="34" name="Google Shape;949;p67">
              <a:extLst>
                <a:ext uri="{FF2B5EF4-FFF2-40B4-BE49-F238E27FC236}">
                  <a16:creationId xmlns:a16="http://schemas.microsoft.com/office/drawing/2014/main" id="{52A3B0AD-9F64-DA44-81AA-5CB0DDCC787E}"/>
                </a:ext>
              </a:extLst>
            </p:cNvPr>
            <p:cNvPicPr preferRelativeResize="0"/>
            <p:nvPr/>
          </p:nvPicPr>
          <p:blipFill>
            <a:blip r:embed="rId6">
              <a:alphaModFix/>
            </a:blip>
            <a:stretch>
              <a:fillRect/>
            </a:stretch>
          </p:blipFill>
          <p:spPr>
            <a:xfrm>
              <a:off x="306409" y="4487052"/>
              <a:ext cx="338700" cy="338700"/>
            </a:xfrm>
            <a:prstGeom prst="rect">
              <a:avLst/>
            </a:prstGeom>
            <a:noFill/>
            <a:ln>
              <a:noFill/>
            </a:ln>
          </p:spPr>
        </p:pic>
        <p:sp>
          <p:nvSpPr>
            <p:cNvPr id="35" name="Google Shape;950;p67">
              <a:extLst>
                <a:ext uri="{FF2B5EF4-FFF2-40B4-BE49-F238E27FC236}">
                  <a16:creationId xmlns:a16="http://schemas.microsoft.com/office/drawing/2014/main" id="{CE8CD2D4-B1E8-114C-BBDE-C0B8A5FF2A93}"/>
                </a:ext>
              </a:extLst>
            </p:cNvPr>
            <p:cNvSpPr/>
            <p:nvPr/>
          </p:nvSpPr>
          <p:spPr>
            <a:xfrm>
              <a:off x="211099" y="4352710"/>
              <a:ext cx="10028102" cy="638133"/>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extLst>
      <p:ext uri="{BB962C8B-B14F-4D97-AF65-F5344CB8AC3E}">
        <p14:creationId xmlns:p14="http://schemas.microsoft.com/office/powerpoint/2010/main" val="167825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CN" dirty="0"/>
              <a:t>Lab</a:t>
            </a:r>
            <a:r>
              <a:rPr lang="en-US" altLang="zh-CN" dirty="0"/>
              <a:t>el</a:t>
            </a:r>
            <a:r>
              <a:rPr lang="zh-CN" altLang="en-US" dirty="0"/>
              <a:t> </a:t>
            </a:r>
            <a:r>
              <a:rPr lang="en-US" altLang="zh-CN" dirty="0"/>
              <a:t>Scarcity</a:t>
            </a:r>
            <a:r>
              <a:rPr lang="zh-CN" altLang="en-US" dirty="0"/>
              <a:t> </a:t>
            </a:r>
            <a:r>
              <a:rPr lang="en-CN" dirty="0"/>
              <a:t>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a:xfrm>
            <a:off x="491490" y="999864"/>
            <a:ext cx="10862310" cy="1429012"/>
          </a:xfrm>
        </p:spPr>
        <p:txBody>
          <a:bodyPr/>
          <a:lstStyle/>
          <a:p>
            <a:r>
              <a:rPr lang="en-US" dirty="0"/>
              <a:t>Class-based Label Scarcity </a:t>
            </a:r>
          </a:p>
          <a:p>
            <a:endParaRPr lang="en-CN" dirty="0"/>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13</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p:txBody>
          <a:bodyPr/>
          <a:lstStyle/>
          <a:p>
            <a:endParaRPr lang="en-CN" dirty="0"/>
          </a:p>
        </p:txBody>
      </p:sp>
      <p:sp>
        <p:nvSpPr>
          <p:cNvPr id="36" name="Rectangle 35">
            <a:extLst>
              <a:ext uri="{FF2B5EF4-FFF2-40B4-BE49-F238E27FC236}">
                <a16:creationId xmlns:a16="http://schemas.microsoft.com/office/drawing/2014/main" id="{7834CF7F-6533-9B45-A2A3-A507A8B01FB6}"/>
              </a:ext>
            </a:extLst>
          </p:cNvPr>
          <p:cNvSpPr/>
          <p:nvPr/>
        </p:nvSpPr>
        <p:spPr>
          <a:xfrm>
            <a:off x="577601" y="3600057"/>
            <a:ext cx="2584009" cy="8309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BD5F9FA-DD25-3A45-B04A-0A821738B2D1}"/>
                  </a:ext>
                </a:extLst>
              </p:cNvPr>
              <p:cNvSpPr txBox="1"/>
              <p:nvPr/>
            </p:nvSpPr>
            <p:spPr>
              <a:xfrm>
                <a:off x="670470" y="3601661"/>
                <a:ext cx="2491140"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Unl</a:t>
                </a:r>
                <a:r>
                  <a:rPr lang="en-US" sz="2400" dirty="0">
                    <a:effectLst/>
                    <a:latin typeface="Times New Roman" panose="02020603050405020304" pitchFamily="18" charset="0"/>
                    <a:cs typeface="Times New Roman" panose="02020603050405020304" pitchFamily="18" charset="0"/>
                  </a:rPr>
                  <a:t>abeled/No base classes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𝐶</m:t>
                        </m:r>
                      </m:e>
                      <m:sub>
                        <m:r>
                          <a:rPr lang="en-US" sz="2400" b="0" i="1" smtClean="0">
                            <a:latin typeface="Cambria Math" panose="02040503050406030204" pitchFamily="18" charset="0"/>
                            <a:cs typeface="Times New Roman" panose="02020603050405020304" pitchFamily="18" charset="0"/>
                          </a:rPr>
                          <m:t>𝑏𝑎𝑠𝑒</m:t>
                        </m:r>
                      </m:sub>
                    </m:sSub>
                  </m:oMath>
                </a14:m>
                <a:r>
                  <a:rPr lang="en-US" sz="2400" dirty="0">
                    <a:effectLst/>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5BD5F9FA-DD25-3A45-B04A-0A821738B2D1}"/>
                  </a:ext>
                </a:extLst>
              </p:cNvPr>
              <p:cNvSpPr txBox="1">
                <a:spLocks noRot="1" noChangeAspect="1" noMove="1" noResize="1" noEditPoints="1" noAdjustHandles="1" noChangeArrowheads="1" noChangeShapeType="1" noTextEdit="1"/>
              </p:cNvSpPr>
              <p:nvPr/>
            </p:nvSpPr>
            <p:spPr>
              <a:xfrm>
                <a:off x="670470" y="3601661"/>
                <a:ext cx="2491140" cy="830997"/>
              </a:xfrm>
              <a:prstGeom prst="rect">
                <a:avLst/>
              </a:prstGeom>
              <a:blipFill>
                <a:blip r:embed="rId2"/>
                <a:stretch>
                  <a:fillRect l="-2020" t="-6061" b="-16667"/>
                </a:stretch>
              </a:blipFill>
            </p:spPr>
            <p:txBody>
              <a:bodyPr/>
              <a:lstStyle/>
              <a:p>
                <a:r>
                  <a:rPr lang="en-CN">
                    <a:noFill/>
                  </a:rPr>
                  <a:t> </a:t>
                </a:r>
              </a:p>
            </p:txBody>
          </p:sp>
        </mc:Fallback>
      </mc:AlternateContent>
      <p:sp>
        <p:nvSpPr>
          <p:cNvPr id="38" name="Rectangle 37">
            <a:extLst>
              <a:ext uri="{FF2B5EF4-FFF2-40B4-BE49-F238E27FC236}">
                <a16:creationId xmlns:a16="http://schemas.microsoft.com/office/drawing/2014/main" id="{D9917F26-CF93-084D-B3FA-A96CCDC2F4D6}"/>
              </a:ext>
            </a:extLst>
          </p:cNvPr>
          <p:cNvSpPr/>
          <p:nvPr/>
        </p:nvSpPr>
        <p:spPr>
          <a:xfrm>
            <a:off x="4080683" y="3600057"/>
            <a:ext cx="2390765" cy="830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F031723-9DA3-2247-BE2B-2CB64390C880}"/>
                  </a:ext>
                </a:extLst>
              </p:cNvPr>
              <p:cNvSpPr txBox="1"/>
              <p:nvPr/>
            </p:nvSpPr>
            <p:spPr>
              <a:xfrm>
                <a:off x="4080683" y="3750486"/>
                <a:ext cx="2491139" cy="461665"/>
              </a:xfrm>
              <a:prstGeom prst="rect">
                <a:avLst/>
              </a:prstGeom>
              <a:noFill/>
            </p:spPr>
            <p:txBody>
              <a:bodyPr wrap="square" rtlCol="0">
                <a:spAutoFit/>
              </a:bodyPr>
              <a:lstStyle/>
              <a:p>
                <a:pPr algn="ctr"/>
                <a:r>
                  <a:rPr lang="en-US" sz="2400" dirty="0">
                    <a:effectLst/>
                    <a:latin typeface="Times New Roman" panose="02020603050405020304" pitchFamily="18" charset="0"/>
                    <a:cs typeface="Times New Roman" panose="02020603050405020304" pitchFamily="18" charset="0"/>
                  </a:rPr>
                  <a:t>New</a:t>
                </a:r>
                <a:r>
                  <a:rPr lang="zh-CN" altLang="en-US" sz="2400" dirty="0">
                    <a:effectLst/>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CN"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𝐶</m:t>
                        </m:r>
                      </m:e>
                      <m:sub>
                        <m:r>
                          <a:rPr lang="en-US" sz="2400" b="0" i="1" smtClean="0">
                            <a:latin typeface="Cambria Math" panose="02040503050406030204" pitchFamily="18" charset="0"/>
                            <a:cs typeface="Times New Roman" panose="02020603050405020304" pitchFamily="18" charset="0"/>
                          </a:rPr>
                          <m:t>𝑛𝑒𝑤</m:t>
                        </m:r>
                      </m:sub>
                    </m:sSub>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CF031723-9DA3-2247-BE2B-2CB64390C880}"/>
                  </a:ext>
                </a:extLst>
              </p:cNvPr>
              <p:cNvSpPr txBox="1">
                <a:spLocks noRot="1" noChangeAspect="1" noMove="1" noResize="1" noEditPoints="1" noAdjustHandles="1" noChangeArrowheads="1" noChangeShapeType="1" noTextEdit="1"/>
              </p:cNvSpPr>
              <p:nvPr/>
            </p:nvSpPr>
            <p:spPr>
              <a:xfrm>
                <a:off x="4080683" y="3750486"/>
                <a:ext cx="2491139" cy="461665"/>
              </a:xfrm>
              <a:prstGeom prst="rect">
                <a:avLst/>
              </a:prstGeom>
              <a:blipFill>
                <a:blip r:embed="rId3"/>
                <a:stretch>
                  <a:fillRect l="-2030" t="-10811" b="-29730"/>
                </a:stretch>
              </a:blipFill>
            </p:spPr>
            <p:txBody>
              <a:bodyPr/>
              <a:lstStyle/>
              <a:p>
                <a:r>
                  <a:rPr lang="en-CN">
                    <a:noFill/>
                  </a:rPr>
                  <a:t> </a:t>
                </a:r>
              </a:p>
            </p:txBody>
          </p:sp>
        </mc:Fallback>
      </mc:AlternateContent>
      <p:cxnSp>
        <p:nvCxnSpPr>
          <p:cNvPr id="40" name="Curved Connector 39">
            <a:extLst>
              <a:ext uri="{FF2B5EF4-FFF2-40B4-BE49-F238E27FC236}">
                <a16:creationId xmlns:a16="http://schemas.microsoft.com/office/drawing/2014/main" id="{D763A97C-7561-6045-8B2A-B3ED158CE040}"/>
              </a:ext>
            </a:extLst>
          </p:cNvPr>
          <p:cNvCxnSpPr>
            <a:cxnSpLocks/>
            <a:stCxn id="36" idx="0"/>
            <a:endCxn id="38" idx="0"/>
          </p:cNvCxnSpPr>
          <p:nvPr/>
        </p:nvCxnSpPr>
        <p:spPr>
          <a:xfrm rot="5400000" flipH="1" flipV="1">
            <a:off x="3572836" y="1896827"/>
            <a:ext cx="12700" cy="3406460"/>
          </a:xfrm>
          <a:prstGeom prst="curvedConnector3">
            <a:avLst>
              <a:gd name="adj1" fmla="val 3985709"/>
            </a:avLst>
          </a:prstGeom>
          <a:ln w="12700">
            <a:prstDash val="lgDash"/>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120E9ECB-ED17-0842-AB40-517218D2B944}"/>
              </a:ext>
            </a:extLst>
          </p:cNvPr>
          <p:cNvSpPr txBox="1"/>
          <p:nvPr/>
        </p:nvSpPr>
        <p:spPr>
          <a:xfrm>
            <a:off x="2297238" y="2655195"/>
            <a:ext cx="2611948" cy="830997"/>
          </a:xfrm>
          <a:prstGeom prst="rect">
            <a:avLst/>
          </a:prstGeom>
          <a:noFill/>
        </p:spPr>
        <p:txBody>
          <a:bodyPr wrap="square" rtlCol="0">
            <a:spAutoFit/>
          </a:bodyPr>
          <a:lstStyle/>
          <a:p>
            <a:pPr algn="ctr"/>
            <a:r>
              <a:rPr lang="en-CN" sz="2400" dirty="0">
                <a:latin typeface="Times New Roman" panose="02020603050405020304" pitchFamily="18" charset="0"/>
                <a:cs typeface="Times New Roman" panose="02020603050405020304" pitchFamily="18" charset="0"/>
              </a:rPr>
              <a:t>Pre-training</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&amp;</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Adaptation</a:t>
            </a:r>
            <a:endParaRPr lang="en-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063D66-E24E-C044-92B1-2C900F558E7E}"/>
                  </a:ext>
                </a:extLst>
              </p:cNvPr>
              <p:cNvSpPr txBox="1"/>
              <p:nvPr/>
            </p:nvSpPr>
            <p:spPr>
              <a:xfrm>
                <a:off x="613459" y="1757077"/>
                <a:ext cx="6977967" cy="892552"/>
              </a:xfrm>
              <a:prstGeom prst="rect">
                <a:avLst/>
              </a:prstGeom>
              <a:noFill/>
            </p:spPr>
            <p:txBody>
              <a:bodyPr wrap="square" rtlCol="0">
                <a:spAutoFit/>
              </a:bodyPr>
              <a:lstStyle/>
              <a:p>
                <a:pPr marL="285750" indent="-285750">
                  <a:buFont typeface="Wingdings" pitchFamily="2" charset="2"/>
                  <a:buChar char="Ø"/>
                </a:pPr>
                <a:r>
                  <a:rPr lang="en-CN" sz="2800" dirty="0">
                    <a:latin typeface="Times New Roman" panose="02020603050405020304" pitchFamily="18" charset="0"/>
                    <a:cs typeface="Times New Roman" panose="02020603050405020304" pitchFamily="18" charset="0"/>
                  </a:rPr>
                  <a:t>L</a:t>
                </a:r>
                <a:r>
                  <a:rPr lang="en-US" altLang="zh-CN" sz="2800" dirty="0" err="1">
                    <a:latin typeface="Times New Roman" panose="02020603050405020304" pitchFamily="18" charset="0"/>
                    <a:cs typeface="Times New Roman" panose="02020603050405020304" pitchFamily="18" charset="0"/>
                  </a:rPr>
                  <a:t>abel</a:t>
                </a:r>
                <a:r>
                  <a:rPr lang="zh-CN" altLang="en-US" sz="2800" dirty="0">
                    <a:latin typeface="Times New Roman" panose="02020603050405020304" pitchFamily="18" charset="0"/>
                    <a:cs typeface="Times New Roman" panose="02020603050405020304" pitchFamily="18" charset="0"/>
                  </a:rPr>
                  <a:t> </a:t>
                </a:r>
                <a:r>
                  <a:rPr lang="en-US" sz="2800" b="0" dirty="0">
                    <a:effectLst/>
                    <a:latin typeface="Times New Roman" panose="02020603050405020304" pitchFamily="18" charset="0"/>
                    <a:cs typeface="Times New Roman" panose="02020603050405020304" pitchFamily="18" charset="0"/>
                  </a:rPr>
                  <a:t>scarcity in base classes </a:t>
                </a: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𝐶</m:t>
                        </m:r>
                      </m:e>
                      <m:sub>
                        <m:r>
                          <a:rPr lang="en-US" sz="2800" b="0" i="1" smtClean="0">
                            <a:latin typeface="Cambria Math" panose="02040503050406030204" pitchFamily="18" charset="0"/>
                            <a:cs typeface="Times New Roman" panose="02020603050405020304" pitchFamily="18" charset="0"/>
                          </a:rPr>
                          <m:t>𝑏𝑎𝑠𝑒</m:t>
                        </m:r>
                      </m:sub>
                    </m:sSub>
                  </m:oMath>
                </a14:m>
                <a:r>
                  <a:rPr lang="en-US" sz="2800" b="0" dirty="0">
                    <a:effectLst/>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 </a:t>
                </a:r>
                <a:endParaRPr lang="en-CN" sz="2400"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4F063D66-E24E-C044-92B1-2C900F558E7E}"/>
                  </a:ext>
                </a:extLst>
              </p:cNvPr>
              <p:cNvSpPr txBox="1">
                <a:spLocks noRot="1" noChangeAspect="1" noMove="1" noResize="1" noEditPoints="1" noAdjustHandles="1" noChangeArrowheads="1" noChangeShapeType="1" noTextEdit="1"/>
              </p:cNvSpPr>
              <p:nvPr/>
            </p:nvSpPr>
            <p:spPr>
              <a:xfrm>
                <a:off x="613459" y="1757077"/>
                <a:ext cx="6977967" cy="892552"/>
              </a:xfrm>
              <a:prstGeom prst="rect">
                <a:avLst/>
              </a:prstGeom>
              <a:blipFill>
                <a:blip r:embed="rId4"/>
                <a:stretch>
                  <a:fillRect l="-1636" t="-7042"/>
                </a:stretch>
              </a:blipFill>
            </p:spPr>
            <p:txBody>
              <a:bodyPr/>
              <a:lstStyle/>
              <a:p>
                <a:r>
                  <a:rPr lang="en-CN">
                    <a:noFill/>
                  </a:rPr>
                  <a:t> </a:t>
                </a:r>
              </a:p>
            </p:txBody>
          </p:sp>
        </mc:Fallback>
      </mc:AlternateContent>
      <p:sp>
        <p:nvSpPr>
          <p:cNvPr id="28" name="Google Shape;598;p45">
            <a:extLst>
              <a:ext uri="{FF2B5EF4-FFF2-40B4-BE49-F238E27FC236}">
                <a16:creationId xmlns:a16="http://schemas.microsoft.com/office/drawing/2014/main" id="{D828F623-A7D6-6042-94E2-1ED58D9C530C}"/>
              </a:ext>
            </a:extLst>
          </p:cNvPr>
          <p:cNvSpPr txBox="1"/>
          <p:nvPr/>
        </p:nvSpPr>
        <p:spPr>
          <a:xfrm>
            <a:off x="6422463" y="3178993"/>
            <a:ext cx="4530040" cy="861744"/>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rgbClr val="C13018"/>
              </a:buClr>
              <a:buSzPts val="2200"/>
              <a:buFont typeface="PT Sans"/>
              <a:buChar char="✗"/>
            </a:pPr>
            <a:r>
              <a:rPr lang="en-US" altLang="zh-CN" sz="2400" b="1" dirty="0">
                <a:solidFill>
                  <a:srgbClr val="C13018"/>
                </a:solidFill>
                <a:latin typeface="Times New Roman" panose="02020603050405020304" pitchFamily="18" charset="0"/>
                <a:ea typeface="PT Sans"/>
                <a:cs typeface="Times New Roman" panose="02020603050405020304" pitchFamily="18" charset="0"/>
                <a:sym typeface="PT Sans"/>
              </a:rPr>
              <a:t>Meta-learning based methods</a:t>
            </a:r>
          </a:p>
          <a:p>
            <a:pPr marL="457200" lvl="0" indent="-368300" algn="l" rtl="0">
              <a:spcBef>
                <a:spcPts val="0"/>
              </a:spcBef>
              <a:spcAft>
                <a:spcPts val="0"/>
              </a:spcAft>
              <a:buClr>
                <a:srgbClr val="C13018"/>
              </a:buClr>
              <a:buSzPts val="2200"/>
              <a:buFont typeface="PT Sans"/>
              <a:buChar char="✗"/>
            </a:pPr>
            <a:endParaRPr sz="2000" b="1" dirty="0">
              <a:solidFill>
                <a:srgbClr val="C13018"/>
              </a:solidFill>
              <a:latin typeface="Times New Roman" panose="02020603050405020304" pitchFamily="18" charset="0"/>
              <a:ea typeface="PT Sans"/>
              <a:cs typeface="Times New Roman" panose="02020603050405020304" pitchFamily="18" charset="0"/>
              <a:sym typeface="PT Sans"/>
            </a:endParaRPr>
          </a:p>
        </p:txBody>
      </p:sp>
      <mc:AlternateContent xmlns:mc="http://schemas.openxmlformats.org/markup-compatibility/2006" xmlns:a14="http://schemas.microsoft.com/office/drawing/2010/main">
        <mc:Choice Requires="a14">
          <p:sp>
            <p:nvSpPr>
              <p:cNvPr id="32" name="Google Shape;599;p45">
                <a:extLst>
                  <a:ext uri="{FF2B5EF4-FFF2-40B4-BE49-F238E27FC236}">
                    <a16:creationId xmlns:a16="http://schemas.microsoft.com/office/drawing/2014/main" id="{D30CE7CD-9CF0-874A-885A-F19BC515C7B2}"/>
                  </a:ext>
                </a:extLst>
              </p:cNvPr>
              <p:cNvSpPr txBox="1"/>
              <p:nvPr/>
            </p:nvSpPr>
            <p:spPr>
              <a:xfrm>
                <a:off x="6422462" y="3717345"/>
                <a:ext cx="5368242" cy="1610667"/>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chemeClr val="accent1"/>
                  </a:buClr>
                  <a:buSzPts val="2200"/>
                  <a:buFont typeface="PT Sans"/>
                  <a:buChar char="✓"/>
                </a:pPr>
                <a:r>
                  <a:rPr lang="en-US" altLang="zh-CN" sz="2400" b="1" dirty="0">
                    <a:solidFill>
                      <a:schemeClr val="accent1"/>
                    </a:solidFill>
                    <a:latin typeface="Times New Roman" panose="02020603050405020304" pitchFamily="18" charset="0"/>
                    <a:ea typeface="PT Sans"/>
                    <a:cs typeface="Times New Roman" panose="02020603050405020304" pitchFamily="18" charset="0"/>
                    <a:sym typeface="PT Sans"/>
                  </a:rPr>
                  <a:t>Self-supervised methods</a:t>
                </a:r>
                <a:endParaRPr sz="2400" b="1" dirty="0">
                  <a:solidFill>
                    <a:schemeClr val="accent1"/>
                  </a:solidFill>
                  <a:latin typeface="Times New Roman" panose="02020603050405020304" pitchFamily="18" charset="0"/>
                  <a:ea typeface="PT Sans"/>
                  <a:cs typeface="Times New Roman" panose="02020603050405020304" pitchFamily="18" charset="0"/>
                  <a:sym typeface="PT Sans"/>
                </a:endParaRPr>
              </a:p>
              <a:p>
                <a:pPr marL="914400" lvl="1" indent="-342900" algn="l" rtl="0">
                  <a:spcBef>
                    <a:spcPts val="1000"/>
                  </a:spcBef>
                  <a:spcAft>
                    <a:spcPts val="0"/>
                  </a:spcAft>
                  <a:buSzPts val="1800"/>
                  <a:buFont typeface="PT Sans"/>
                  <a:buChar char="❏"/>
                </a:pPr>
                <a:r>
                  <a:rPr lang="en-US" sz="2400" b="1" dirty="0">
                    <a:latin typeface="Times New Roman" panose="02020603050405020304" pitchFamily="18" charset="0"/>
                    <a:ea typeface="PT Sans"/>
                    <a:cs typeface="Times New Roman" panose="02020603050405020304" pitchFamily="18" charset="0"/>
                    <a:sym typeface="PT Sans"/>
                  </a:rPr>
                  <a:t>Pre-train </a:t>
                </a:r>
                <a:r>
                  <a:rPr lang="en-US" sz="2400" dirty="0">
                    <a:latin typeface="Times New Roman" panose="02020603050405020304" pitchFamily="18" charset="0"/>
                    <a:ea typeface="PT Sans"/>
                    <a:cs typeface="Times New Roman" panose="02020603050405020304" pitchFamily="18" charset="0"/>
                    <a:sym typeface="PT Sans"/>
                  </a:rPr>
                  <a:t>graph encoders on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𝐶</m:t>
                        </m:r>
                      </m:e>
                      <m:sub>
                        <m:r>
                          <a:rPr lang="en-US" sz="2400" b="0" i="1" smtClean="0">
                            <a:latin typeface="Cambria Math" panose="02040503050406030204" pitchFamily="18" charset="0"/>
                            <a:cs typeface="Times New Roman" panose="02020603050405020304" pitchFamily="18" charset="0"/>
                          </a:rPr>
                          <m:t>𝑏𝑎𝑠𝑒</m:t>
                        </m:r>
                      </m:sub>
                    </m:sSub>
                  </m:oMath>
                </a14:m>
                <a:r>
                  <a:rPr lang="en-US" sz="2400" dirty="0">
                    <a:effectLst/>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ea typeface="PT Sans"/>
                  <a:cs typeface="Times New Roman" panose="02020603050405020304" pitchFamily="18" charset="0"/>
                  <a:sym typeface="PT Sans"/>
                </a:endParaRPr>
              </a:p>
              <a:p>
                <a:pPr marL="914400" lvl="1" indent="-342900" algn="l" rtl="0">
                  <a:spcBef>
                    <a:spcPts val="0"/>
                  </a:spcBef>
                  <a:spcAft>
                    <a:spcPts val="1000"/>
                  </a:spcAft>
                  <a:buSzPts val="1800"/>
                  <a:buFont typeface="PT Sans"/>
                  <a:buChar char="❏"/>
                </a:pPr>
                <a:r>
                  <a:rPr lang="en" sz="2400" b="1" dirty="0">
                    <a:solidFill>
                      <a:schemeClr val="dk1"/>
                    </a:solidFill>
                    <a:latin typeface="Times New Roman" panose="02020603050405020304" pitchFamily="18" charset="0"/>
                    <a:ea typeface="PT Sans"/>
                    <a:cs typeface="Times New Roman" panose="02020603050405020304" pitchFamily="18" charset="0"/>
                    <a:sym typeface="PT Sans"/>
                  </a:rPr>
                  <a:t>Fine-tuning </a:t>
                </a:r>
                <a:r>
                  <a:rPr lang="en" sz="2400" dirty="0">
                    <a:solidFill>
                      <a:schemeClr val="dk1"/>
                    </a:solidFill>
                    <a:latin typeface="Times New Roman" panose="02020603050405020304" pitchFamily="18" charset="0"/>
                    <a:ea typeface="PT Sans"/>
                    <a:cs typeface="Times New Roman" panose="02020603050405020304" pitchFamily="18" charset="0"/>
                    <a:sym typeface="PT Sans"/>
                  </a:rPr>
                  <a:t>on novel tasks</a:t>
                </a:r>
                <a:endParaRPr sz="2400" dirty="0">
                  <a:latin typeface="Times New Roman" panose="02020603050405020304" pitchFamily="18" charset="0"/>
                  <a:ea typeface="PT Sans"/>
                  <a:cs typeface="Times New Roman" panose="02020603050405020304" pitchFamily="18" charset="0"/>
                  <a:sym typeface="PT Sans"/>
                </a:endParaRPr>
              </a:p>
            </p:txBody>
          </p:sp>
        </mc:Choice>
        <mc:Fallback xmlns="">
          <p:sp>
            <p:nvSpPr>
              <p:cNvPr id="32" name="Google Shape;599;p45">
                <a:extLst>
                  <a:ext uri="{FF2B5EF4-FFF2-40B4-BE49-F238E27FC236}">
                    <a16:creationId xmlns:a16="http://schemas.microsoft.com/office/drawing/2014/main" id="{D30CE7CD-9CF0-874A-885A-F19BC515C7B2}"/>
                  </a:ext>
                </a:extLst>
              </p:cNvPr>
              <p:cNvSpPr txBox="1">
                <a:spLocks noRot="1" noChangeAspect="1" noMove="1" noResize="1" noEditPoints="1" noAdjustHandles="1" noChangeArrowheads="1" noChangeShapeType="1" noTextEdit="1"/>
              </p:cNvSpPr>
              <p:nvPr/>
            </p:nvSpPr>
            <p:spPr>
              <a:xfrm>
                <a:off x="6422462" y="3717345"/>
                <a:ext cx="5368242" cy="1610667"/>
              </a:xfrm>
              <a:prstGeom prst="rect">
                <a:avLst/>
              </a:prstGeom>
              <a:blipFill>
                <a:blip r:embed="rId5"/>
                <a:stretch>
                  <a:fillRect l="-236" t="-781"/>
                </a:stretch>
              </a:blipFill>
              <a:ln>
                <a:noFill/>
              </a:ln>
            </p:spPr>
            <p:txBody>
              <a:bodyPr/>
              <a:lstStyle/>
              <a:p>
                <a:r>
                  <a:rPr lang="en-CN">
                    <a:noFill/>
                  </a:rPr>
                  <a:t> </a:t>
                </a:r>
              </a:p>
            </p:txBody>
          </p:sp>
        </mc:Fallback>
      </mc:AlternateContent>
    </p:spTree>
    <p:extLst>
      <p:ext uri="{BB962C8B-B14F-4D97-AF65-F5344CB8AC3E}">
        <p14:creationId xmlns:p14="http://schemas.microsoft.com/office/powerpoint/2010/main" val="156966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CN" dirty="0"/>
              <a:t>Lab</a:t>
            </a:r>
            <a:r>
              <a:rPr lang="en-US" altLang="zh-CN" dirty="0"/>
              <a:t>el</a:t>
            </a:r>
            <a:r>
              <a:rPr lang="zh-CN" altLang="en-US" dirty="0"/>
              <a:t> </a:t>
            </a:r>
            <a:r>
              <a:rPr lang="en-US" altLang="zh-CN" dirty="0"/>
              <a:t>Scarcity</a:t>
            </a:r>
            <a:r>
              <a:rPr lang="zh-CN" altLang="en-US" dirty="0"/>
              <a:t> </a:t>
            </a:r>
            <a:r>
              <a:rPr lang="en-CN" dirty="0"/>
              <a:t>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a:xfrm>
            <a:off x="491490" y="999864"/>
            <a:ext cx="10862310" cy="1429012"/>
          </a:xfrm>
        </p:spPr>
        <p:txBody>
          <a:bodyPr/>
          <a:lstStyle/>
          <a:p>
            <a:r>
              <a:rPr lang="en-US" dirty="0"/>
              <a:t>Class-based Label Scarcity </a:t>
            </a:r>
          </a:p>
          <a:p>
            <a:endParaRPr lang="en-CN" dirty="0"/>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14</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p:txBody>
          <a:bodyPr/>
          <a:lstStyle/>
          <a:p>
            <a:endParaRPr lang="en-CN"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063D66-E24E-C044-92B1-2C900F558E7E}"/>
                  </a:ext>
                </a:extLst>
              </p:cNvPr>
              <p:cNvSpPr txBox="1"/>
              <p:nvPr/>
            </p:nvSpPr>
            <p:spPr>
              <a:xfrm>
                <a:off x="613459" y="1757077"/>
                <a:ext cx="11578541" cy="1323439"/>
              </a:xfrm>
              <a:prstGeom prst="rect">
                <a:avLst/>
              </a:prstGeom>
              <a:noFill/>
            </p:spPr>
            <p:txBody>
              <a:bodyPr wrap="square" rtlCol="0">
                <a:spAutoFit/>
              </a:bodyPr>
              <a:lstStyle/>
              <a:p>
                <a:pPr marL="285750" indent="-285750">
                  <a:buFont typeface="Wingdings" pitchFamily="2" charset="2"/>
                  <a:buChar char="Ø"/>
                </a:pPr>
                <a:r>
                  <a:rPr lang="en-CN" sz="2800" dirty="0">
                    <a:latin typeface="Times New Roman" panose="02020603050405020304" pitchFamily="18" charset="0"/>
                    <a:cs typeface="Times New Roman" panose="02020603050405020304" pitchFamily="18" charset="0"/>
                  </a:rPr>
                  <a:t>L</a:t>
                </a:r>
                <a:r>
                  <a:rPr lang="en-US" altLang="zh-CN" sz="2800" dirty="0" err="1">
                    <a:latin typeface="Times New Roman" panose="02020603050405020304" pitchFamily="18" charset="0"/>
                    <a:cs typeface="Times New Roman" panose="02020603050405020304" pitchFamily="18" charset="0"/>
                  </a:rPr>
                  <a:t>abel</a:t>
                </a:r>
                <a:r>
                  <a:rPr lang="zh-CN" altLang="en-US" sz="2800" dirty="0">
                    <a:latin typeface="Times New Roman" panose="02020603050405020304" pitchFamily="18" charset="0"/>
                    <a:cs typeface="Times New Roman" panose="02020603050405020304" pitchFamily="18" charset="0"/>
                  </a:rPr>
                  <a:t> </a:t>
                </a:r>
                <a:r>
                  <a:rPr lang="en-US" sz="2800" b="0" dirty="0">
                    <a:effectLst/>
                    <a:latin typeface="Times New Roman" panose="02020603050405020304" pitchFamily="18" charset="0"/>
                    <a:cs typeface="Times New Roman" panose="02020603050405020304" pitchFamily="18" charset="0"/>
                  </a:rPr>
                  <a:t>scarcity in both classes: </a:t>
                </a:r>
                <a:r>
                  <a:rPr lang="en-US" sz="2800" dirty="0">
                    <a:effectLst/>
                    <a:latin typeface="Times New Roman" panose="02020603050405020304" pitchFamily="18" charset="0"/>
                    <a:cs typeface="Times New Roman" panose="02020603050405020304" pitchFamily="18" charset="0"/>
                  </a:rPr>
                  <a:t>labeled data are limited in both </a:t>
                </a: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𝐶</m:t>
                        </m:r>
                      </m:e>
                      <m:sub>
                        <m:r>
                          <a:rPr lang="en-US" sz="2800" b="0" i="1" smtClean="0">
                            <a:latin typeface="Cambria Math" panose="02040503050406030204" pitchFamily="18" charset="0"/>
                            <a:cs typeface="Times New Roman" panose="02020603050405020304" pitchFamily="18" charset="0"/>
                          </a:rPr>
                          <m:t>𝑏𝑎𝑠𝑒</m:t>
                        </m:r>
                      </m:sub>
                    </m:sSub>
                  </m:oMath>
                </a14:m>
                <a:r>
                  <a:rPr lang="en-US" sz="2800" dirty="0">
                    <a:effectLst/>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CN"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𝐶</m:t>
                        </m:r>
                      </m:e>
                      <m:sub>
                        <m:r>
                          <a:rPr lang="en-US" sz="2800" i="1">
                            <a:latin typeface="Cambria Math" panose="02040503050406030204" pitchFamily="18" charset="0"/>
                            <a:cs typeface="Times New Roman" panose="02020603050405020304" pitchFamily="18" charset="0"/>
                          </a:rPr>
                          <m:t>𝑛𝑒𝑤</m:t>
                        </m:r>
                      </m:sub>
                    </m:sSub>
                  </m:oMath>
                </a14:m>
                <a:r>
                  <a:rPr lang="en-US" sz="2800" dirty="0">
                    <a:effectLst/>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US" sz="28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 </a:t>
                </a:r>
                <a:endParaRPr lang="en-CN" sz="2400"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4F063D66-E24E-C044-92B1-2C900F558E7E}"/>
                  </a:ext>
                </a:extLst>
              </p:cNvPr>
              <p:cNvSpPr txBox="1">
                <a:spLocks noRot="1" noChangeAspect="1" noMove="1" noResize="1" noEditPoints="1" noAdjustHandles="1" noChangeArrowheads="1" noChangeShapeType="1" noTextEdit="1"/>
              </p:cNvSpPr>
              <p:nvPr/>
            </p:nvSpPr>
            <p:spPr>
              <a:xfrm>
                <a:off x="613459" y="1757077"/>
                <a:ext cx="11578541" cy="1323439"/>
              </a:xfrm>
              <a:prstGeom prst="rect">
                <a:avLst/>
              </a:prstGeom>
              <a:blipFill>
                <a:blip r:embed="rId2"/>
                <a:stretch>
                  <a:fillRect l="-986" t="-4762"/>
                </a:stretch>
              </a:blipFill>
            </p:spPr>
            <p:txBody>
              <a:bodyPr/>
              <a:lstStyle/>
              <a:p>
                <a:r>
                  <a:rPr lang="en-CN">
                    <a:noFill/>
                  </a:rPr>
                  <a:t> </a:t>
                </a:r>
              </a:p>
            </p:txBody>
          </p:sp>
        </mc:Fallback>
      </mc:AlternateContent>
      <p:sp>
        <p:nvSpPr>
          <p:cNvPr id="32" name="Google Shape;599;p45">
            <a:extLst>
              <a:ext uri="{FF2B5EF4-FFF2-40B4-BE49-F238E27FC236}">
                <a16:creationId xmlns:a16="http://schemas.microsoft.com/office/drawing/2014/main" id="{D30CE7CD-9CF0-874A-885A-F19BC515C7B2}"/>
              </a:ext>
            </a:extLst>
          </p:cNvPr>
          <p:cNvSpPr txBox="1"/>
          <p:nvPr/>
        </p:nvSpPr>
        <p:spPr>
          <a:xfrm>
            <a:off x="613459" y="2721386"/>
            <a:ext cx="11479102" cy="1733778"/>
          </a:xfrm>
          <a:prstGeom prst="rect">
            <a:avLst/>
          </a:prstGeom>
          <a:noFill/>
          <a:ln>
            <a:noFill/>
          </a:ln>
        </p:spPr>
        <p:txBody>
          <a:bodyPr spcFirstLastPara="1" wrap="square" lIns="91425" tIns="91425" rIns="91425" bIns="91425" anchor="t" anchorCtr="0">
            <a:spAutoFit/>
          </a:bodyPr>
          <a:lstStyle/>
          <a:p>
            <a:pPr marL="88900" lvl="0" algn="l" rtl="0">
              <a:spcBef>
                <a:spcPts val="0"/>
              </a:spcBef>
              <a:spcAft>
                <a:spcPts val="0"/>
              </a:spcAft>
              <a:buClr>
                <a:schemeClr val="accent1"/>
              </a:buClr>
              <a:buSzPts val="2200"/>
            </a:pPr>
            <a:r>
              <a:rPr lang="en-US" altLang="zh-CN" sz="2800" b="1" dirty="0">
                <a:solidFill>
                  <a:schemeClr val="accent1"/>
                </a:solidFill>
                <a:latin typeface="Times New Roman" panose="02020603050405020304" pitchFamily="18" charset="0"/>
                <a:ea typeface="PT Sans"/>
                <a:cs typeface="Times New Roman" panose="02020603050405020304" pitchFamily="18" charset="0"/>
                <a:sym typeface="PT Sans"/>
              </a:rPr>
              <a:t>Self-supervised methods</a:t>
            </a:r>
            <a:endParaRPr sz="2800" b="1" dirty="0">
              <a:solidFill>
                <a:schemeClr val="accent1"/>
              </a:solidFill>
              <a:latin typeface="Times New Roman" panose="02020603050405020304" pitchFamily="18" charset="0"/>
              <a:ea typeface="PT Sans"/>
              <a:cs typeface="Times New Roman" panose="02020603050405020304" pitchFamily="18" charset="0"/>
              <a:sym typeface="PT Sans"/>
            </a:endParaRPr>
          </a:p>
          <a:p>
            <a:pPr marL="914400" lvl="1" indent="-342900" algn="l" rtl="0">
              <a:spcBef>
                <a:spcPts val="1000"/>
              </a:spcBef>
              <a:spcAft>
                <a:spcPts val="0"/>
              </a:spcAft>
              <a:buSzPts val="1800"/>
              <a:buFont typeface="PT Sans"/>
              <a:buChar char="❏"/>
            </a:pPr>
            <a:r>
              <a:rPr lang="en-US" sz="2800" b="1" dirty="0">
                <a:latin typeface="Times New Roman" panose="02020603050405020304" pitchFamily="18" charset="0"/>
                <a:ea typeface="PT Sans"/>
                <a:cs typeface="Times New Roman" panose="02020603050405020304" pitchFamily="18" charset="0"/>
                <a:sym typeface="PT Sans"/>
              </a:rPr>
              <a:t>Pre-train </a:t>
            </a:r>
            <a:r>
              <a:rPr lang="en-US" sz="2800" dirty="0">
                <a:latin typeface="Times New Roman" panose="02020603050405020304" pitchFamily="18" charset="0"/>
                <a:ea typeface="PT Sans"/>
                <a:cs typeface="Times New Roman" panose="02020603050405020304" pitchFamily="18" charset="0"/>
                <a:sym typeface="PT Sans"/>
              </a:rPr>
              <a:t>graph encoders</a:t>
            </a:r>
            <a:endParaRPr sz="2800" dirty="0">
              <a:latin typeface="Times New Roman" panose="02020603050405020304" pitchFamily="18" charset="0"/>
              <a:ea typeface="PT Sans"/>
              <a:cs typeface="Times New Roman" panose="02020603050405020304" pitchFamily="18" charset="0"/>
              <a:sym typeface="PT Sans"/>
            </a:endParaRPr>
          </a:p>
          <a:p>
            <a:pPr marL="914400" lvl="1" indent="-342900" algn="l" rtl="0">
              <a:spcBef>
                <a:spcPts val="0"/>
              </a:spcBef>
              <a:spcAft>
                <a:spcPts val="1000"/>
              </a:spcAft>
              <a:buSzPts val="1800"/>
              <a:buFont typeface="PT Sans"/>
              <a:buChar char="❏"/>
            </a:pPr>
            <a:r>
              <a:rPr lang="en" sz="2800" b="1" dirty="0">
                <a:solidFill>
                  <a:schemeClr val="dk1"/>
                </a:solidFill>
                <a:latin typeface="Times New Roman" panose="02020603050405020304" pitchFamily="18" charset="0"/>
                <a:ea typeface="PT Sans"/>
                <a:cs typeface="Times New Roman" panose="02020603050405020304" pitchFamily="18" charset="0"/>
                <a:sym typeface="PT Sans"/>
              </a:rPr>
              <a:t>Fine-tuning </a:t>
            </a:r>
            <a:r>
              <a:rPr lang="en" sz="2800" dirty="0">
                <a:solidFill>
                  <a:schemeClr val="dk1"/>
                </a:solidFill>
                <a:latin typeface="Times New Roman" panose="02020603050405020304" pitchFamily="18" charset="0"/>
                <a:ea typeface="PT Sans"/>
                <a:cs typeface="Times New Roman" panose="02020603050405020304" pitchFamily="18" charset="0"/>
                <a:sym typeface="PT Sans"/>
              </a:rPr>
              <a:t>on novel downstream tasks: </a:t>
            </a:r>
            <a:r>
              <a:rPr lang="en" sz="2800" dirty="0">
                <a:solidFill>
                  <a:srgbClr val="C00000"/>
                </a:solidFill>
                <a:latin typeface="Times New Roman" panose="02020603050405020304" pitchFamily="18" charset="0"/>
                <a:ea typeface="PT Sans"/>
                <a:cs typeface="Times New Roman" panose="02020603050405020304" pitchFamily="18" charset="0"/>
                <a:sym typeface="PT Sans"/>
              </a:rPr>
              <a:t>p</a:t>
            </a:r>
            <a:r>
              <a:rPr lang="en-US" sz="2800" dirty="0">
                <a:solidFill>
                  <a:srgbClr val="C00000"/>
                </a:solidFill>
                <a:latin typeface="Times New Roman" panose="02020603050405020304" pitchFamily="18" charset="0"/>
                <a:ea typeface="PT Sans"/>
                <a:cs typeface="Times New Roman" panose="02020603050405020304" pitchFamily="18" charset="0"/>
                <a:sym typeface="PT Sans"/>
              </a:rPr>
              <a:t>a</a:t>
            </a:r>
            <a:r>
              <a:rPr lang="en" sz="2800" dirty="0" err="1">
                <a:solidFill>
                  <a:srgbClr val="C00000"/>
                </a:solidFill>
                <a:latin typeface="Times New Roman" panose="02020603050405020304" pitchFamily="18" charset="0"/>
                <a:ea typeface="PT Sans"/>
                <a:cs typeface="Times New Roman" panose="02020603050405020304" pitchFamily="18" charset="0"/>
                <a:sym typeface="PT Sans"/>
              </a:rPr>
              <a:t>rameter</a:t>
            </a:r>
            <a:r>
              <a:rPr lang="en" sz="2800" dirty="0">
                <a:solidFill>
                  <a:srgbClr val="C00000"/>
                </a:solidFill>
                <a:latin typeface="Times New Roman" panose="02020603050405020304" pitchFamily="18" charset="0"/>
                <a:ea typeface="PT Sans"/>
                <a:cs typeface="Times New Roman" panose="02020603050405020304" pitchFamily="18" charset="0"/>
                <a:sym typeface="PT Sans"/>
              </a:rPr>
              <a:t>-efficient </a:t>
            </a:r>
            <a:r>
              <a:rPr lang="en" sz="2800" dirty="0">
                <a:solidFill>
                  <a:schemeClr val="dk1"/>
                </a:solidFill>
                <a:latin typeface="Times New Roman" panose="02020603050405020304" pitchFamily="18" charset="0"/>
                <a:ea typeface="PT Sans"/>
                <a:cs typeface="Times New Roman" panose="02020603050405020304" pitchFamily="18" charset="0"/>
                <a:sym typeface="PT Sans"/>
              </a:rPr>
              <a:t>adaptation</a:t>
            </a:r>
            <a:endParaRPr sz="2800" dirty="0">
              <a:latin typeface="Times New Roman" panose="02020603050405020304" pitchFamily="18" charset="0"/>
              <a:ea typeface="PT Sans"/>
              <a:cs typeface="Times New Roman" panose="02020603050405020304" pitchFamily="18" charset="0"/>
              <a:sym typeface="PT Sans"/>
            </a:endParaRPr>
          </a:p>
        </p:txBody>
      </p:sp>
    </p:spTree>
    <p:extLst>
      <p:ext uri="{BB962C8B-B14F-4D97-AF65-F5344CB8AC3E}">
        <p14:creationId xmlns:p14="http://schemas.microsoft.com/office/powerpoint/2010/main" val="658129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CN" dirty="0"/>
              <a:t>Lab</a:t>
            </a:r>
            <a:r>
              <a:rPr lang="en-US" altLang="zh-CN" dirty="0"/>
              <a:t>el</a:t>
            </a:r>
            <a:r>
              <a:rPr lang="zh-CN" altLang="en-US" dirty="0"/>
              <a:t> </a:t>
            </a:r>
            <a:r>
              <a:rPr lang="en-US" altLang="zh-CN" dirty="0"/>
              <a:t>Scarcity</a:t>
            </a:r>
            <a:r>
              <a:rPr lang="zh-CN" altLang="en-US" dirty="0"/>
              <a:t> </a:t>
            </a:r>
            <a:r>
              <a:rPr lang="en-CN" dirty="0"/>
              <a:t>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a:xfrm>
            <a:off x="491490" y="999864"/>
            <a:ext cx="10862310" cy="1429012"/>
          </a:xfrm>
        </p:spPr>
        <p:txBody>
          <a:bodyPr/>
          <a:lstStyle/>
          <a:p>
            <a:r>
              <a:rPr lang="en-US" dirty="0"/>
              <a:t>Instance-based Label Scarcity </a:t>
            </a:r>
          </a:p>
          <a:p>
            <a:endParaRPr lang="en-CN" dirty="0"/>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15</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p:txBody>
          <a:bodyPr/>
          <a:lstStyle/>
          <a:p>
            <a:endParaRPr lang="en-CN" dirty="0"/>
          </a:p>
        </p:txBody>
      </p:sp>
      <p:sp>
        <p:nvSpPr>
          <p:cNvPr id="13" name="TextBox 12">
            <a:extLst>
              <a:ext uri="{FF2B5EF4-FFF2-40B4-BE49-F238E27FC236}">
                <a16:creationId xmlns:a16="http://schemas.microsoft.com/office/drawing/2014/main" id="{A1CD62A3-79A9-2F46-AA4B-8A3BB58FB812}"/>
              </a:ext>
            </a:extLst>
          </p:cNvPr>
          <p:cNvSpPr txBox="1"/>
          <p:nvPr/>
        </p:nvSpPr>
        <p:spPr>
          <a:xfrm>
            <a:off x="787424" y="2217658"/>
            <a:ext cx="4431779" cy="954107"/>
          </a:xfrm>
          <a:prstGeom prst="rect">
            <a:avLst/>
          </a:prstGeom>
          <a:noFill/>
        </p:spPr>
        <p:txBody>
          <a:bodyPr wrap="square" rtlCol="0">
            <a:spAutoFit/>
          </a:bodyPr>
          <a:lstStyle/>
          <a:p>
            <a:pPr marL="285750" indent="-285750">
              <a:buFont typeface="Wingdings" pitchFamily="2" charset="2"/>
              <a:buChar char="Ø"/>
            </a:pPr>
            <a:r>
              <a:rPr lang="en-CN" sz="2800" dirty="0">
                <a:latin typeface="Times New Roman" panose="02020603050405020304" pitchFamily="18" charset="0"/>
                <a:cs typeface="Times New Roman" panose="02020603050405020304" pitchFamily="18" charset="0"/>
              </a:rPr>
              <a:t>No</a:t>
            </a:r>
            <a:r>
              <a:rPr lang="en-US" altLang="zh-CN" sz="2800" dirty="0">
                <a:latin typeface="Times New Roman" panose="02020603050405020304" pitchFamily="18" charset="0"/>
                <a:cs typeface="Times New Roman" panose="02020603050405020304" pitchFamily="18" charset="0"/>
              </a:rPr>
              <a:t>de-level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label</a:t>
            </a:r>
            <a:r>
              <a:rPr lang="zh-CN" altLang="en-US" sz="2800" dirty="0">
                <a:latin typeface="Times New Roman" panose="02020603050405020304" pitchFamily="18" charset="0"/>
                <a:cs typeface="Times New Roman" panose="02020603050405020304" pitchFamily="18" charset="0"/>
              </a:rPr>
              <a:t> </a:t>
            </a:r>
            <a:r>
              <a:rPr lang="en-US" sz="2800" b="0" dirty="0">
                <a:effectLst/>
                <a:latin typeface="Times New Roman" panose="02020603050405020304" pitchFamily="18" charset="0"/>
                <a:cs typeface="Times New Roman" panose="02020603050405020304" pitchFamily="18" charset="0"/>
              </a:rPr>
              <a:t>scarcity</a:t>
            </a:r>
            <a:endParaRPr lang="en-US"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 </a:t>
            </a:r>
            <a:endParaRPr lang="en-CN" sz="2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C67FDE2-8E38-3847-AC0F-390A6F3F11C1}"/>
              </a:ext>
            </a:extLst>
          </p:cNvPr>
          <p:cNvPicPr>
            <a:picLocks noChangeAspect="1"/>
          </p:cNvPicPr>
          <p:nvPr/>
        </p:nvPicPr>
        <p:blipFill>
          <a:blip r:embed="rId2"/>
          <a:stretch>
            <a:fillRect/>
          </a:stretch>
        </p:blipFill>
        <p:spPr>
          <a:xfrm>
            <a:off x="7912750" y="1884600"/>
            <a:ext cx="3472102" cy="4112587"/>
          </a:xfrm>
          <a:prstGeom prst="rect">
            <a:avLst/>
          </a:prstGeom>
        </p:spPr>
      </p:pic>
      <p:pic>
        <p:nvPicPr>
          <p:cNvPr id="28" name="Picture 27">
            <a:extLst>
              <a:ext uri="{FF2B5EF4-FFF2-40B4-BE49-F238E27FC236}">
                <a16:creationId xmlns:a16="http://schemas.microsoft.com/office/drawing/2014/main" id="{73F764E4-7AB7-E745-8CFD-7DDDEA9E2D9D}"/>
              </a:ext>
            </a:extLst>
          </p:cNvPr>
          <p:cNvPicPr>
            <a:picLocks noChangeAspect="1"/>
          </p:cNvPicPr>
          <p:nvPr/>
        </p:nvPicPr>
        <p:blipFill rotWithShape="1">
          <a:blip r:embed="rId3"/>
          <a:srcRect l="58139" t="26397" r="735" b="39062"/>
          <a:stretch/>
        </p:blipFill>
        <p:spPr>
          <a:xfrm>
            <a:off x="5471899" y="3165285"/>
            <a:ext cx="1585423" cy="1251877"/>
          </a:xfrm>
          <a:prstGeom prst="rect">
            <a:avLst/>
          </a:prstGeom>
        </p:spPr>
      </p:pic>
      <p:pic>
        <p:nvPicPr>
          <p:cNvPr id="32" name="Picture 31">
            <a:extLst>
              <a:ext uri="{FF2B5EF4-FFF2-40B4-BE49-F238E27FC236}">
                <a16:creationId xmlns:a16="http://schemas.microsoft.com/office/drawing/2014/main" id="{2F212AA1-1889-C649-872C-4E0BF653EC13}"/>
              </a:ext>
            </a:extLst>
          </p:cNvPr>
          <p:cNvPicPr>
            <a:picLocks noChangeAspect="1"/>
          </p:cNvPicPr>
          <p:nvPr/>
        </p:nvPicPr>
        <p:blipFill rotWithShape="1">
          <a:blip r:embed="rId3"/>
          <a:srcRect l="53684" b="80916"/>
          <a:stretch/>
        </p:blipFill>
        <p:spPr>
          <a:xfrm>
            <a:off x="5333752" y="1849666"/>
            <a:ext cx="1857395" cy="766898"/>
          </a:xfrm>
          <a:prstGeom prst="rect">
            <a:avLst/>
          </a:prstGeom>
        </p:spPr>
      </p:pic>
      <p:sp>
        <p:nvSpPr>
          <p:cNvPr id="33" name="TextBox 32">
            <a:extLst>
              <a:ext uri="{FF2B5EF4-FFF2-40B4-BE49-F238E27FC236}">
                <a16:creationId xmlns:a16="http://schemas.microsoft.com/office/drawing/2014/main" id="{36AF7E21-BA18-4B48-9281-18D002B77279}"/>
              </a:ext>
            </a:extLst>
          </p:cNvPr>
          <p:cNvSpPr txBox="1"/>
          <p:nvPr/>
        </p:nvSpPr>
        <p:spPr>
          <a:xfrm>
            <a:off x="5403759" y="2685302"/>
            <a:ext cx="2171463"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Social network</a:t>
            </a:r>
            <a:endParaRPr lang="en-CN" sz="20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05FCA45-159B-964E-8C81-2878F747D8BF}"/>
              </a:ext>
            </a:extLst>
          </p:cNvPr>
          <p:cNvSpPr txBox="1"/>
          <p:nvPr/>
        </p:nvSpPr>
        <p:spPr>
          <a:xfrm>
            <a:off x="5281307" y="4351166"/>
            <a:ext cx="3644508"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Recommender system</a:t>
            </a:r>
            <a:endParaRPr lang="en-CN" sz="2000"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40591DDB-529D-6941-A44F-344B5BE8D690}"/>
              </a:ext>
            </a:extLst>
          </p:cNvPr>
          <p:cNvSpPr txBox="1"/>
          <p:nvPr/>
        </p:nvSpPr>
        <p:spPr>
          <a:xfrm>
            <a:off x="787424" y="3525136"/>
            <a:ext cx="4431779" cy="954107"/>
          </a:xfrm>
          <a:prstGeom prst="rect">
            <a:avLst/>
          </a:prstGeom>
          <a:noFill/>
        </p:spPr>
        <p:txBody>
          <a:bodyPr wrap="square" rtlCol="0">
            <a:spAutoFit/>
          </a:bodyPr>
          <a:lstStyle/>
          <a:p>
            <a:pPr marL="285750" indent="-285750">
              <a:buFont typeface="Wingdings" pitchFamily="2" charset="2"/>
              <a:buChar char="Ø"/>
            </a:pPr>
            <a:r>
              <a:rPr lang="en-CN" altLang="zh-CN" sz="2800" dirty="0">
                <a:latin typeface="Times New Roman" panose="02020603050405020304" pitchFamily="18" charset="0"/>
                <a:cs typeface="Times New Roman" panose="02020603050405020304" pitchFamily="18" charset="0"/>
              </a:rPr>
              <a:t>Edge</a:t>
            </a:r>
            <a:r>
              <a:rPr lang="en-US" altLang="zh-CN" sz="2800" dirty="0">
                <a:latin typeface="Times New Roman" panose="02020603050405020304" pitchFamily="18" charset="0"/>
                <a:cs typeface="Times New Roman" panose="02020603050405020304" pitchFamily="18" charset="0"/>
              </a:rPr>
              <a:t>-level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label</a:t>
            </a:r>
            <a:r>
              <a:rPr lang="zh-CN" altLang="en-US" sz="2800" dirty="0">
                <a:latin typeface="Times New Roman" panose="02020603050405020304" pitchFamily="18" charset="0"/>
                <a:cs typeface="Times New Roman" panose="02020603050405020304" pitchFamily="18" charset="0"/>
              </a:rPr>
              <a:t> </a:t>
            </a:r>
            <a:r>
              <a:rPr lang="en-US" sz="2800" b="0" dirty="0">
                <a:effectLst/>
                <a:latin typeface="Times New Roman" panose="02020603050405020304" pitchFamily="18" charset="0"/>
                <a:cs typeface="Times New Roman" panose="02020603050405020304" pitchFamily="18" charset="0"/>
              </a:rPr>
              <a:t>scarcity</a:t>
            </a:r>
            <a:endParaRPr lang="en-US"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 </a:t>
            </a:r>
            <a:endParaRPr lang="en-CN" sz="28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2A21DDB3-BB0C-5942-8ED3-1DB2FA3C27C8}"/>
              </a:ext>
            </a:extLst>
          </p:cNvPr>
          <p:cNvSpPr txBox="1"/>
          <p:nvPr/>
        </p:nvSpPr>
        <p:spPr>
          <a:xfrm>
            <a:off x="786939" y="4993394"/>
            <a:ext cx="4933708" cy="954107"/>
          </a:xfrm>
          <a:prstGeom prst="rect">
            <a:avLst/>
          </a:prstGeom>
          <a:noFill/>
        </p:spPr>
        <p:txBody>
          <a:bodyPr wrap="square" rtlCol="0">
            <a:spAutoFit/>
          </a:bodyPr>
          <a:lstStyle/>
          <a:p>
            <a:pPr marL="285750" indent="-285750">
              <a:buFont typeface="Wingdings" pitchFamily="2" charset="2"/>
              <a:buChar char="Ø"/>
            </a:pPr>
            <a:r>
              <a:rPr lang="en-CN" altLang="zh-CN" sz="2800" dirty="0">
                <a:latin typeface="Times New Roman" panose="02020603050405020304" pitchFamily="18" charset="0"/>
                <a:cs typeface="Times New Roman" panose="02020603050405020304" pitchFamily="18" charset="0"/>
              </a:rPr>
              <a:t>Graph</a:t>
            </a:r>
            <a:r>
              <a:rPr lang="en-US" altLang="zh-CN" sz="2800" dirty="0">
                <a:latin typeface="Times New Roman" panose="02020603050405020304" pitchFamily="18" charset="0"/>
                <a:cs typeface="Times New Roman" panose="02020603050405020304" pitchFamily="18" charset="0"/>
              </a:rPr>
              <a:t>-level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label</a:t>
            </a:r>
            <a:r>
              <a:rPr lang="zh-CN" altLang="en-US" sz="2800" dirty="0">
                <a:latin typeface="Times New Roman" panose="02020603050405020304" pitchFamily="18" charset="0"/>
                <a:cs typeface="Times New Roman" panose="02020603050405020304" pitchFamily="18" charset="0"/>
              </a:rPr>
              <a:t> </a:t>
            </a:r>
            <a:r>
              <a:rPr lang="en-US" sz="2800" b="0" dirty="0">
                <a:effectLst/>
                <a:latin typeface="Times New Roman" panose="02020603050405020304" pitchFamily="18" charset="0"/>
                <a:cs typeface="Times New Roman" panose="02020603050405020304" pitchFamily="18" charset="0"/>
              </a:rPr>
              <a:t>scarcity</a:t>
            </a:r>
            <a:endParaRPr lang="en-US"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 </a:t>
            </a:r>
            <a:endParaRPr lang="en-CN" sz="2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AF9EE8-A25F-E449-9E7A-9222F8EBA9A0}"/>
              </a:ext>
            </a:extLst>
          </p:cNvPr>
          <p:cNvPicPr>
            <a:picLocks noChangeAspect="1"/>
          </p:cNvPicPr>
          <p:nvPr/>
        </p:nvPicPr>
        <p:blipFill>
          <a:blip r:embed="rId4"/>
          <a:stretch>
            <a:fillRect/>
          </a:stretch>
        </p:blipFill>
        <p:spPr>
          <a:xfrm>
            <a:off x="5591510" y="4920683"/>
            <a:ext cx="1346200" cy="863600"/>
          </a:xfrm>
          <a:prstGeom prst="rect">
            <a:avLst/>
          </a:prstGeom>
        </p:spPr>
      </p:pic>
      <p:sp>
        <p:nvSpPr>
          <p:cNvPr id="48" name="TextBox 47">
            <a:extLst>
              <a:ext uri="{FF2B5EF4-FFF2-40B4-BE49-F238E27FC236}">
                <a16:creationId xmlns:a16="http://schemas.microsoft.com/office/drawing/2014/main" id="{0BC9C45A-3258-634D-9BEF-00FF1012C435}"/>
              </a:ext>
            </a:extLst>
          </p:cNvPr>
          <p:cNvSpPr txBox="1"/>
          <p:nvPr/>
        </p:nvSpPr>
        <p:spPr>
          <a:xfrm>
            <a:off x="5403759" y="5759010"/>
            <a:ext cx="2800906"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M</a:t>
            </a:r>
            <a:r>
              <a:rPr lang="en-US" altLang="zh-CN" sz="2000" dirty="0">
                <a:latin typeface="Times New Roman" panose="02020603050405020304" pitchFamily="18" charset="0"/>
                <a:cs typeface="Times New Roman" panose="02020603050405020304" pitchFamily="18" charset="0"/>
              </a:rPr>
              <a:t>olecular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graph</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2053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CN" dirty="0"/>
              <a:t>Lab</a:t>
            </a:r>
            <a:r>
              <a:rPr lang="en-US" altLang="zh-CN" dirty="0"/>
              <a:t>el</a:t>
            </a:r>
            <a:r>
              <a:rPr lang="zh-CN" altLang="en-US" dirty="0"/>
              <a:t> </a:t>
            </a:r>
            <a:r>
              <a:rPr lang="en-US" altLang="zh-CN" dirty="0"/>
              <a:t>Scarcity</a:t>
            </a:r>
            <a:r>
              <a:rPr lang="zh-CN" altLang="en-US" dirty="0"/>
              <a:t> </a:t>
            </a:r>
            <a:r>
              <a:rPr lang="en-CN" dirty="0"/>
              <a:t>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a:xfrm>
            <a:off x="491490" y="999864"/>
            <a:ext cx="10862310" cy="1429012"/>
          </a:xfrm>
        </p:spPr>
        <p:txBody>
          <a:bodyPr/>
          <a:lstStyle/>
          <a:p>
            <a:r>
              <a:rPr lang="en-US" dirty="0"/>
              <a:t>Instance-based Label Scarcity </a:t>
            </a:r>
          </a:p>
          <a:p>
            <a:endParaRPr lang="en-CN" dirty="0"/>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16</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p:txBody>
          <a:bodyPr/>
          <a:lstStyle/>
          <a:p>
            <a:endParaRPr lang="en-CN" dirty="0"/>
          </a:p>
        </p:txBody>
      </p:sp>
      <p:sp>
        <p:nvSpPr>
          <p:cNvPr id="34" name="TextBox 33">
            <a:extLst>
              <a:ext uri="{FF2B5EF4-FFF2-40B4-BE49-F238E27FC236}">
                <a16:creationId xmlns:a16="http://schemas.microsoft.com/office/drawing/2014/main" id="{205FCA45-159B-964E-8C81-2878F747D8BF}"/>
              </a:ext>
            </a:extLst>
          </p:cNvPr>
          <p:cNvSpPr txBox="1"/>
          <p:nvPr/>
        </p:nvSpPr>
        <p:spPr>
          <a:xfrm>
            <a:off x="4977371" y="2733926"/>
            <a:ext cx="2517913"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Recommender system</a:t>
            </a:r>
          </a:p>
        </p:txBody>
      </p:sp>
      <p:sp>
        <p:nvSpPr>
          <p:cNvPr id="48" name="TextBox 47">
            <a:extLst>
              <a:ext uri="{FF2B5EF4-FFF2-40B4-BE49-F238E27FC236}">
                <a16:creationId xmlns:a16="http://schemas.microsoft.com/office/drawing/2014/main" id="{0BC9C45A-3258-634D-9BEF-00FF1012C435}"/>
              </a:ext>
            </a:extLst>
          </p:cNvPr>
          <p:cNvSpPr txBox="1"/>
          <p:nvPr/>
        </p:nvSpPr>
        <p:spPr>
          <a:xfrm>
            <a:off x="7468682" y="2733926"/>
            <a:ext cx="2003785"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M</a:t>
            </a:r>
            <a:r>
              <a:rPr lang="en-US" altLang="zh-CN" sz="2000" dirty="0">
                <a:latin typeface="Times New Roman" panose="02020603050405020304" pitchFamily="18" charset="0"/>
                <a:cs typeface="Times New Roman" panose="02020603050405020304" pitchFamily="18" charset="0"/>
              </a:rPr>
              <a:t>olecular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graph</a:t>
            </a:r>
            <a:endParaRPr lang="en-CN" sz="2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B23A589-E1C7-F94A-9560-95D21B8F5726}"/>
              </a:ext>
            </a:extLst>
          </p:cNvPr>
          <p:cNvSpPr txBox="1"/>
          <p:nvPr/>
        </p:nvSpPr>
        <p:spPr>
          <a:xfrm>
            <a:off x="613459" y="1757077"/>
            <a:ext cx="4706933" cy="523220"/>
          </a:xfrm>
          <a:prstGeom prst="rect">
            <a:avLst/>
          </a:prstGeom>
          <a:noFill/>
        </p:spPr>
        <p:txBody>
          <a:bodyPr wrap="square" rtlCol="0">
            <a:spAutoFit/>
          </a:bodyPr>
          <a:lstStyle/>
          <a:p>
            <a:pPr marL="285750" indent="-285750">
              <a:buFont typeface="Wingdings" pitchFamily="2" charset="2"/>
              <a:buChar char="Ø"/>
            </a:pPr>
            <a:r>
              <a:rPr lang="en-CN" altLang="zh-CN" sz="2800" dirty="0">
                <a:latin typeface="Times New Roman" panose="02020603050405020304" pitchFamily="18" charset="0"/>
                <a:cs typeface="Times New Roman" panose="02020603050405020304" pitchFamily="18" charset="0"/>
              </a:rPr>
              <a:t>Node</a:t>
            </a:r>
            <a:r>
              <a:rPr lang="en-US" altLang="zh-CN" sz="2800" dirty="0">
                <a:latin typeface="Times New Roman" panose="02020603050405020304" pitchFamily="18" charset="0"/>
                <a:cs typeface="Times New Roman" panose="02020603050405020304" pitchFamily="18" charset="0"/>
              </a:rPr>
              <a:t>-level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label</a:t>
            </a:r>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scarcity</a:t>
            </a:r>
          </a:p>
        </p:txBody>
      </p:sp>
      <p:pic>
        <p:nvPicPr>
          <p:cNvPr id="22" name="Picture 21">
            <a:extLst>
              <a:ext uri="{FF2B5EF4-FFF2-40B4-BE49-F238E27FC236}">
                <a16:creationId xmlns:a16="http://schemas.microsoft.com/office/drawing/2014/main" id="{21BCCFC3-8F3C-BE47-9EB9-A75DBCFC08BD}"/>
              </a:ext>
            </a:extLst>
          </p:cNvPr>
          <p:cNvPicPr>
            <a:picLocks noChangeAspect="1"/>
          </p:cNvPicPr>
          <p:nvPr/>
        </p:nvPicPr>
        <p:blipFill>
          <a:blip r:embed="rId3"/>
          <a:stretch>
            <a:fillRect/>
          </a:stretch>
        </p:blipFill>
        <p:spPr>
          <a:xfrm>
            <a:off x="5374785" y="3267241"/>
            <a:ext cx="1595933" cy="1372822"/>
          </a:xfrm>
          <a:prstGeom prst="rect">
            <a:avLst/>
          </a:prstGeom>
        </p:spPr>
      </p:pic>
      <p:pic>
        <p:nvPicPr>
          <p:cNvPr id="23" name="Picture 1" descr="异质网络5">
            <a:extLst>
              <a:ext uri="{FF2B5EF4-FFF2-40B4-BE49-F238E27FC236}">
                <a16:creationId xmlns:a16="http://schemas.microsoft.com/office/drawing/2014/main" id="{8040E31B-993F-2B47-AE20-5265E334AA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629" y="3318788"/>
            <a:ext cx="1741508" cy="1269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7" name="Group 26">
            <a:extLst>
              <a:ext uri="{FF2B5EF4-FFF2-40B4-BE49-F238E27FC236}">
                <a16:creationId xmlns:a16="http://schemas.microsoft.com/office/drawing/2014/main" id="{5B3DC82B-7194-3246-A78E-4F5E345F7E78}"/>
              </a:ext>
            </a:extLst>
          </p:cNvPr>
          <p:cNvGrpSpPr/>
          <p:nvPr/>
        </p:nvGrpSpPr>
        <p:grpSpPr>
          <a:xfrm>
            <a:off x="2994703" y="3358085"/>
            <a:ext cx="1855516" cy="1191134"/>
            <a:chOff x="4817376" y="2403028"/>
            <a:chExt cx="2547488" cy="1626238"/>
          </a:xfrm>
        </p:grpSpPr>
        <p:pic>
          <p:nvPicPr>
            <p:cNvPr id="29" name="Picture 28" descr="C:\Users\yuan.fang\AppData\Local\Microsoft\Windows\Temporary Internet Files\Content.IE5\TXUL6Y21\MC900432612[1].png">
              <a:extLst>
                <a:ext uri="{FF2B5EF4-FFF2-40B4-BE49-F238E27FC236}">
                  <a16:creationId xmlns:a16="http://schemas.microsoft.com/office/drawing/2014/main" id="{7DA96700-AA13-AB4E-9D9E-D39E9C806D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7376" y="2429431"/>
              <a:ext cx="370693" cy="36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C:\Users\yuan.fang\AppData\Local\Microsoft\Windows\Temporary Internet Files\Content.IE5\TXUL6Y21\MC900432612[1].png">
              <a:extLst>
                <a:ext uri="{FF2B5EF4-FFF2-40B4-BE49-F238E27FC236}">
                  <a16:creationId xmlns:a16="http://schemas.microsoft.com/office/drawing/2014/main" id="{DD4D75A5-CAC5-FC47-B203-3319602E7E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56030" y="2403028"/>
              <a:ext cx="370693" cy="36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yuan.fang\AppData\Local\Microsoft\Windows\Temporary Internet Files\Content.IE5\TXUL6Y21\MC900432612[1].png">
              <a:extLst>
                <a:ext uri="{FF2B5EF4-FFF2-40B4-BE49-F238E27FC236}">
                  <a16:creationId xmlns:a16="http://schemas.microsoft.com/office/drawing/2014/main" id="{84E4DF58-1531-B342-8A27-AAA426B1B39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4908" y="3592731"/>
              <a:ext cx="370693" cy="36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yuan.fang\AppData\Local\Microsoft\Windows\Temporary Internet Files\Content.IE5\TXUL6Y21\MC900432612[1].png">
              <a:extLst>
                <a:ext uri="{FF2B5EF4-FFF2-40B4-BE49-F238E27FC236}">
                  <a16:creationId xmlns:a16="http://schemas.microsoft.com/office/drawing/2014/main" id="{CC0FB39A-08EC-1F47-905F-62DDC553D3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25192" y="3669266"/>
              <a:ext cx="370693" cy="36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Users\yuan.fang\AppData\Local\Microsoft\Windows\Temporary Internet Files\Content.IE5\TXUL6Y21\MC900432612[1].png">
              <a:extLst>
                <a:ext uri="{FF2B5EF4-FFF2-40B4-BE49-F238E27FC236}">
                  <a16:creationId xmlns:a16="http://schemas.microsoft.com/office/drawing/2014/main" id="{FF59D631-5097-8E41-A9C0-F6BDC0785C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4171" y="2652847"/>
              <a:ext cx="370693"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4F089DEA-97FC-C841-941C-5FFB055A3D02}"/>
                </a:ext>
              </a:extLst>
            </p:cNvPr>
            <p:cNvCxnSpPr>
              <a:stCxn id="29" idx="3"/>
              <a:endCxn id="30" idx="1"/>
            </p:cNvCxnSpPr>
            <p:nvPr/>
          </p:nvCxnSpPr>
          <p:spPr>
            <a:xfrm flipV="1">
              <a:off x="5188069" y="2583028"/>
              <a:ext cx="867961" cy="26403"/>
            </a:xfrm>
            <a:prstGeom prst="line">
              <a:avLst/>
            </a:prstGeom>
            <a:ln w="127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94DDD-A04F-4B45-AC0B-F6EDA92195BE}"/>
                </a:ext>
              </a:extLst>
            </p:cNvPr>
            <p:cNvCxnSpPr>
              <a:stCxn id="30" idx="2"/>
              <a:endCxn id="31" idx="0"/>
            </p:cNvCxnSpPr>
            <p:nvPr/>
          </p:nvCxnSpPr>
          <p:spPr>
            <a:xfrm flipH="1">
              <a:off x="5210255" y="2763028"/>
              <a:ext cx="1031122" cy="829703"/>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30BA759-8A0F-C14F-AFB0-72C1FD6DDF96}"/>
                </a:ext>
              </a:extLst>
            </p:cNvPr>
            <p:cNvCxnSpPr>
              <a:stCxn id="30" idx="2"/>
              <a:endCxn id="35" idx="0"/>
            </p:cNvCxnSpPr>
            <p:nvPr/>
          </p:nvCxnSpPr>
          <p:spPr>
            <a:xfrm>
              <a:off x="6241377" y="2763028"/>
              <a:ext cx="369162" cy="906238"/>
            </a:xfrm>
            <a:prstGeom prst="line">
              <a:avLst/>
            </a:prstGeom>
            <a:ln w="127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C5592EB-FAA2-0B4A-A103-C39E84BE4201}"/>
                </a:ext>
              </a:extLst>
            </p:cNvPr>
            <p:cNvCxnSpPr>
              <a:stCxn id="35" idx="0"/>
              <a:endCxn id="36" idx="1"/>
            </p:cNvCxnSpPr>
            <p:nvPr/>
          </p:nvCxnSpPr>
          <p:spPr>
            <a:xfrm flipV="1">
              <a:off x="6610539" y="2832847"/>
              <a:ext cx="383632" cy="836419"/>
            </a:xfrm>
            <a:prstGeom prst="line">
              <a:avLst/>
            </a:prstGeom>
            <a:ln w="127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B8F28B-AEB4-994E-BD2C-975F932D4879}"/>
                </a:ext>
              </a:extLst>
            </p:cNvPr>
            <p:cNvCxnSpPr>
              <a:stCxn id="36" idx="1"/>
              <a:endCxn id="30" idx="3"/>
            </p:cNvCxnSpPr>
            <p:nvPr/>
          </p:nvCxnSpPr>
          <p:spPr>
            <a:xfrm flipH="1" flipV="1">
              <a:off x="6426723" y="2583028"/>
              <a:ext cx="567448" cy="249819"/>
            </a:xfrm>
            <a:prstGeom prst="line">
              <a:avLst/>
            </a:prstGeom>
            <a:ln w="127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53CB59-3CBB-D745-B8A0-B014C133C63E}"/>
                </a:ext>
              </a:extLst>
            </p:cNvPr>
            <p:cNvCxnSpPr>
              <a:stCxn id="31" idx="0"/>
              <a:endCxn id="29" idx="3"/>
            </p:cNvCxnSpPr>
            <p:nvPr/>
          </p:nvCxnSpPr>
          <p:spPr>
            <a:xfrm flipH="1" flipV="1">
              <a:off x="5188069" y="2609431"/>
              <a:ext cx="22186" cy="9833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438D14F4-AE33-8948-B355-5B6237A746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2018" y="2928646"/>
              <a:ext cx="342920" cy="283923"/>
            </a:xfrm>
            <a:prstGeom prst="rect">
              <a:avLst/>
            </a:prstGeom>
          </p:spPr>
        </p:pic>
        <p:cxnSp>
          <p:nvCxnSpPr>
            <p:cNvPr id="44" name="Straight Connector 43">
              <a:extLst>
                <a:ext uri="{FF2B5EF4-FFF2-40B4-BE49-F238E27FC236}">
                  <a16:creationId xmlns:a16="http://schemas.microsoft.com/office/drawing/2014/main" id="{54608ACF-76E1-0841-83F6-80DA91065443}"/>
                </a:ext>
              </a:extLst>
            </p:cNvPr>
            <p:cNvCxnSpPr>
              <a:stCxn id="43" idx="2"/>
              <a:endCxn id="35" idx="0"/>
            </p:cNvCxnSpPr>
            <p:nvPr/>
          </p:nvCxnSpPr>
          <p:spPr>
            <a:xfrm flipH="1">
              <a:off x="6610539" y="3212569"/>
              <a:ext cx="12939" cy="4566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9E6D57-470B-7148-A691-9B0C70A108B2}"/>
                </a:ext>
              </a:extLst>
            </p:cNvPr>
            <p:cNvCxnSpPr>
              <a:stCxn id="29" idx="3"/>
              <a:endCxn id="51" idx="0"/>
            </p:cNvCxnSpPr>
            <p:nvPr/>
          </p:nvCxnSpPr>
          <p:spPr>
            <a:xfrm>
              <a:off x="5188069" y="2609431"/>
              <a:ext cx="374269" cy="1093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06A710D-9EA6-9448-840A-AB3052B3EE6C}"/>
                </a:ext>
              </a:extLst>
            </p:cNvPr>
            <p:cNvCxnSpPr>
              <a:stCxn id="51" idx="2"/>
              <a:endCxn id="31" idx="0"/>
            </p:cNvCxnSpPr>
            <p:nvPr/>
          </p:nvCxnSpPr>
          <p:spPr>
            <a:xfrm flipH="1">
              <a:off x="5210255" y="3137168"/>
              <a:ext cx="352083" cy="455563"/>
            </a:xfrm>
            <a:prstGeom prst="line">
              <a:avLst/>
            </a:prstGeom>
            <a:ln w="127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CA1863-7642-2944-9AA2-0C895039AABB}"/>
                </a:ext>
              </a:extLst>
            </p:cNvPr>
            <p:cNvCxnSpPr>
              <a:stCxn id="30" idx="2"/>
              <a:endCxn id="43" idx="0"/>
            </p:cNvCxnSpPr>
            <p:nvPr/>
          </p:nvCxnSpPr>
          <p:spPr>
            <a:xfrm>
              <a:off x="6241377" y="2763028"/>
              <a:ext cx="382101" cy="1656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6C7F8FA2-4C08-BA4C-BC8B-385CFBDD03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53167" y="2718827"/>
              <a:ext cx="418341" cy="418341"/>
            </a:xfrm>
            <a:prstGeom prst="rect">
              <a:avLst/>
            </a:prstGeom>
          </p:spPr>
        </p:pic>
        <p:pic>
          <p:nvPicPr>
            <p:cNvPr id="52" name="Picture 51">
              <a:extLst>
                <a:ext uri="{FF2B5EF4-FFF2-40B4-BE49-F238E27FC236}">
                  <a16:creationId xmlns:a16="http://schemas.microsoft.com/office/drawing/2014/main" id="{86CEACC4-D102-1E40-955E-C1A2EF0E4B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8391" y="3440917"/>
              <a:ext cx="467632" cy="467632"/>
            </a:xfrm>
            <a:prstGeom prst="rect">
              <a:avLst/>
            </a:prstGeom>
          </p:spPr>
        </p:pic>
        <p:cxnSp>
          <p:nvCxnSpPr>
            <p:cNvPr id="53" name="Straight Connector 52">
              <a:extLst>
                <a:ext uri="{FF2B5EF4-FFF2-40B4-BE49-F238E27FC236}">
                  <a16:creationId xmlns:a16="http://schemas.microsoft.com/office/drawing/2014/main" id="{D0BA269C-0F02-8A4F-8DC0-84BEF8BDEA75}"/>
                </a:ext>
              </a:extLst>
            </p:cNvPr>
            <p:cNvCxnSpPr>
              <a:stCxn id="52" idx="3"/>
              <a:endCxn id="35" idx="0"/>
            </p:cNvCxnSpPr>
            <p:nvPr/>
          </p:nvCxnSpPr>
          <p:spPr>
            <a:xfrm flipV="1">
              <a:off x="6266023" y="3669266"/>
              <a:ext cx="344516" cy="54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1EF5D6-6072-F947-ABD4-A841849859FF}"/>
                </a:ext>
              </a:extLst>
            </p:cNvPr>
            <p:cNvCxnSpPr>
              <a:stCxn id="52" idx="1"/>
              <a:endCxn id="31" idx="0"/>
            </p:cNvCxnSpPr>
            <p:nvPr/>
          </p:nvCxnSpPr>
          <p:spPr>
            <a:xfrm flipH="1" flipV="1">
              <a:off x="5210255" y="3592731"/>
              <a:ext cx="588136" cy="820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5" name="图片 29">
            <a:extLst>
              <a:ext uri="{FF2B5EF4-FFF2-40B4-BE49-F238E27FC236}">
                <a16:creationId xmlns:a16="http://schemas.microsoft.com/office/drawing/2014/main" id="{CA289A99-6E6E-4E46-863C-AC170E4B4802}"/>
              </a:ext>
            </a:extLst>
          </p:cNvPr>
          <p:cNvPicPr>
            <a:picLocks noChangeAspect="1"/>
          </p:cNvPicPr>
          <p:nvPr/>
        </p:nvPicPr>
        <p:blipFill>
          <a:blip r:embed="rId9"/>
          <a:stretch>
            <a:fillRect/>
          </a:stretch>
        </p:blipFill>
        <p:spPr>
          <a:xfrm>
            <a:off x="7495284" y="3295677"/>
            <a:ext cx="1452618" cy="1315951"/>
          </a:xfrm>
          <a:prstGeom prst="rect">
            <a:avLst/>
          </a:prstGeom>
        </p:spPr>
      </p:pic>
      <p:pic>
        <p:nvPicPr>
          <p:cNvPr id="56" name="图片 17">
            <a:extLst>
              <a:ext uri="{FF2B5EF4-FFF2-40B4-BE49-F238E27FC236}">
                <a16:creationId xmlns:a16="http://schemas.microsoft.com/office/drawing/2014/main" id="{80C82D3A-2E98-DE4B-9468-2399EC9F2FF4}"/>
              </a:ext>
            </a:extLst>
          </p:cNvPr>
          <p:cNvPicPr>
            <a:picLocks noChangeAspect="1"/>
          </p:cNvPicPr>
          <p:nvPr/>
        </p:nvPicPr>
        <p:blipFill>
          <a:blip r:embed="rId10"/>
          <a:stretch>
            <a:fillRect/>
          </a:stretch>
        </p:blipFill>
        <p:spPr>
          <a:xfrm>
            <a:off x="9472467" y="3373478"/>
            <a:ext cx="1644817" cy="1160349"/>
          </a:xfrm>
          <a:prstGeom prst="rect">
            <a:avLst/>
          </a:prstGeom>
          <a:ln w="19050">
            <a:solidFill>
              <a:srgbClr val="000000"/>
            </a:solidFill>
          </a:ln>
        </p:spPr>
      </p:pic>
      <p:sp>
        <p:nvSpPr>
          <p:cNvPr id="58" name="TextBox 57">
            <a:extLst>
              <a:ext uri="{FF2B5EF4-FFF2-40B4-BE49-F238E27FC236}">
                <a16:creationId xmlns:a16="http://schemas.microsoft.com/office/drawing/2014/main" id="{65104CC7-E09C-5B49-80FA-FCB2502081FD}"/>
              </a:ext>
            </a:extLst>
          </p:cNvPr>
          <p:cNvSpPr txBox="1"/>
          <p:nvPr/>
        </p:nvSpPr>
        <p:spPr>
          <a:xfrm>
            <a:off x="728629" y="2733926"/>
            <a:ext cx="2128871"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Academic network</a:t>
            </a:r>
            <a:endParaRPr lang="en-CN" sz="2000"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BDC5F5F7-7C39-2240-8D35-88B7FD51C5AF}"/>
              </a:ext>
            </a:extLst>
          </p:cNvPr>
          <p:cNvSpPr txBox="1"/>
          <p:nvPr/>
        </p:nvSpPr>
        <p:spPr>
          <a:xfrm>
            <a:off x="3083408" y="2733926"/>
            <a:ext cx="1893964"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Social network</a:t>
            </a:r>
            <a:endParaRPr lang="en-CN" sz="2000" dirty="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B2B11FA5-F355-CD4D-994B-C0A4B874EFF8}"/>
              </a:ext>
            </a:extLst>
          </p:cNvPr>
          <p:cNvSpPr txBox="1"/>
          <p:nvPr/>
        </p:nvSpPr>
        <p:spPr>
          <a:xfrm>
            <a:off x="9472467" y="2749205"/>
            <a:ext cx="1644817"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Traffic Flow</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6342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CN" dirty="0"/>
              <a:t>Lab</a:t>
            </a:r>
            <a:r>
              <a:rPr lang="en-US" altLang="zh-CN" dirty="0"/>
              <a:t>el</a:t>
            </a:r>
            <a:r>
              <a:rPr lang="zh-CN" altLang="en-US" dirty="0"/>
              <a:t> </a:t>
            </a:r>
            <a:r>
              <a:rPr lang="en-US" altLang="zh-CN" dirty="0"/>
              <a:t>Scarcity</a:t>
            </a:r>
            <a:r>
              <a:rPr lang="zh-CN" altLang="en-US" dirty="0"/>
              <a:t> </a:t>
            </a:r>
            <a:r>
              <a:rPr lang="en-CN" dirty="0"/>
              <a:t>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a:xfrm>
            <a:off x="491490" y="999864"/>
            <a:ext cx="10862310" cy="1429012"/>
          </a:xfrm>
        </p:spPr>
        <p:txBody>
          <a:bodyPr/>
          <a:lstStyle/>
          <a:p>
            <a:r>
              <a:rPr lang="en-US" dirty="0"/>
              <a:t>Instance-based Label Scarcity </a:t>
            </a:r>
          </a:p>
          <a:p>
            <a:endParaRPr lang="en-CN" dirty="0"/>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17</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a:xfrm>
            <a:off x="105102" y="5432004"/>
            <a:ext cx="11248697" cy="1023415"/>
          </a:xfrm>
        </p:spPr>
        <p:txBody>
          <a:bodyPr>
            <a:noAutofit/>
          </a:bodyPr>
          <a:lstStyle/>
          <a:p>
            <a:r>
              <a:rPr lang="en-US" dirty="0" err="1">
                <a:effectLst/>
              </a:rPr>
              <a:t>Baek</a:t>
            </a:r>
            <a:r>
              <a:rPr lang="en-US" dirty="0">
                <a:effectLst/>
              </a:rPr>
              <a:t>, et  al. “Learning to extrapolate knowledge: </a:t>
            </a:r>
            <a:r>
              <a:rPr lang="en-US" dirty="0" err="1">
                <a:effectLst/>
              </a:rPr>
              <a:t>Transductive</a:t>
            </a:r>
            <a:r>
              <a:rPr lang="en-US" dirty="0">
                <a:effectLst/>
              </a:rPr>
              <a:t> few-shot out-of-graph link prediction .” NeurIPS’20</a:t>
            </a:r>
          </a:p>
          <a:p>
            <a:r>
              <a:rPr lang="en-US" dirty="0">
                <a:effectLst/>
              </a:rPr>
              <a:t>Gao, et al. “Protein multimer  structure prediction via prompt learning.” ICLR’24</a:t>
            </a:r>
          </a:p>
          <a:p>
            <a:r>
              <a:rPr lang="en-US" dirty="0"/>
              <a:t>Zhu, et al. “Few-shot link prediction for event-based social networks via meta- learning. ” DASFAA’23</a:t>
            </a:r>
            <a:endParaRPr lang="en-US" dirty="0">
              <a:effectLst/>
            </a:endParaRPr>
          </a:p>
        </p:txBody>
      </p:sp>
      <p:sp>
        <p:nvSpPr>
          <p:cNvPr id="34" name="TextBox 33">
            <a:extLst>
              <a:ext uri="{FF2B5EF4-FFF2-40B4-BE49-F238E27FC236}">
                <a16:creationId xmlns:a16="http://schemas.microsoft.com/office/drawing/2014/main" id="{205FCA45-159B-964E-8C81-2878F747D8BF}"/>
              </a:ext>
            </a:extLst>
          </p:cNvPr>
          <p:cNvSpPr txBox="1"/>
          <p:nvPr/>
        </p:nvSpPr>
        <p:spPr>
          <a:xfrm>
            <a:off x="9563793" y="2478253"/>
            <a:ext cx="2447975"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E-commerce </a:t>
            </a:r>
            <a:endParaRPr lang="en-US" sz="2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FB95854-8149-D84F-AE58-FBD087933F44}"/>
              </a:ext>
            </a:extLst>
          </p:cNvPr>
          <p:cNvSpPr txBox="1"/>
          <p:nvPr/>
        </p:nvSpPr>
        <p:spPr>
          <a:xfrm>
            <a:off x="613459" y="1757077"/>
            <a:ext cx="4030195" cy="523220"/>
          </a:xfrm>
          <a:prstGeom prst="rect">
            <a:avLst/>
          </a:prstGeom>
          <a:noFill/>
        </p:spPr>
        <p:txBody>
          <a:bodyPr wrap="square" rtlCol="0">
            <a:spAutoFit/>
          </a:bodyPr>
          <a:lstStyle/>
          <a:p>
            <a:pPr marL="285750" indent="-285750">
              <a:buFont typeface="Wingdings" pitchFamily="2" charset="2"/>
              <a:buChar char="Ø"/>
            </a:pPr>
            <a:r>
              <a:rPr lang="en-CN" altLang="zh-CN" sz="2800" dirty="0">
                <a:latin typeface="Times New Roman" panose="02020603050405020304" pitchFamily="18" charset="0"/>
                <a:cs typeface="Times New Roman" panose="02020603050405020304" pitchFamily="18" charset="0"/>
              </a:rPr>
              <a:t>Edge</a:t>
            </a:r>
            <a:r>
              <a:rPr lang="en-US" altLang="zh-CN" sz="2800" dirty="0">
                <a:latin typeface="Times New Roman" panose="02020603050405020304" pitchFamily="18" charset="0"/>
                <a:cs typeface="Times New Roman" panose="02020603050405020304" pitchFamily="18" charset="0"/>
              </a:rPr>
              <a:t>-level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label</a:t>
            </a:r>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scarcity</a:t>
            </a:r>
          </a:p>
        </p:txBody>
      </p:sp>
      <p:sp>
        <p:nvSpPr>
          <p:cNvPr id="18" name="TextBox 17">
            <a:extLst>
              <a:ext uri="{FF2B5EF4-FFF2-40B4-BE49-F238E27FC236}">
                <a16:creationId xmlns:a16="http://schemas.microsoft.com/office/drawing/2014/main" id="{F06F8DFC-3731-784D-B812-F15D54034C22}"/>
              </a:ext>
            </a:extLst>
          </p:cNvPr>
          <p:cNvSpPr txBox="1"/>
          <p:nvPr/>
        </p:nvSpPr>
        <p:spPr>
          <a:xfrm>
            <a:off x="631407" y="2497815"/>
            <a:ext cx="2753464"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Drug-drug interaction </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300467D-BDAE-2D4B-8C3B-C20B6A0B4700}"/>
              </a:ext>
            </a:extLst>
          </p:cNvPr>
          <p:cNvPicPr>
            <a:picLocks noChangeAspect="1"/>
          </p:cNvPicPr>
          <p:nvPr/>
        </p:nvPicPr>
        <p:blipFill rotWithShape="1">
          <a:blip r:embed="rId2"/>
          <a:srcRect b="632"/>
          <a:stretch/>
        </p:blipFill>
        <p:spPr>
          <a:xfrm>
            <a:off x="1154448" y="3022769"/>
            <a:ext cx="1443771" cy="1591550"/>
          </a:xfrm>
          <a:prstGeom prst="rect">
            <a:avLst/>
          </a:prstGeom>
        </p:spPr>
      </p:pic>
      <p:grpSp>
        <p:nvGrpSpPr>
          <p:cNvPr id="20" name="Group 19">
            <a:extLst>
              <a:ext uri="{FF2B5EF4-FFF2-40B4-BE49-F238E27FC236}">
                <a16:creationId xmlns:a16="http://schemas.microsoft.com/office/drawing/2014/main" id="{6BA3CD94-A8A8-B04D-8BBA-5BCE1D093F8E}"/>
              </a:ext>
            </a:extLst>
          </p:cNvPr>
          <p:cNvGrpSpPr/>
          <p:nvPr/>
        </p:nvGrpSpPr>
        <p:grpSpPr>
          <a:xfrm>
            <a:off x="6771855" y="2953097"/>
            <a:ext cx="2320260" cy="2004923"/>
            <a:chOff x="4408556" y="4127928"/>
            <a:chExt cx="2784571" cy="2488338"/>
          </a:xfrm>
        </p:grpSpPr>
        <p:pic>
          <p:nvPicPr>
            <p:cNvPr id="21" name="Picture 2" descr="https://concept.research.microsoft.com/Images/conceptworld.png">
              <a:extLst>
                <a:ext uri="{FF2B5EF4-FFF2-40B4-BE49-F238E27FC236}">
                  <a16:creationId xmlns:a16="http://schemas.microsoft.com/office/drawing/2014/main" id="{455FC686-EB63-474D-A513-1399469110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975"/>
            <a:stretch/>
          </p:blipFill>
          <p:spPr bwMode="auto">
            <a:xfrm>
              <a:off x="4408556" y="4127928"/>
              <a:ext cx="2784571" cy="208423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EE8B02C6-2FB0-4B4B-8E5E-3BB3EAEB022C}"/>
                </a:ext>
              </a:extLst>
            </p:cNvPr>
            <p:cNvSpPr/>
            <p:nvPr/>
          </p:nvSpPr>
          <p:spPr>
            <a:xfrm>
              <a:off x="4874742" y="6308490"/>
              <a:ext cx="1963999" cy="307776"/>
            </a:xfrm>
            <a:prstGeom prst="rect">
              <a:avLst/>
            </a:prstGeom>
          </p:spPr>
          <p:txBody>
            <a:bodyPr wrap="none">
              <a:spAutoFit/>
            </a:bodyPr>
            <a:lstStyle/>
            <a:p>
              <a:pPr algn="ctr"/>
              <a:r>
                <a:rPr lang="en-SG" sz="1400" dirty="0">
                  <a:solidFill>
                    <a:srgbClr val="000000"/>
                  </a:solidFill>
                </a:rPr>
                <a:t>[Image from Microsoft]</a:t>
              </a:r>
              <a:endParaRPr lang="en-US" sz="1400" dirty="0">
                <a:solidFill>
                  <a:srgbClr val="000000"/>
                </a:solidFill>
              </a:endParaRPr>
            </a:p>
          </p:txBody>
        </p:sp>
      </p:grpSp>
      <p:sp>
        <p:nvSpPr>
          <p:cNvPr id="24" name="TextBox 23">
            <a:extLst>
              <a:ext uri="{FF2B5EF4-FFF2-40B4-BE49-F238E27FC236}">
                <a16:creationId xmlns:a16="http://schemas.microsoft.com/office/drawing/2014/main" id="{B5A32E19-96AC-134D-99A1-E5E14AF599FE}"/>
              </a:ext>
            </a:extLst>
          </p:cNvPr>
          <p:cNvSpPr txBox="1"/>
          <p:nvPr/>
        </p:nvSpPr>
        <p:spPr>
          <a:xfrm>
            <a:off x="6777655" y="2538220"/>
            <a:ext cx="2320260"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Knowledge graph</a:t>
            </a:r>
            <a:endParaRPr lang="en-US" sz="2000" dirty="0">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3486427C-6581-7C4A-8EFA-9117BDCE6437}"/>
              </a:ext>
            </a:extLst>
          </p:cNvPr>
          <p:cNvGrpSpPr/>
          <p:nvPr/>
        </p:nvGrpSpPr>
        <p:grpSpPr>
          <a:xfrm>
            <a:off x="3422708" y="3246561"/>
            <a:ext cx="2673292" cy="1076158"/>
            <a:chOff x="7637200" y="1654255"/>
            <a:chExt cx="2013861" cy="866767"/>
          </a:xfrm>
        </p:grpSpPr>
        <p:grpSp>
          <p:nvGrpSpPr>
            <p:cNvPr id="14" name="Group 13">
              <a:extLst>
                <a:ext uri="{FF2B5EF4-FFF2-40B4-BE49-F238E27FC236}">
                  <a16:creationId xmlns:a16="http://schemas.microsoft.com/office/drawing/2014/main" id="{D40BFA19-0478-2648-A068-CDE475B1C052}"/>
                </a:ext>
              </a:extLst>
            </p:cNvPr>
            <p:cNvGrpSpPr/>
            <p:nvPr/>
          </p:nvGrpSpPr>
          <p:grpSpPr>
            <a:xfrm>
              <a:off x="8617050" y="1730390"/>
              <a:ext cx="1034011" cy="725146"/>
              <a:chOff x="7665181" y="547975"/>
              <a:chExt cx="3514917" cy="2588925"/>
            </a:xfrm>
          </p:grpSpPr>
          <p:pic>
            <p:nvPicPr>
              <p:cNvPr id="10" name="Picture 9">
                <a:extLst>
                  <a:ext uri="{FF2B5EF4-FFF2-40B4-BE49-F238E27FC236}">
                    <a16:creationId xmlns:a16="http://schemas.microsoft.com/office/drawing/2014/main" id="{D875AF96-C64E-7B4D-821E-5F798221A681}"/>
                  </a:ext>
                </a:extLst>
              </p:cNvPr>
              <p:cNvPicPr>
                <a:picLocks noChangeAspect="1"/>
              </p:cNvPicPr>
              <p:nvPr/>
            </p:nvPicPr>
            <p:blipFill rotWithShape="1">
              <a:blip r:embed="rId4"/>
              <a:srcRect t="1" b="1986"/>
              <a:stretch/>
            </p:blipFill>
            <p:spPr>
              <a:xfrm>
                <a:off x="7665181" y="547975"/>
                <a:ext cx="3315579" cy="2491451"/>
              </a:xfrm>
              <a:prstGeom prst="rect">
                <a:avLst/>
              </a:prstGeom>
            </p:spPr>
          </p:pic>
          <p:sp>
            <p:nvSpPr>
              <p:cNvPr id="12" name="Rectangle 11">
                <a:extLst>
                  <a:ext uri="{FF2B5EF4-FFF2-40B4-BE49-F238E27FC236}">
                    <a16:creationId xmlns:a16="http://schemas.microsoft.com/office/drawing/2014/main" id="{D12189C2-3B38-8842-8163-DEDB985FC9F6}"/>
                  </a:ext>
                </a:extLst>
              </p:cNvPr>
              <p:cNvSpPr/>
              <p:nvPr/>
            </p:nvSpPr>
            <p:spPr>
              <a:xfrm>
                <a:off x="10774911" y="2776272"/>
                <a:ext cx="405187" cy="36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5" name="Group 14">
              <a:extLst>
                <a:ext uri="{FF2B5EF4-FFF2-40B4-BE49-F238E27FC236}">
                  <a16:creationId xmlns:a16="http://schemas.microsoft.com/office/drawing/2014/main" id="{AB71754F-7B49-4F4F-BC60-C6A3F3781EE1}"/>
                </a:ext>
              </a:extLst>
            </p:cNvPr>
            <p:cNvGrpSpPr/>
            <p:nvPr/>
          </p:nvGrpSpPr>
          <p:grpSpPr>
            <a:xfrm>
              <a:off x="7637200" y="1654255"/>
              <a:ext cx="723053" cy="866767"/>
              <a:chOff x="5332088" y="600799"/>
              <a:chExt cx="2457876" cy="3094541"/>
            </a:xfrm>
          </p:grpSpPr>
          <p:pic>
            <p:nvPicPr>
              <p:cNvPr id="8" name="Picture 7">
                <a:extLst>
                  <a:ext uri="{FF2B5EF4-FFF2-40B4-BE49-F238E27FC236}">
                    <a16:creationId xmlns:a16="http://schemas.microsoft.com/office/drawing/2014/main" id="{EF17A683-2255-B640-81DC-4D7CC1F7D9BA}"/>
                  </a:ext>
                </a:extLst>
              </p:cNvPr>
              <p:cNvPicPr>
                <a:picLocks noChangeAspect="1"/>
              </p:cNvPicPr>
              <p:nvPr/>
            </p:nvPicPr>
            <p:blipFill rotWithShape="1">
              <a:blip r:embed="rId5"/>
              <a:srcRect l="2538" r="770"/>
              <a:stretch/>
            </p:blipFill>
            <p:spPr>
              <a:xfrm>
                <a:off x="5332091" y="600799"/>
                <a:ext cx="2457873" cy="3094541"/>
              </a:xfrm>
              <a:prstGeom prst="rect">
                <a:avLst/>
              </a:prstGeom>
            </p:spPr>
          </p:pic>
          <p:sp>
            <p:nvSpPr>
              <p:cNvPr id="29" name="Rectangle 28">
                <a:extLst>
                  <a:ext uri="{FF2B5EF4-FFF2-40B4-BE49-F238E27FC236}">
                    <a16:creationId xmlns:a16="http://schemas.microsoft.com/office/drawing/2014/main" id="{071372AA-B41A-C047-8D8F-4F0DE483DF51}"/>
                  </a:ext>
                </a:extLst>
              </p:cNvPr>
              <p:cNvSpPr/>
              <p:nvPr/>
            </p:nvSpPr>
            <p:spPr>
              <a:xfrm>
                <a:off x="5332088" y="869732"/>
                <a:ext cx="459582" cy="580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cxnSp>
          <p:nvCxnSpPr>
            <p:cNvPr id="19" name="Straight Arrow Connector 18">
              <a:extLst>
                <a:ext uri="{FF2B5EF4-FFF2-40B4-BE49-F238E27FC236}">
                  <a16:creationId xmlns:a16="http://schemas.microsoft.com/office/drawing/2014/main" id="{48AB3399-86AD-5F41-AB92-DBA6467606F2}"/>
                </a:ext>
              </a:extLst>
            </p:cNvPr>
            <p:cNvCxnSpPr>
              <a:stCxn id="8" idx="3"/>
              <a:endCxn id="10" idx="1"/>
            </p:cNvCxnSpPr>
            <p:nvPr/>
          </p:nvCxnSpPr>
          <p:spPr>
            <a:xfrm flipV="1">
              <a:off x="8360253" y="2079312"/>
              <a:ext cx="256797" cy="8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AF2C3584-4EB8-E948-9973-8D1F76C3E687}"/>
              </a:ext>
            </a:extLst>
          </p:cNvPr>
          <p:cNvSpPr txBox="1"/>
          <p:nvPr/>
        </p:nvSpPr>
        <p:spPr>
          <a:xfrm>
            <a:off x="3205402" y="2515982"/>
            <a:ext cx="3418720"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Multimer structure prediction </a:t>
            </a:r>
            <a:endParaRPr lang="en-US" sz="20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1CB950E9-2750-ED4B-A16D-823C8325620A}"/>
              </a:ext>
            </a:extLst>
          </p:cNvPr>
          <p:cNvSpPr txBox="1"/>
          <p:nvPr/>
        </p:nvSpPr>
        <p:spPr>
          <a:xfrm>
            <a:off x="9717285" y="4674075"/>
            <a:ext cx="1636514" cy="307777"/>
          </a:xfrm>
          <a:prstGeom prst="rect">
            <a:avLst/>
          </a:prstGeom>
          <a:noFill/>
        </p:spPr>
        <p:txBody>
          <a:bodyPr wrap="square">
            <a:spAutoFit/>
          </a:bodyPr>
          <a:lstStyle/>
          <a:p>
            <a:r>
              <a:rPr lang="en-CN" sz="1400" dirty="0">
                <a:latin typeface="Times New Roman" panose="02020603050405020304" pitchFamily="18" charset="0"/>
                <a:cs typeface="Times New Roman" panose="02020603050405020304" pitchFamily="18" charset="0"/>
              </a:rPr>
              <a:t> Product sharing</a:t>
            </a:r>
          </a:p>
        </p:txBody>
      </p:sp>
      <p:pic>
        <p:nvPicPr>
          <p:cNvPr id="30" name="Picture 29">
            <a:extLst>
              <a:ext uri="{FF2B5EF4-FFF2-40B4-BE49-F238E27FC236}">
                <a16:creationId xmlns:a16="http://schemas.microsoft.com/office/drawing/2014/main" id="{F8189719-E41A-5A44-BBA3-F43578026DC7}"/>
              </a:ext>
            </a:extLst>
          </p:cNvPr>
          <p:cNvPicPr>
            <a:picLocks noChangeAspect="1"/>
          </p:cNvPicPr>
          <p:nvPr/>
        </p:nvPicPr>
        <p:blipFill>
          <a:blip r:embed="rId6"/>
          <a:stretch>
            <a:fillRect/>
          </a:stretch>
        </p:blipFill>
        <p:spPr>
          <a:xfrm>
            <a:off x="9404720" y="2967421"/>
            <a:ext cx="1949079" cy="1705444"/>
          </a:xfrm>
          <a:prstGeom prst="rect">
            <a:avLst/>
          </a:prstGeom>
        </p:spPr>
      </p:pic>
    </p:spTree>
    <p:extLst>
      <p:ext uri="{BB962C8B-B14F-4D97-AF65-F5344CB8AC3E}">
        <p14:creationId xmlns:p14="http://schemas.microsoft.com/office/powerpoint/2010/main" val="633082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CN" dirty="0"/>
              <a:t>Lab</a:t>
            </a:r>
            <a:r>
              <a:rPr lang="en-US" altLang="zh-CN" dirty="0"/>
              <a:t>el</a:t>
            </a:r>
            <a:r>
              <a:rPr lang="zh-CN" altLang="en-US" dirty="0"/>
              <a:t> </a:t>
            </a:r>
            <a:r>
              <a:rPr lang="en-US" altLang="zh-CN" dirty="0"/>
              <a:t>Scarcity</a:t>
            </a:r>
            <a:r>
              <a:rPr lang="zh-CN" altLang="en-US" dirty="0"/>
              <a:t> </a:t>
            </a:r>
            <a:r>
              <a:rPr lang="en-CN" dirty="0"/>
              <a:t>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a:xfrm>
            <a:off x="491490" y="999864"/>
            <a:ext cx="10862310" cy="1429012"/>
          </a:xfrm>
        </p:spPr>
        <p:txBody>
          <a:bodyPr/>
          <a:lstStyle/>
          <a:p>
            <a:r>
              <a:rPr lang="en-US" dirty="0"/>
              <a:t>Instance-based Label Scarcity </a:t>
            </a:r>
          </a:p>
          <a:p>
            <a:endParaRPr lang="en-CN" dirty="0"/>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18</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a:xfrm>
            <a:off x="105103" y="5502217"/>
            <a:ext cx="11248697" cy="1002976"/>
          </a:xfrm>
        </p:spPr>
        <p:txBody>
          <a:bodyPr>
            <a:noAutofit/>
          </a:bodyPr>
          <a:lstStyle/>
          <a:p>
            <a:r>
              <a:rPr lang="en-US" dirty="0"/>
              <a:t>Chauhan</a:t>
            </a:r>
            <a:r>
              <a:rPr lang="en-US" dirty="0">
                <a:effectLst/>
              </a:rPr>
              <a:t>, et  al. “Few-shot learning on graphs via super-classes based on graph spectral measures.” ICLR’20</a:t>
            </a:r>
          </a:p>
          <a:p>
            <a:r>
              <a:rPr lang="en-US" dirty="0"/>
              <a:t>Zhu</a:t>
            </a:r>
            <a:r>
              <a:rPr lang="en-US" dirty="0">
                <a:effectLst/>
              </a:rPr>
              <a:t>, et al. “Dual-view Molecular Pre-training.” KDD’23</a:t>
            </a:r>
          </a:p>
          <a:p>
            <a:r>
              <a:rPr lang="en-US" dirty="0"/>
              <a:t>Zhang, et al. “Protein Representation Learning by Geometric Structure Pretraining. ” ICLR’23</a:t>
            </a:r>
            <a:endParaRPr lang="en-US" dirty="0">
              <a:effectLst/>
            </a:endParaRPr>
          </a:p>
        </p:txBody>
      </p:sp>
      <p:sp>
        <p:nvSpPr>
          <p:cNvPr id="16" name="TextBox 15">
            <a:extLst>
              <a:ext uri="{FF2B5EF4-FFF2-40B4-BE49-F238E27FC236}">
                <a16:creationId xmlns:a16="http://schemas.microsoft.com/office/drawing/2014/main" id="{1FB95854-8149-D84F-AE58-FBD087933F44}"/>
              </a:ext>
            </a:extLst>
          </p:cNvPr>
          <p:cNvSpPr txBox="1"/>
          <p:nvPr/>
        </p:nvSpPr>
        <p:spPr>
          <a:xfrm>
            <a:off x="613459" y="1757077"/>
            <a:ext cx="10862310" cy="523220"/>
          </a:xfrm>
          <a:prstGeom prst="rect">
            <a:avLst/>
          </a:prstGeom>
          <a:noFill/>
        </p:spPr>
        <p:txBody>
          <a:bodyPr wrap="square" rtlCol="0">
            <a:spAutoFit/>
          </a:bodyPr>
          <a:lstStyle/>
          <a:p>
            <a:pPr marL="285750" indent="-285750">
              <a:buFont typeface="Wingdings" pitchFamily="2" charset="2"/>
              <a:buChar char="Ø"/>
            </a:pPr>
            <a:r>
              <a:rPr lang="en-CN" altLang="zh-CN" sz="2800" dirty="0">
                <a:latin typeface="Times New Roman" panose="02020603050405020304" pitchFamily="18" charset="0"/>
                <a:cs typeface="Times New Roman" panose="02020603050405020304" pitchFamily="18" charset="0"/>
              </a:rPr>
              <a:t>Graph</a:t>
            </a:r>
            <a:r>
              <a:rPr lang="en-US" altLang="zh-CN" sz="2800" dirty="0">
                <a:latin typeface="Times New Roman" panose="02020603050405020304" pitchFamily="18" charset="0"/>
                <a:cs typeface="Times New Roman" panose="02020603050405020304" pitchFamily="18" charset="0"/>
              </a:rPr>
              <a:t>-level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label</a:t>
            </a:r>
            <a:r>
              <a:rPr lang="zh-C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scarcity:</a:t>
            </a:r>
            <a:endParaRPr lang="en-US" sz="24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20C4B5A8-7A67-F44D-B096-18541A4BF57A}"/>
              </a:ext>
            </a:extLst>
          </p:cNvPr>
          <p:cNvSpPr txBox="1"/>
          <p:nvPr/>
        </p:nvSpPr>
        <p:spPr>
          <a:xfrm>
            <a:off x="1586864" y="2805064"/>
            <a:ext cx="1828801"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Social Network </a:t>
            </a:r>
            <a:endParaRPr lang="en-US" sz="2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0342D5C-936D-F648-86B8-4ADA8EF03585}"/>
              </a:ext>
            </a:extLst>
          </p:cNvPr>
          <p:cNvSpPr txBox="1"/>
          <p:nvPr/>
        </p:nvSpPr>
        <p:spPr>
          <a:xfrm>
            <a:off x="5392271" y="2807968"/>
            <a:ext cx="1971916"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Molecular Graph  </a:t>
            </a:r>
            <a:endParaRPr lang="en-US" sz="20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E0E95327-AFC5-FD4A-B3FD-95899B235D9E}"/>
              </a:ext>
            </a:extLst>
          </p:cNvPr>
          <p:cNvSpPr txBox="1"/>
          <p:nvPr/>
        </p:nvSpPr>
        <p:spPr>
          <a:xfrm>
            <a:off x="9036421" y="2799633"/>
            <a:ext cx="1828801"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Protein Graph </a:t>
            </a:r>
            <a:endParaRPr lang="en-US" sz="20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2325FB8C-D5D1-FC48-9CC0-38CBFC36C7B9}"/>
              </a:ext>
            </a:extLst>
          </p:cNvPr>
          <p:cNvPicPr>
            <a:picLocks noChangeAspect="1"/>
          </p:cNvPicPr>
          <p:nvPr/>
        </p:nvPicPr>
        <p:blipFill>
          <a:blip r:embed="rId2"/>
          <a:stretch>
            <a:fillRect/>
          </a:stretch>
        </p:blipFill>
        <p:spPr>
          <a:xfrm>
            <a:off x="5063672" y="3152623"/>
            <a:ext cx="2629114" cy="1525536"/>
          </a:xfrm>
          <a:prstGeom prst="rect">
            <a:avLst/>
          </a:prstGeom>
        </p:spPr>
      </p:pic>
      <p:grpSp>
        <p:nvGrpSpPr>
          <p:cNvPr id="7" name="Group 6">
            <a:extLst>
              <a:ext uri="{FF2B5EF4-FFF2-40B4-BE49-F238E27FC236}">
                <a16:creationId xmlns:a16="http://schemas.microsoft.com/office/drawing/2014/main" id="{046AB137-1FCD-574B-A56D-D00D84CCF39B}"/>
              </a:ext>
            </a:extLst>
          </p:cNvPr>
          <p:cNvGrpSpPr/>
          <p:nvPr/>
        </p:nvGrpSpPr>
        <p:grpSpPr>
          <a:xfrm>
            <a:off x="1340616" y="3155774"/>
            <a:ext cx="2602282" cy="1779161"/>
            <a:chOff x="1959181" y="3399810"/>
            <a:chExt cx="2602282" cy="1779161"/>
          </a:xfrm>
        </p:grpSpPr>
        <p:pic>
          <p:nvPicPr>
            <p:cNvPr id="23" name="Picture 22">
              <a:extLst>
                <a:ext uri="{FF2B5EF4-FFF2-40B4-BE49-F238E27FC236}">
                  <a16:creationId xmlns:a16="http://schemas.microsoft.com/office/drawing/2014/main" id="{BFB9BCE6-EF49-F14D-A639-3F0EEE6C6D0F}"/>
                </a:ext>
              </a:extLst>
            </p:cNvPr>
            <p:cNvPicPr>
              <a:picLocks noChangeAspect="1"/>
            </p:cNvPicPr>
            <p:nvPr/>
          </p:nvPicPr>
          <p:blipFill>
            <a:blip r:embed="rId3"/>
            <a:stretch>
              <a:fillRect/>
            </a:stretch>
          </p:blipFill>
          <p:spPr>
            <a:xfrm>
              <a:off x="2071395" y="3399810"/>
              <a:ext cx="2490068" cy="1779161"/>
            </a:xfrm>
            <a:prstGeom prst="rect">
              <a:avLst/>
            </a:prstGeom>
          </p:spPr>
        </p:pic>
        <p:sp>
          <p:nvSpPr>
            <p:cNvPr id="27" name="Rectangle 26">
              <a:extLst>
                <a:ext uri="{FF2B5EF4-FFF2-40B4-BE49-F238E27FC236}">
                  <a16:creationId xmlns:a16="http://schemas.microsoft.com/office/drawing/2014/main" id="{A2AE4748-B7BB-DE41-AA04-478A0A1AA884}"/>
                </a:ext>
              </a:extLst>
            </p:cNvPr>
            <p:cNvSpPr/>
            <p:nvPr/>
          </p:nvSpPr>
          <p:spPr>
            <a:xfrm rot="3322907">
              <a:off x="1926697" y="4026520"/>
              <a:ext cx="361170" cy="296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36" name="Picture 35">
            <a:extLst>
              <a:ext uri="{FF2B5EF4-FFF2-40B4-BE49-F238E27FC236}">
                <a16:creationId xmlns:a16="http://schemas.microsoft.com/office/drawing/2014/main" id="{E170FCF0-24CF-594E-8EAF-0E8F5CBCA3D8}"/>
              </a:ext>
            </a:extLst>
          </p:cNvPr>
          <p:cNvPicPr>
            <a:picLocks noChangeAspect="1"/>
          </p:cNvPicPr>
          <p:nvPr/>
        </p:nvPicPr>
        <p:blipFill>
          <a:blip r:embed="rId4"/>
          <a:stretch>
            <a:fillRect/>
          </a:stretch>
        </p:blipFill>
        <p:spPr>
          <a:xfrm>
            <a:off x="8466539" y="3133953"/>
            <a:ext cx="2730513" cy="1820342"/>
          </a:xfrm>
          <a:prstGeom prst="rect">
            <a:avLst/>
          </a:prstGeom>
        </p:spPr>
      </p:pic>
      <p:sp>
        <p:nvSpPr>
          <p:cNvPr id="39" name="TextBox 38">
            <a:extLst>
              <a:ext uri="{FF2B5EF4-FFF2-40B4-BE49-F238E27FC236}">
                <a16:creationId xmlns:a16="http://schemas.microsoft.com/office/drawing/2014/main" id="{77E1ED8A-BE72-DE48-91E4-A4C2094BFC16}"/>
              </a:ext>
            </a:extLst>
          </p:cNvPr>
          <p:cNvSpPr txBox="1"/>
          <p:nvPr/>
        </p:nvSpPr>
        <p:spPr>
          <a:xfrm>
            <a:off x="5445846" y="5004457"/>
            <a:ext cx="2138083" cy="369332"/>
          </a:xfrm>
          <a:prstGeom prst="rect">
            <a:avLst/>
          </a:prstGeom>
          <a:noFill/>
        </p:spPr>
        <p:txBody>
          <a:bodyPr wrap="square">
            <a:spAutoFit/>
          </a:bodyPr>
          <a:lstStyle/>
          <a:p>
            <a:r>
              <a:rPr lang="en-US" sz="1800" dirty="0">
                <a:effectLst/>
                <a:latin typeface="Times New Roman" panose="02020603050405020304" pitchFamily="18" charset="0"/>
                <a:cs typeface="Times New Roman" panose="02020603050405020304" pitchFamily="18" charset="0"/>
              </a:rPr>
              <a:t>Property prediction </a:t>
            </a:r>
            <a:endParaRPr lang="en-CN" dirty="0"/>
          </a:p>
        </p:txBody>
      </p:sp>
      <p:sp>
        <p:nvSpPr>
          <p:cNvPr id="40" name="TextBox 39">
            <a:extLst>
              <a:ext uri="{FF2B5EF4-FFF2-40B4-BE49-F238E27FC236}">
                <a16:creationId xmlns:a16="http://schemas.microsoft.com/office/drawing/2014/main" id="{6C4401A1-9864-8B40-85C5-DF60FC803F99}"/>
              </a:ext>
            </a:extLst>
          </p:cNvPr>
          <p:cNvSpPr txBox="1"/>
          <p:nvPr/>
        </p:nvSpPr>
        <p:spPr>
          <a:xfrm>
            <a:off x="9058969" y="5003249"/>
            <a:ext cx="2138083" cy="369332"/>
          </a:xfrm>
          <a:prstGeom prst="rect">
            <a:avLst/>
          </a:prstGeom>
          <a:noFill/>
        </p:spPr>
        <p:txBody>
          <a:bodyPr wrap="square">
            <a:spAutoFit/>
          </a:bodyPr>
          <a:lstStyle/>
          <a:p>
            <a:r>
              <a:rPr lang="en-US" sz="1800" dirty="0">
                <a:effectLst/>
                <a:latin typeface="Times New Roman" panose="02020603050405020304" pitchFamily="18" charset="0"/>
                <a:cs typeface="Times New Roman" panose="02020603050405020304" pitchFamily="18" charset="0"/>
              </a:rPr>
              <a:t>Property prediction </a:t>
            </a:r>
            <a:endParaRPr lang="en-CN" dirty="0"/>
          </a:p>
        </p:txBody>
      </p:sp>
      <p:sp>
        <p:nvSpPr>
          <p:cNvPr id="42" name="TextBox 41">
            <a:extLst>
              <a:ext uri="{FF2B5EF4-FFF2-40B4-BE49-F238E27FC236}">
                <a16:creationId xmlns:a16="http://schemas.microsoft.com/office/drawing/2014/main" id="{995A1B0E-4022-4743-90E3-CDDFD445FC38}"/>
              </a:ext>
            </a:extLst>
          </p:cNvPr>
          <p:cNvSpPr txBox="1"/>
          <p:nvPr/>
        </p:nvSpPr>
        <p:spPr>
          <a:xfrm>
            <a:off x="1016146" y="5003249"/>
            <a:ext cx="3233125" cy="369332"/>
          </a:xfrm>
          <a:prstGeom prst="rect">
            <a:avLst/>
          </a:prstGeom>
          <a:noFill/>
        </p:spPr>
        <p:txBody>
          <a:bodyPr wrap="square">
            <a:spAutoFit/>
          </a:bodyPr>
          <a:lstStyle/>
          <a:p>
            <a:r>
              <a:rPr lang="en-US" sz="1800" dirty="0">
                <a:effectLst/>
                <a:latin typeface="Times New Roman" panose="02020603050405020304" pitchFamily="18" charset="0"/>
                <a:cs typeface="Times New Roman" panose="02020603050405020304" pitchFamily="18" charset="0"/>
              </a:rPr>
              <a:t>User communities classification</a:t>
            </a:r>
            <a:endParaRPr lang="en-CN" dirty="0"/>
          </a:p>
        </p:txBody>
      </p:sp>
      <p:sp>
        <p:nvSpPr>
          <p:cNvPr id="19" name="TextBox 18">
            <a:extLst>
              <a:ext uri="{FF2B5EF4-FFF2-40B4-BE49-F238E27FC236}">
                <a16:creationId xmlns:a16="http://schemas.microsoft.com/office/drawing/2014/main" id="{0CBD43DD-A413-A94C-8C1B-38CD915CD0BA}"/>
              </a:ext>
            </a:extLst>
          </p:cNvPr>
          <p:cNvSpPr txBox="1"/>
          <p:nvPr/>
        </p:nvSpPr>
        <p:spPr>
          <a:xfrm>
            <a:off x="838200" y="2257758"/>
            <a:ext cx="11482208"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P</a:t>
            </a:r>
            <a:r>
              <a:rPr lang="en-US" sz="2400" dirty="0">
                <a:effectLst/>
                <a:latin typeface="Times New Roman" panose="02020603050405020304" pitchFamily="18" charset="0"/>
                <a:cs typeface="Times New Roman" panose="02020603050405020304" pitchFamily="18" charset="0"/>
              </a:rPr>
              <a:t>redicting properties/categories for subgraphs/whole graphs with limited labeled data</a:t>
            </a:r>
            <a:endParaRPr lang="en-CN" sz="2400" dirty="0"/>
          </a:p>
        </p:txBody>
      </p:sp>
    </p:spTree>
    <p:extLst>
      <p:ext uri="{BB962C8B-B14F-4D97-AF65-F5344CB8AC3E}">
        <p14:creationId xmlns:p14="http://schemas.microsoft.com/office/powerpoint/2010/main" val="2991503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US" altLang="zh-CN" dirty="0"/>
              <a:t>Structure Scarcity</a:t>
            </a:r>
            <a:r>
              <a:rPr lang="zh-CN" altLang="en-US" dirty="0"/>
              <a:t> </a:t>
            </a:r>
            <a:r>
              <a:rPr lang="en-CN" dirty="0"/>
              <a:t>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a:xfrm>
            <a:off x="491490" y="999864"/>
            <a:ext cx="11449498" cy="2052618"/>
          </a:xfrm>
        </p:spPr>
        <p:txBody>
          <a:bodyPr>
            <a:noAutofit/>
          </a:bodyPr>
          <a:lstStyle/>
          <a:p>
            <a:r>
              <a:rPr lang="en-US" altLang="zh-CN" dirty="0"/>
              <a:t>Long-tailed distribution</a:t>
            </a:r>
          </a:p>
          <a:p>
            <a:pPr lvl="1"/>
            <a:r>
              <a:rPr lang="en-US" altLang="zh-CN" sz="2400" dirty="0"/>
              <a:t>learn from an imbalanced distribution : a large number of nodes have few connections </a:t>
            </a:r>
          </a:p>
          <a:p>
            <a:r>
              <a:rPr lang="en-US" altLang="zh-CN" dirty="0"/>
              <a:t>Cold-start</a:t>
            </a:r>
          </a:p>
          <a:p>
            <a:pPr lvl="1"/>
            <a:r>
              <a:rPr lang="en-US" altLang="zh-CN" sz="2400" dirty="0"/>
              <a:t>Learn representations for new nodes with no or very few connections </a:t>
            </a:r>
          </a:p>
          <a:p>
            <a:pPr marL="457200" lvl="1" indent="0">
              <a:buNone/>
            </a:pPr>
            <a:endParaRPr lang="en-US" altLang="zh-CN" dirty="0"/>
          </a:p>
          <a:p>
            <a:pPr lvl="1"/>
            <a:endParaRPr lang="en-US" dirty="0"/>
          </a:p>
          <a:p>
            <a:endParaRPr lang="en-CN" dirty="0"/>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19</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p:txBody>
          <a:bodyPr>
            <a:normAutofit/>
          </a:bodyPr>
          <a:lstStyle/>
          <a:p>
            <a:endParaRPr lang="en-CN" dirty="0"/>
          </a:p>
        </p:txBody>
      </p:sp>
      <p:pic>
        <p:nvPicPr>
          <p:cNvPr id="6" name="Picture 5">
            <a:extLst>
              <a:ext uri="{FF2B5EF4-FFF2-40B4-BE49-F238E27FC236}">
                <a16:creationId xmlns:a16="http://schemas.microsoft.com/office/drawing/2014/main" id="{345AD00D-80DB-8048-80EA-0F7D2096A542}"/>
              </a:ext>
            </a:extLst>
          </p:cNvPr>
          <p:cNvPicPr>
            <a:picLocks noChangeAspect="1"/>
          </p:cNvPicPr>
          <p:nvPr/>
        </p:nvPicPr>
        <p:blipFill>
          <a:blip r:embed="rId2"/>
          <a:stretch>
            <a:fillRect/>
          </a:stretch>
        </p:blipFill>
        <p:spPr>
          <a:xfrm>
            <a:off x="3435723" y="3052482"/>
            <a:ext cx="4215654" cy="2727776"/>
          </a:xfrm>
          <a:prstGeom prst="rect">
            <a:avLst/>
          </a:prstGeom>
        </p:spPr>
      </p:pic>
    </p:spTree>
    <p:extLst>
      <p:ext uri="{BB962C8B-B14F-4D97-AF65-F5344CB8AC3E}">
        <p14:creationId xmlns:p14="http://schemas.microsoft.com/office/powerpoint/2010/main" val="1384288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66580-2B5F-9581-B8AE-7908987F33C9}"/>
              </a:ext>
            </a:extLst>
          </p:cNvPr>
          <p:cNvSpPr>
            <a:spLocks noGrp="1"/>
          </p:cNvSpPr>
          <p:nvPr>
            <p:ph type="title"/>
          </p:nvPr>
        </p:nvSpPr>
        <p:spPr/>
        <p:txBody>
          <a:bodyPr/>
          <a:lstStyle/>
          <a:p>
            <a:r>
              <a:rPr lang="en-US" altLang="zh-CN" dirty="0"/>
              <a:t>Graphs</a:t>
            </a:r>
            <a:endParaRPr lang="zh-CN" altLang="en-US" dirty="0"/>
          </a:p>
        </p:txBody>
      </p:sp>
      <p:sp>
        <p:nvSpPr>
          <p:cNvPr id="4" name="灯片编号占位符 3">
            <a:extLst>
              <a:ext uri="{FF2B5EF4-FFF2-40B4-BE49-F238E27FC236}">
                <a16:creationId xmlns:a16="http://schemas.microsoft.com/office/drawing/2014/main" id="{CB93D428-16ED-0545-ADFE-E4199F31D790}"/>
              </a:ext>
            </a:extLst>
          </p:cNvPr>
          <p:cNvSpPr>
            <a:spLocks noGrp="1"/>
          </p:cNvSpPr>
          <p:nvPr>
            <p:ph type="sldNum" sz="quarter" idx="12"/>
          </p:nvPr>
        </p:nvSpPr>
        <p:spPr/>
        <p:txBody>
          <a:bodyPr/>
          <a:lstStyle/>
          <a:p>
            <a:fld id="{C7443813-12FE-C847-8FDC-914F4A6A28E1}" type="slidenum">
              <a:rPr lang="en-US" smtClean="0"/>
              <a:t>2</a:t>
            </a:fld>
            <a:endParaRPr lang="en-US" dirty="0"/>
          </a:p>
        </p:txBody>
      </p:sp>
      <p:sp>
        <p:nvSpPr>
          <p:cNvPr id="5" name="文本占位符 4">
            <a:extLst>
              <a:ext uri="{FF2B5EF4-FFF2-40B4-BE49-F238E27FC236}">
                <a16:creationId xmlns:a16="http://schemas.microsoft.com/office/drawing/2014/main" id="{CECA5499-3127-A5BD-04A5-999445B70EC5}"/>
              </a:ext>
            </a:extLst>
          </p:cNvPr>
          <p:cNvSpPr>
            <a:spLocks noGrp="1"/>
          </p:cNvSpPr>
          <p:nvPr>
            <p:ph type="body" sz="quarter" idx="13"/>
          </p:nvPr>
        </p:nvSpPr>
        <p:spPr/>
        <p:txBody>
          <a:bodyPr/>
          <a:lstStyle/>
          <a:p>
            <a:endParaRPr lang="zh-CN" altLang="en-US" dirty="0"/>
          </a:p>
        </p:txBody>
      </p:sp>
      <p:pic>
        <p:nvPicPr>
          <p:cNvPr id="6" name="Picture 2">
            <a:extLst>
              <a:ext uri="{FF2B5EF4-FFF2-40B4-BE49-F238E27FC236}">
                <a16:creationId xmlns:a16="http://schemas.microsoft.com/office/drawing/2014/main" id="{68A5F17B-F60A-71DB-3147-965312AFA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54" y="2595402"/>
            <a:ext cx="3520862" cy="2352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229,700+ 項分子結構照片檔、圖片和免版稅影像- iStock">
            <a:extLst>
              <a:ext uri="{FF2B5EF4-FFF2-40B4-BE49-F238E27FC236}">
                <a16:creationId xmlns:a16="http://schemas.microsoft.com/office/drawing/2014/main" id="{05BAFF1D-502C-3075-D7F7-CCFCFA7DB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792" y="2595402"/>
            <a:ext cx="3405523" cy="23204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协作过滤。">
            <a:extLst>
              <a:ext uri="{FF2B5EF4-FFF2-40B4-BE49-F238E27FC236}">
                <a16:creationId xmlns:a16="http://schemas.microsoft.com/office/drawing/2014/main" id="{5BA039C1-A946-EAD0-9C5C-021EDCD9BB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469"/>
          <a:stretch/>
        </p:blipFill>
        <p:spPr bwMode="auto">
          <a:xfrm>
            <a:off x="4468932" y="2373459"/>
            <a:ext cx="3341853" cy="28307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E169D74E-C360-129C-D748-371C27EBE8E9}"/>
              </a:ext>
            </a:extLst>
          </p:cNvPr>
          <p:cNvSpPr txBox="1"/>
          <p:nvPr/>
        </p:nvSpPr>
        <p:spPr>
          <a:xfrm>
            <a:off x="891209" y="5388433"/>
            <a:ext cx="2153478" cy="418658"/>
          </a:xfrm>
          <a:prstGeom prst="rect">
            <a:avLst/>
          </a:prstGeom>
          <a:noFill/>
        </p:spPr>
        <p:txBody>
          <a:bodyPr wrap="square" rtlCol="0">
            <a:noAutofit/>
          </a:bodyPr>
          <a:lstStyle/>
          <a:p>
            <a:pPr algn="ctr"/>
            <a:r>
              <a:rPr lang="en-US" sz="2400" dirty="0">
                <a:latin typeface="Times New Roman" panose="02020603050405020304" pitchFamily="18" charset="0"/>
                <a:ea typeface="微软雅黑" panose="020B0503020204020204" pitchFamily="34" charset="-122"/>
                <a:cs typeface="Times New Roman" panose="02020603050405020304" pitchFamily="18" charset="0"/>
              </a:rPr>
              <a:t>Social network</a:t>
            </a:r>
            <a:endParaRPr 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Box 6">
            <a:extLst>
              <a:ext uri="{FF2B5EF4-FFF2-40B4-BE49-F238E27FC236}">
                <a16:creationId xmlns:a16="http://schemas.microsoft.com/office/drawing/2014/main" id="{5969E601-DF93-29FB-09D2-9F6520066B1C}"/>
              </a:ext>
            </a:extLst>
          </p:cNvPr>
          <p:cNvSpPr txBox="1"/>
          <p:nvPr/>
        </p:nvSpPr>
        <p:spPr>
          <a:xfrm>
            <a:off x="4353277" y="5387086"/>
            <a:ext cx="3573161" cy="418658"/>
          </a:xfrm>
          <a:prstGeom prst="rect">
            <a:avLst/>
          </a:prstGeom>
          <a:noFill/>
        </p:spPr>
        <p:txBody>
          <a:bodyPr wrap="square" rtlCol="0">
            <a:noAutofit/>
          </a:bodyPr>
          <a:lstStyle/>
          <a:p>
            <a:pPr algn="ctr"/>
            <a:r>
              <a:rPr lang="en-US" sz="2400" dirty="0">
                <a:latin typeface="Times New Roman" panose="02020603050405020304" pitchFamily="18" charset="0"/>
                <a:ea typeface="微软雅黑" panose="020B0503020204020204" pitchFamily="34" charset="-122"/>
                <a:cs typeface="Times New Roman" panose="02020603050405020304" pitchFamily="18" charset="0"/>
              </a:rPr>
              <a:t>Recommendation System</a:t>
            </a:r>
            <a:endParaRPr 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TextBox 6">
            <a:extLst>
              <a:ext uri="{FF2B5EF4-FFF2-40B4-BE49-F238E27FC236}">
                <a16:creationId xmlns:a16="http://schemas.microsoft.com/office/drawing/2014/main" id="{47715D8D-138A-00E9-BFE3-1B5178F21ECC}"/>
              </a:ext>
            </a:extLst>
          </p:cNvPr>
          <p:cNvSpPr txBox="1"/>
          <p:nvPr/>
        </p:nvSpPr>
        <p:spPr>
          <a:xfrm>
            <a:off x="8307268" y="5386118"/>
            <a:ext cx="3046531" cy="418658"/>
          </a:xfrm>
          <a:prstGeom prst="rect">
            <a:avLst/>
          </a:prstGeom>
          <a:noFill/>
        </p:spPr>
        <p:txBody>
          <a:bodyPr wrap="square" rtlCol="0">
            <a:noAutofit/>
          </a:bodyPr>
          <a:lstStyle/>
          <a:p>
            <a:pPr algn="ctr"/>
            <a:r>
              <a:rPr lang="en-US" sz="2400" dirty="0">
                <a:latin typeface="Times New Roman" panose="02020603050405020304" pitchFamily="18" charset="0"/>
                <a:ea typeface="微软雅黑" panose="020B0503020204020204" pitchFamily="34" charset="-122"/>
                <a:cs typeface="Times New Roman" panose="02020603050405020304" pitchFamily="18" charset="0"/>
              </a:rPr>
              <a:t>Molecular graphs</a:t>
            </a:r>
            <a:endParaRPr 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内容占位符 12">
            <a:extLst>
              <a:ext uri="{FF2B5EF4-FFF2-40B4-BE49-F238E27FC236}">
                <a16:creationId xmlns:a16="http://schemas.microsoft.com/office/drawing/2014/main" id="{71A84069-3D10-7FE2-C858-4E8F61F9AB48}"/>
              </a:ext>
            </a:extLst>
          </p:cNvPr>
          <p:cNvSpPr>
            <a:spLocks noGrp="1"/>
          </p:cNvSpPr>
          <p:nvPr>
            <p:ph idx="1"/>
          </p:nvPr>
        </p:nvSpPr>
        <p:spPr/>
        <p:txBody>
          <a:bodyPr/>
          <a:lstStyle/>
          <a:p>
            <a:r>
              <a:rPr lang="en-US" altLang="zh-CN" dirty="0"/>
              <a:t>Graphs model the interactions among various objects</a:t>
            </a:r>
          </a:p>
          <a:p>
            <a:endParaRPr lang="zh-CN" altLang="en-US" dirty="0"/>
          </a:p>
        </p:txBody>
      </p:sp>
    </p:spTree>
    <p:extLst>
      <p:ext uri="{BB962C8B-B14F-4D97-AF65-F5344CB8AC3E}">
        <p14:creationId xmlns:p14="http://schemas.microsoft.com/office/powerpoint/2010/main" val="1504044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US" altLang="zh-CN" dirty="0"/>
              <a:t>Structure Scarcity</a:t>
            </a:r>
            <a:r>
              <a:rPr lang="zh-CN" altLang="en-US" dirty="0"/>
              <a:t> </a:t>
            </a:r>
            <a:r>
              <a:rPr lang="en-CN" dirty="0"/>
              <a:t>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a:xfrm>
            <a:off x="491490" y="999864"/>
            <a:ext cx="10862310" cy="630730"/>
          </a:xfrm>
        </p:spPr>
        <p:txBody>
          <a:bodyPr/>
          <a:lstStyle/>
          <a:p>
            <a:r>
              <a:rPr lang="en-US" altLang="zh-CN" dirty="0"/>
              <a:t>Long-tailed distribution </a:t>
            </a:r>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20</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a:xfrm>
            <a:off x="105103" y="5843682"/>
            <a:ext cx="11248697" cy="701852"/>
          </a:xfrm>
        </p:spPr>
        <p:txBody>
          <a:bodyPr>
            <a:noAutofit/>
          </a:bodyPr>
          <a:lstStyle/>
          <a:p>
            <a:r>
              <a:rPr lang="en-CN" dirty="0"/>
              <a:t>Liu, et al. “</a:t>
            </a:r>
            <a:r>
              <a:rPr lang="en-US" sz="1600" dirty="0">
                <a:effectLst/>
                <a:latin typeface="NimbusSanL"/>
              </a:rPr>
              <a:t>A Survey of Imbalanced Learning on Graphs: Problems, Techniques, and Future Directions. </a:t>
            </a:r>
            <a:r>
              <a:rPr lang="en-CN" dirty="0"/>
              <a:t>” arXiv’23</a:t>
            </a:r>
          </a:p>
          <a:p>
            <a:r>
              <a:rPr lang="en-US" dirty="0"/>
              <a:t>Tang, et al. “Investigating and Mitigating Degree-Related Biases in Graph Convolutional Networks.” CIKM’20</a:t>
            </a:r>
            <a:endParaRPr lang="en-CN" dirty="0"/>
          </a:p>
          <a:p>
            <a:endParaRPr lang="en-CN" dirty="0"/>
          </a:p>
        </p:txBody>
      </p:sp>
      <p:pic>
        <p:nvPicPr>
          <p:cNvPr id="10" name="Picture 9">
            <a:extLst>
              <a:ext uri="{FF2B5EF4-FFF2-40B4-BE49-F238E27FC236}">
                <a16:creationId xmlns:a16="http://schemas.microsoft.com/office/drawing/2014/main" id="{537E2C31-DEEA-A743-B72D-588B782DE860}"/>
              </a:ext>
            </a:extLst>
          </p:cNvPr>
          <p:cNvPicPr>
            <a:picLocks noChangeAspect="1"/>
          </p:cNvPicPr>
          <p:nvPr/>
        </p:nvPicPr>
        <p:blipFill rotWithShape="1">
          <a:blip r:embed="rId2"/>
          <a:srcRect b="48535"/>
          <a:stretch/>
        </p:blipFill>
        <p:spPr>
          <a:xfrm>
            <a:off x="4096872" y="4106215"/>
            <a:ext cx="3651413" cy="1454052"/>
          </a:xfrm>
          <a:prstGeom prst="rect">
            <a:avLst/>
          </a:prstGeom>
        </p:spPr>
      </p:pic>
      <p:pic>
        <p:nvPicPr>
          <p:cNvPr id="13" name="Picture 12">
            <a:extLst>
              <a:ext uri="{FF2B5EF4-FFF2-40B4-BE49-F238E27FC236}">
                <a16:creationId xmlns:a16="http://schemas.microsoft.com/office/drawing/2014/main" id="{6E95C5B5-3D49-7344-8A71-F74BBC2AD42D}"/>
              </a:ext>
            </a:extLst>
          </p:cNvPr>
          <p:cNvPicPr>
            <a:picLocks noChangeAspect="1"/>
          </p:cNvPicPr>
          <p:nvPr/>
        </p:nvPicPr>
        <p:blipFill>
          <a:blip r:embed="rId3"/>
          <a:stretch>
            <a:fillRect/>
          </a:stretch>
        </p:blipFill>
        <p:spPr>
          <a:xfrm>
            <a:off x="838200" y="4061100"/>
            <a:ext cx="3139781" cy="1591010"/>
          </a:xfrm>
          <a:prstGeom prst="rect">
            <a:avLst/>
          </a:prstGeom>
        </p:spPr>
      </p:pic>
      <p:pic>
        <p:nvPicPr>
          <p:cNvPr id="14" name="Picture 13">
            <a:extLst>
              <a:ext uri="{FF2B5EF4-FFF2-40B4-BE49-F238E27FC236}">
                <a16:creationId xmlns:a16="http://schemas.microsoft.com/office/drawing/2014/main" id="{B748F2E0-7421-EE48-9F0B-230C6A8A42D5}"/>
              </a:ext>
            </a:extLst>
          </p:cNvPr>
          <p:cNvPicPr>
            <a:picLocks noChangeAspect="1"/>
          </p:cNvPicPr>
          <p:nvPr/>
        </p:nvPicPr>
        <p:blipFill rotWithShape="1">
          <a:blip r:embed="rId4"/>
          <a:srcRect r="70241" b="14525"/>
          <a:stretch/>
        </p:blipFill>
        <p:spPr>
          <a:xfrm>
            <a:off x="838200" y="1588060"/>
            <a:ext cx="1971488" cy="2281469"/>
          </a:xfrm>
          <a:prstGeom prst="rect">
            <a:avLst/>
          </a:prstGeom>
        </p:spPr>
      </p:pic>
      <p:pic>
        <p:nvPicPr>
          <p:cNvPr id="15" name="Picture 14">
            <a:extLst>
              <a:ext uri="{FF2B5EF4-FFF2-40B4-BE49-F238E27FC236}">
                <a16:creationId xmlns:a16="http://schemas.microsoft.com/office/drawing/2014/main" id="{F34AEF41-AD39-3A41-AFBA-38B629A7A2F7}"/>
              </a:ext>
            </a:extLst>
          </p:cNvPr>
          <p:cNvPicPr>
            <a:picLocks noChangeAspect="1"/>
          </p:cNvPicPr>
          <p:nvPr/>
        </p:nvPicPr>
        <p:blipFill rotWithShape="1">
          <a:blip r:embed="rId5"/>
          <a:srcRect l="31383" t="50095" b="13204"/>
          <a:stretch/>
        </p:blipFill>
        <p:spPr>
          <a:xfrm>
            <a:off x="2928293" y="1883934"/>
            <a:ext cx="7990318" cy="1721875"/>
          </a:xfrm>
          <a:prstGeom prst="rect">
            <a:avLst/>
          </a:prstGeom>
        </p:spPr>
      </p:pic>
      <p:pic>
        <p:nvPicPr>
          <p:cNvPr id="16" name="Picture 15">
            <a:extLst>
              <a:ext uri="{FF2B5EF4-FFF2-40B4-BE49-F238E27FC236}">
                <a16:creationId xmlns:a16="http://schemas.microsoft.com/office/drawing/2014/main" id="{53A53574-EEFD-544A-967A-DDDCF022C3EF}"/>
              </a:ext>
            </a:extLst>
          </p:cNvPr>
          <p:cNvPicPr>
            <a:picLocks noChangeAspect="1"/>
          </p:cNvPicPr>
          <p:nvPr/>
        </p:nvPicPr>
        <p:blipFill rotWithShape="1">
          <a:blip r:embed="rId2"/>
          <a:srcRect t="50525"/>
          <a:stretch/>
        </p:blipFill>
        <p:spPr>
          <a:xfrm>
            <a:off x="7702387" y="4162450"/>
            <a:ext cx="3651412" cy="1397817"/>
          </a:xfrm>
          <a:prstGeom prst="rect">
            <a:avLst/>
          </a:prstGeom>
        </p:spPr>
      </p:pic>
      <p:sp>
        <p:nvSpPr>
          <p:cNvPr id="17" name="TextBox 16">
            <a:extLst>
              <a:ext uri="{FF2B5EF4-FFF2-40B4-BE49-F238E27FC236}">
                <a16:creationId xmlns:a16="http://schemas.microsoft.com/office/drawing/2014/main" id="{D81A21E9-E3A0-B34E-9E73-230278F62621}"/>
              </a:ext>
            </a:extLst>
          </p:cNvPr>
          <p:cNvSpPr txBox="1"/>
          <p:nvPr/>
        </p:nvSpPr>
        <p:spPr>
          <a:xfrm>
            <a:off x="6096000" y="1534629"/>
            <a:ext cx="1300356"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H</a:t>
            </a:r>
            <a:r>
              <a:rPr lang="en-CN" i="1" dirty="0">
                <a:latin typeface="Times New Roman" panose="02020603050405020304" pitchFamily="18" charset="0"/>
                <a:cs typeface="Times New Roman" panose="02020603050405020304" pitchFamily="18" charset="0"/>
              </a:rPr>
              <a:t>ead </a:t>
            </a:r>
            <a:r>
              <a:rPr lang="en-CN" dirty="0">
                <a:latin typeface="Times New Roman" panose="02020603050405020304" pitchFamily="18" charset="0"/>
                <a:cs typeface="Times New Roman" panose="02020603050405020304" pitchFamily="18" charset="0"/>
              </a:rPr>
              <a:t>nodes</a:t>
            </a:r>
          </a:p>
        </p:txBody>
      </p:sp>
      <p:sp>
        <p:nvSpPr>
          <p:cNvPr id="18" name="TextBox 17">
            <a:extLst>
              <a:ext uri="{FF2B5EF4-FFF2-40B4-BE49-F238E27FC236}">
                <a16:creationId xmlns:a16="http://schemas.microsoft.com/office/drawing/2014/main" id="{C0A07D12-226A-C04E-A504-28768CB9B86C}"/>
              </a:ext>
            </a:extLst>
          </p:cNvPr>
          <p:cNvSpPr txBox="1"/>
          <p:nvPr/>
        </p:nvSpPr>
        <p:spPr>
          <a:xfrm>
            <a:off x="8877915" y="1511465"/>
            <a:ext cx="1131720" cy="369332"/>
          </a:xfrm>
          <a:prstGeom prst="rect">
            <a:avLst/>
          </a:prstGeom>
          <a:noFill/>
        </p:spPr>
        <p:txBody>
          <a:bodyPr wrap="none" rtlCol="0">
            <a:spAutoFit/>
          </a:bodyPr>
          <a:lstStyle/>
          <a:p>
            <a:r>
              <a:rPr lang="en-CN" i="1" dirty="0">
                <a:latin typeface="Times New Roman" panose="02020603050405020304" pitchFamily="18" charset="0"/>
                <a:cs typeface="Times New Roman" panose="02020603050405020304" pitchFamily="18" charset="0"/>
              </a:rPr>
              <a:t>Tail </a:t>
            </a:r>
            <a:r>
              <a:rPr lang="en-CN" dirty="0">
                <a:latin typeface="Times New Roman" panose="02020603050405020304" pitchFamily="18" charset="0"/>
                <a:cs typeface="Times New Roman" panose="02020603050405020304" pitchFamily="18" charset="0"/>
              </a:rPr>
              <a:t>nodes</a:t>
            </a:r>
          </a:p>
        </p:txBody>
      </p:sp>
    </p:spTree>
    <p:extLst>
      <p:ext uri="{BB962C8B-B14F-4D97-AF65-F5344CB8AC3E}">
        <p14:creationId xmlns:p14="http://schemas.microsoft.com/office/powerpoint/2010/main" val="2293359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8E5-4128-1F4F-B853-CB463001B252}"/>
              </a:ext>
            </a:extLst>
          </p:cNvPr>
          <p:cNvSpPr>
            <a:spLocks noGrp="1"/>
          </p:cNvSpPr>
          <p:nvPr>
            <p:ph type="title"/>
          </p:nvPr>
        </p:nvSpPr>
        <p:spPr/>
        <p:txBody>
          <a:bodyPr/>
          <a:lstStyle/>
          <a:p>
            <a:r>
              <a:rPr lang="en-US" altLang="zh-CN" dirty="0"/>
              <a:t>Structure Scarcity</a:t>
            </a:r>
            <a:r>
              <a:rPr lang="zh-CN" altLang="en-US" dirty="0"/>
              <a:t> </a:t>
            </a:r>
            <a:r>
              <a:rPr lang="en-CN" dirty="0"/>
              <a:t>Problems on Graphs</a:t>
            </a:r>
          </a:p>
        </p:txBody>
      </p:sp>
      <p:sp>
        <p:nvSpPr>
          <p:cNvPr id="3" name="Content Placeholder 2">
            <a:extLst>
              <a:ext uri="{FF2B5EF4-FFF2-40B4-BE49-F238E27FC236}">
                <a16:creationId xmlns:a16="http://schemas.microsoft.com/office/drawing/2014/main" id="{936D1DDD-B232-634F-9F77-F6E6BAAA9E89}"/>
              </a:ext>
            </a:extLst>
          </p:cNvPr>
          <p:cNvSpPr>
            <a:spLocks noGrp="1"/>
          </p:cNvSpPr>
          <p:nvPr>
            <p:ph idx="1"/>
          </p:nvPr>
        </p:nvSpPr>
        <p:spPr>
          <a:xfrm>
            <a:off x="491490" y="999864"/>
            <a:ext cx="10862310" cy="1429012"/>
          </a:xfrm>
        </p:spPr>
        <p:txBody>
          <a:bodyPr>
            <a:normAutofit/>
          </a:bodyPr>
          <a:lstStyle/>
          <a:p>
            <a:r>
              <a:rPr lang="en-US" altLang="zh-CN" dirty="0"/>
              <a:t>Cold-start learning: </a:t>
            </a:r>
            <a:r>
              <a:rPr lang="en-US" dirty="0"/>
              <a:t>new nodes with few connections</a:t>
            </a:r>
            <a:endParaRPr lang="en-CN" dirty="0"/>
          </a:p>
        </p:txBody>
      </p:sp>
      <p:sp>
        <p:nvSpPr>
          <p:cNvPr id="4" name="Slide Number Placeholder 3">
            <a:extLst>
              <a:ext uri="{FF2B5EF4-FFF2-40B4-BE49-F238E27FC236}">
                <a16:creationId xmlns:a16="http://schemas.microsoft.com/office/drawing/2014/main" id="{5E0EAEC3-FBE9-2C4C-B093-2EDF3CD453CE}"/>
              </a:ext>
            </a:extLst>
          </p:cNvPr>
          <p:cNvSpPr>
            <a:spLocks noGrp="1"/>
          </p:cNvSpPr>
          <p:nvPr>
            <p:ph type="sldNum" sz="quarter" idx="12"/>
          </p:nvPr>
        </p:nvSpPr>
        <p:spPr/>
        <p:txBody>
          <a:bodyPr/>
          <a:lstStyle/>
          <a:p>
            <a:fld id="{C7443813-12FE-C847-8FDC-914F4A6A28E1}" type="slidenum">
              <a:rPr lang="en-US" smtClean="0"/>
              <a:t>21</a:t>
            </a:fld>
            <a:endParaRPr lang="en-US" dirty="0"/>
          </a:p>
        </p:txBody>
      </p:sp>
      <p:sp>
        <p:nvSpPr>
          <p:cNvPr id="5" name="Text Placeholder 4">
            <a:extLst>
              <a:ext uri="{FF2B5EF4-FFF2-40B4-BE49-F238E27FC236}">
                <a16:creationId xmlns:a16="http://schemas.microsoft.com/office/drawing/2014/main" id="{3E6A3DB2-D856-E443-849B-DF84AC0EEA52}"/>
              </a:ext>
            </a:extLst>
          </p:cNvPr>
          <p:cNvSpPr>
            <a:spLocks noGrp="1"/>
          </p:cNvSpPr>
          <p:nvPr>
            <p:ph type="body" sz="quarter" idx="13"/>
          </p:nvPr>
        </p:nvSpPr>
        <p:spPr>
          <a:xfrm>
            <a:off x="105102" y="5813302"/>
            <a:ext cx="11248697" cy="646331"/>
          </a:xfrm>
        </p:spPr>
        <p:txBody>
          <a:bodyPr>
            <a:noAutofit/>
          </a:bodyPr>
          <a:lstStyle/>
          <a:p>
            <a:r>
              <a:rPr lang="en-CN" dirty="0"/>
              <a:t>Pan, et al. “</a:t>
            </a:r>
            <a:r>
              <a:rPr lang="en-US" dirty="0"/>
              <a:t>Warm Up Cold-start Advertisements- Improving CTR Predictions via Learning to Learn ID Embeddings.</a:t>
            </a:r>
            <a:r>
              <a:rPr lang="en-CN" dirty="0"/>
              <a:t>” SIGIR’19</a:t>
            </a:r>
          </a:p>
          <a:p>
            <a:r>
              <a:rPr lang="en-CN" dirty="0"/>
              <a:t>Hao, et al. “</a:t>
            </a:r>
            <a:r>
              <a:rPr lang="en-US" sz="1800" dirty="0">
                <a:effectLst/>
                <a:latin typeface="LinBiolinumTB"/>
              </a:rPr>
              <a:t>Pre-Training Graph Neural Networks for Cold-Start Users and Items Representation.</a:t>
            </a:r>
            <a:r>
              <a:rPr lang="en-CN" dirty="0"/>
              <a:t>” WSDM’21</a:t>
            </a:r>
          </a:p>
        </p:txBody>
      </p:sp>
      <p:pic>
        <p:nvPicPr>
          <p:cNvPr id="8" name="Picture 7">
            <a:extLst>
              <a:ext uri="{FF2B5EF4-FFF2-40B4-BE49-F238E27FC236}">
                <a16:creationId xmlns:a16="http://schemas.microsoft.com/office/drawing/2014/main" id="{DA9057A1-5EB1-584C-9D72-2698717EAB11}"/>
              </a:ext>
            </a:extLst>
          </p:cNvPr>
          <p:cNvPicPr>
            <a:picLocks noChangeAspect="1"/>
          </p:cNvPicPr>
          <p:nvPr/>
        </p:nvPicPr>
        <p:blipFill>
          <a:blip r:embed="rId2"/>
          <a:stretch>
            <a:fillRect/>
          </a:stretch>
        </p:blipFill>
        <p:spPr>
          <a:xfrm>
            <a:off x="682693" y="1870728"/>
            <a:ext cx="5046757" cy="2758349"/>
          </a:xfrm>
          <a:prstGeom prst="rect">
            <a:avLst/>
          </a:prstGeom>
        </p:spPr>
      </p:pic>
      <p:sp>
        <p:nvSpPr>
          <p:cNvPr id="10" name="TextBox 9">
            <a:extLst>
              <a:ext uri="{FF2B5EF4-FFF2-40B4-BE49-F238E27FC236}">
                <a16:creationId xmlns:a16="http://schemas.microsoft.com/office/drawing/2014/main" id="{4621E597-5AC1-4141-AEF3-75BF8AE182B7}"/>
              </a:ext>
            </a:extLst>
          </p:cNvPr>
          <p:cNvSpPr txBox="1"/>
          <p:nvPr/>
        </p:nvSpPr>
        <p:spPr>
          <a:xfrm>
            <a:off x="682693" y="4740835"/>
            <a:ext cx="5046757" cy="707886"/>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5% of ads accounted for over 80% of samples; 95% ads had a very small amount of data. </a:t>
            </a:r>
            <a:endParaRPr lang="en-US"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B279DAC6-8832-6B4F-9EB9-BF41EA1730E3}"/>
              </a:ext>
            </a:extLst>
          </p:cNvPr>
          <p:cNvPicPr>
            <a:picLocks noChangeAspect="1"/>
          </p:cNvPicPr>
          <p:nvPr/>
        </p:nvPicPr>
        <p:blipFill>
          <a:blip r:embed="rId3"/>
          <a:stretch>
            <a:fillRect/>
          </a:stretch>
        </p:blipFill>
        <p:spPr>
          <a:xfrm>
            <a:off x="6286499" y="2001241"/>
            <a:ext cx="5203757" cy="2474676"/>
          </a:xfrm>
          <a:prstGeom prst="rect">
            <a:avLst/>
          </a:prstGeom>
        </p:spPr>
      </p:pic>
      <p:sp>
        <p:nvSpPr>
          <p:cNvPr id="13" name="TextBox 12">
            <a:extLst>
              <a:ext uri="{FF2B5EF4-FFF2-40B4-BE49-F238E27FC236}">
                <a16:creationId xmlns:a16="http://schemas.microsoft.com/office/drawing/2014/main" id="{A6E61DBE-7467-BB44-BAB5-B1E599E6A727}"/>
              </a:ext>
            </a:extLst>
          </p:cNvPr>
          <p:cNvSpPr txBox="1"/>
          <p:nvPr/>
        </p:nvSpPr>
        <p:spPr>
          <a:xfrm>
            <a:off x="6682373" y="4719911"/>
            <a:ext cx="5046757"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Classic GNNs may have limited effectiveness in addressing cold-start problems</a:t>
            </a:r>
          </a:p>
        </p:txBody>
      </p:sp>
    </p:spTree>
    <p:extLst>
      <p:ext uri="{BB962C8B-B14F-4D97-AF65-F5344CB8AC3E}">
        <p14:creationId xmlns:p14="http://schemas.microsoft.com/office/powerpoint/2010/main" val="1782674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B1A9-655A-474A-98D8-A3C77A5A510A}"/>
              </a:ext>
            </a:extLst>
          </p:cNvPr>
          <p:cNvSpPr>
            <a:spLocks noGrp="1"/>
          </p:cNvSpPr>
          <p:nvPr>
            <p:ph type="title"/>
          </p:nvPr>
        </p:nvSpPr>
        <p:spPr/>
        <p:txBody>
          <a:bodyPr/>
          <a:lstStyle/>
          <a:p>
            <a:r>
              <a:rPr lang="en-CN" dirty="0"/>
              <a:t>Overall Taxonomy</a:t>
            </a:r>
          </a:p>
        </p:txBody>
      </p:sp>
      <p:sp>
        <p:nvSpPr>
          <p:cNvPr id="3" name="Content Placeholder 2">
            <a:extLst>
              <a:ext uri="{FF2B5EF4-FFF2-40B4-BE49-F238E27FC236}">
                <a16:creationId xmlns:a16="http://schemas.microsoft.com/office/drawing/2014/main" id="{936FDD40-62E6-4540-87EA-55122559895E}"/>
              </a:ext>
            </a:extLst>
          </p:cNvPr>
          <p:cNvSpPr>
            <a:spLocks noGrp="1"/>
          </p:cNvSpPr>
          <p:nvPr>
            <p:ph idx="1"/>
          </p:nvPr>
        </p:nvSpPr>
        <p:spPr/>
        <p:txBody>
          <a:bodyPr/>
          <a:lstStyle/>
          <a:p>
            <a:r>
              <a:rPr lang="en-CN" dirty="0"/>
              <a:t>Taxonomy of few-shot learning techniques on graphs</a:t>
            </a:r>
          </a:p>
        </p:txBody>
      </p:sp>
      <p:sp>
        <p:nvSpPr>
          <p:cNvPr id="4" name="Slide Number Placeholder 3">
            <a:extLst>
              <a:ext uri="{FF2B5EF4-FFF2-40B4-BE49-F238E27FC236}">
                <a16:creationId xmlns:a16="http://schemas.microsoft.com/office/drawing/2014/main" id="{48837482-C730-2349-A952-1608F4A5FBDC}"/>
              </a:ext>
            </a:extLst>
          </p:cNvPr>
          <p:cNvSpPr>
            <a:spLocks noGrp="1"/>
          </p:cNvSpPr>
          <p:nvPr>
            <p:ph type="sldNum" sz="quarter" idx="12"/>
          </p:nvPr>
        </p:nvSpPr>
        <p:spPr/>
        <p:txBody>
          <a:bodyPr/>
          <a:lstStyle/>
          <a:p>
            <a:fld id="{C7443813-12FE-C847-8FDC-914F4A6A28E1}" type="slidenum">
              <a:rPr lang="en-US" smtClean="0"/>
              <a:t>22</a:t>
            </a:fld>
            <a:endParaRPr lang="en-US" dirty="0"/>
          </a:p>
        </p:txBody>
      </p:sp>
      <p:sp>
        <p:nvSpPr>
          <p:cNvPr id="5" name="Text Placeholder 4">
            <a:extLst>
              <a:ext uri="{FF2B5EF4-FFF2-40B4-BE49-F238E27FC236}">
                <a16:creationId xmlns:a16="http://schemas.microsoft.com/office/drawing/2014/main" id="{BB14EFA7-77FA-B64D-A560-EF2B63FD548F}"/>
              </a:ext>
            </a:extLst>
          </p:cNvPr>
          <p:cNvSpPr>
            <a:spLocks noGrp="1"/>
          </p:cNvSpPr>
          <p:nvPr>
            <p:ph type="body" sz="quarter" idx="13"/>
          </p:nvPr>
        </p:nvSpPr>
        <p:spPr/>
        <p:txBody>
          <a:bodyPr/>
          <a:lstStyle/>
          <a:p>
            <a:endParaRPr lang="en-CN"/>
          </a:p>
        </p:txBody>
      </p:sp>
      <p:pic>
        <p:nvPicPr>
          <p:cNvPr id="6" name="Picture 5">
            <a:extLst>
              <a:ext uri="{FF2B5EF4-FFF2-40B4-BE49-F238E27FC236}">
                <a16:creationId xmlns:a16="http://schemas.microsoft.com/office/drawing/2014/main" id="{45ADE8AD-ABB9-8246-8FB8-396B222EE87F}"/>
              </a:ext>
            </a:extLst>
          </p:cNvPr>
          <p:cNvPicPr>
            <a:picLocks noChangeAspect="1"/>
          </p:cNvPicPr>
          <p:nvPr/>
        </p:nvPicPr>
        <p:blipFill rotWithShape="1">
          <a:blip r:embed="rId3"/>
          <a:srcRect b="11237"/>
          <a:stretch/>
        </p:blipFill>
        <p:spPr>
          <a:xfrm>
            <a:off x="2250168" y="1566205"/>
            <a:ext cx="6958566" cy="4459558"/>
          </a:xfrm>
          <a:prstGeom prst="rect">
            <a:avLst/>
          </a:prstGeom>
        </p:spPr>
      </p:pic>
    </p:spTree>
    <p:extLst>
      <p:ext uri="{BB962C8B-B14F-4D97-AF65-F5344CB8AC3E}">
        <p14:creationId xmlns:p14="http://schemas.microsoft.com/office/powerpoint/2010/main" val="3883065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8EB5-ED50-2546-8C53-38ADF9199788}"/>
              </a:ext>
            </a:extLst>
          </p:cNvPr>
          <p:cNvSpPr>
            <a:spLocks noGrp="1"/>
          </p:cNvSpPr>
          <p:nvPr>
            <p:ph type="title"/>
          </p:nvPr>
        </p:nvSpPr>
        <p:spPr/>
        <p:txBody>
          <a:bodyPr/>
          <a:lstStyle/>
          <a:p>
            <a:r>
              <a:rPr lang="en-US" dirty="0"/>
              <a:t>Meta-learning</a:t>
            </a:r>
            <a:r>
              <a:rPr lang="zh-CN" altLang="en-US" dirty="0"/>
              <a:t> </a:t>
            </a:r>
            <a:r>
              <a:rPr lang="en-CN" dirty="0"/>
              <a:t>techniques on graphs</a:t>
            </a:r>
            <a:r>
              <a:rPr lang="en-US" dirty="0"/>
              <a:t> </a:t>
            </a:r>
            <a:endParaRPr lang="en-CN" dirty="0"/>
          </a:p>
        </p:txBody>
      </p:sp>
      <p:sp>
        <p:nvSpPr>
          <p:cNvPr id="3" name="Content Placeholder 2">
            <a:extLst>
              <a:ext uri="{FF2B5EF4-FFF2-40B4-BE49-F238E27FC236}">
                <a16:creationId xmlns:a16="http://schemas.microsoft.com/office/drawing/2014/main" id="{A7CC3A9A-A7B9-F846-91F0-57060045D5C0}"/>
              </a:ext>
            </a:extLst>
          </p:cNvPr>
          <p:cNvSpPr>
            <a:spLocks noGrp="1"/>
          </p:cNvSpPr>
          <p:nvPr>
            <p:ph idx="1"/>
          </p:nvPr>
        </p:nvSpPr>
        <p:spPr/>
        <p:txBody>
          <a:bodyPr/>
          <a:lstStyle/>
          <a:p>
            <a:r>
              <a:rPr lang="en-US" dirty="0"/>
              <a:t>Standard meta-learning techniques </a:t>
            </a:r>
          </a:p>
          <a:p>
            <a:endParaRPr lang="en-CN" dirty="0"/>
          </a:p>
        </p:txBody>
      </p:sp>
      <p:sp>
        <p:nvSpPr>
          <p:cNvPr id="4" name="Slide Number Placeholder 3">
            <a:extLst>
              <a:ext uri="{FF2B5EF4-FFF2-40B4-BE49-F238E27FC236}">
                <a16:creationId xmlns:a16="http://schemas.microsoft.com/office/drawing/2014/main" id="{E0D1C667-B663-5848-BD41-2F528864F3BF}"/>
              </a:ext>
            </a:extLst>
          </p:cNvPr>
          <p:cNvSpPr>
            <a:spLocks noGrp="1"/>
          </p:cNvSpPr>
          <p:nvPr>
            <p:ph type="sldNum" sz="quarter" idx="12"/>
          </p:nvPr>
        </p:nvSpPr>
        <p:spPr/>
        <p:txBody>
          <a:bodyPr/>
          <a:lstStyle/>
          <a:p>
            <a:fld id="{C7443813-12FE-C847-8FDC-914F4A6A28E1}" type="slidenum">
              <a:rPr lang="en-US" smtClean="0"/>
              <a:t>23</a:t>
            </a:fld>
            <a:endParaRPr lang="en-US" dirty="0"/>
          </a:p>
        </p:txBody>
      </p:sp>
      <p:sp>
        <p:nvSpPr>
          <p:cNvPr id="5" name="Text Placeholder 4">
            <a:extLst>
              <a:ext uri="{FF2B5EF4-FFF2-40B4-BE49-F238E27FC236}">
                <a16:creationId xmlns:a16="http://schemas.microsoft.com/office/drawing/2014/main" id="{FE0FD747-B17F-014C-97EA-142E31C7D2F6}"/>
              </a:ext>
            </a:extLst>
          </p:cNvPr>
          <p:cNvSpPr>
            <a:spLocks noGrp="1"/>
          </p:cNvSpPr>
          <p:nvPr>
            <p:ph type="body" sz="quarter" idx="13"/>
          </p:nvPr>
        </p:nvSpPr>
        <p:spPr>
          <a:xfrm>
            <a:off x="2300790" y="6116908"/>
            <a:ext cx="9053010" cy="428625"/>
          </a:xfrm>
        </p:spPr>
        <p:txBody>
          <a:bodyPr>
            <a:normAutofit/>
          </a:bodyPr>
          <a:lstStyle/>
          <a:p>
            <a:r>
              <a:rPr lang="en-US" dirty="0"/>
              <a:t>C. Finn et al.</a:t>
            </a:r>
            <a:r>
              <a:rPr lang="zh-CN" altLang="en-US" dirty="0"/>
              <a:t> </a:t>
            </a:r>
            <a:r>
              <a:rPr lang="en-US" altLang="zh-CN" dirty="0"/>
              <a:t>“</a:t>
            </a:r>
            <a:r>
              <a:rPr lang="en-US" dirty="0"/>
              <a:t>Model-Agnostic Meta-Learning for Fast Adaptation of Deep Networks.”  ICML 2017.</a:t>
            </a:r>
            <a:endParaRPr lang="en-CN" dirty="0"/>
          </a:p>
        </p:txBody>
      </p:sp>
      <p:sp>
        <p:nvSpPr>
          <p:cNvPr id="6" name="TextBox 5">
            <a:extLst>
              <a:ext uri="{FF2B5EF4-FFF2-40B4-BE49-F238E27FC236}">
                <a16:creationId xmlns:a16="http://schemas.microsoft.com/office/drawing/2014/main" id="{17BFFB37-14A7-744D-B6EA-5EB6EC9DF77F}"/>
              </a:ext>
            </a:extLst>
          </p:cNvPr>
          <p:cNvSpPr txBox="1"/>
          <p:nvPr/>
        </p:nvSpPr>
        <p:spPr>
          <a:xfrm>
            <a:off x="143809" y="3189361"/>
            <a:ext cx="1638316" cy="707886"/>
          </a:xfrm>
          <a:prstGeom prst="rect">
            <a:avLst/>
          </a:prstGeom>
          <a:noFill/>
        </p:spPr>
        <p:txBody>
          <a:bodyPr wrap="square" rtlCol="0">
            <a:spAutoFit/>
          </a:bodyPr>
          <a:lstStyle/>
          <a:p>
            <a:pPr algn="ctr"/>
            <a:r>
              <a:rPr lang="en-US" altLang="zh-CN" sz="2000" b="1" dirty="0"/>
              <a:t>Meta-learning</a:t>
            </a:r>
          </a:p>
        </p:txBody>
      </p:sp>
      <p:pic>
        <p:nvPicPr>
          <p:cNvPr id="7" name="Picture 6">
            <a:extLst>
              <a:ext uri="{FF2B5EF4-FFF2-40B4-BE49-F238E27FC236}">
                <a16:creationId xmlns:a16="http://schemas.microsoft.com/office/drawing/2014/main" id="{ABA04173-69F9-B846-B200-EB6D1CDC76DB}"/>
              </a:ext>
            </a:extLst>
          </p:cNvPr>
          <p:cNvPicPr>
            <a:picLocks noChangeAspect="1"/>
          </p:cNvPicPr>
          <p:nvPr/>
        </p:nvPicPr>
        <p:blipFill>
          <a:blip r:embed="rId2"/>
          <a:stretch>
            <a:fillRect/>
          </a:stretch>
        </p:blipFill>
        <p:spPr>
          <a:xfrm>
            <a:off x="3761495" y="2072366"/>
            <a:ext cx="646512" cy="648000"/>
          </a:xfrm>
          <a:prstGeom prst="rect">
            <a:avLst/>
          </a:prstGeom>
        </p:spPr>
      </p:pic>
      <p:pic>
        <p:nvPicPr>
          <p:cNvPr id="8" name="Picture 7">
            <a:extLst>
              <a:ext uri="{FF2B5EF4-FFF2-40B4-BE49-F238E27FC236}">
                <a16:creationId xmlns:a16="http://schemas.microsoft.com/office/drawing/2014/main" id="{9F588AC5-D0B0-414B-A608-EFF3BED47FA2}"/>
              </a:ext>
            </a:extLst>
          </p:cNvPr>
          <p:cNvPicPr>
            <a:picLocks noChangeAspect="1"/>
          </p:cNvPicPr>
          <p:nvPr/>
        </p:nvPicPr>
        <p:blipFill>
          <a:blip r:embed="rId3"/>
          <a:stretch>
            <a:fillRect/>
          </a:stretch>
        </p:blipFill>
        <p:spPr>
          <a:xfrm>
            <a:off x="6164182" y="2072366"/>
            <a:ext cx="782381" cy="648000"/>
          </a:xfrm>
          <a:prstGeom prst="rect">
            <a:avLst/>
          </a:prstGeom>
        </p:spPr>
      </p:pic>
      <p:pic>
        <p:nvPicPr>
          <p:cNvPr id="9" name="Picture 8">
            <a:extLst>
              <a:ext uri="{FF2B5EF4-FFF2-40B4-BE49-F238E27FC236}">
                <a16:creationId xmlns:a16="http://schemas.microsoft.com/office/drawing/2014/main" id="{B1B4FE0D-6B7A-CA48-B456-5E285C1C6692}"/>
              </a:ext>
            </a:extLst>
          </p:cNvPr>
          <p:cNvPicPr>
            <a:picLocks noChangeAspect="1"/>
          </p:cNvPicPr>
          <p:nvPr/>
        </p:nvPicPr>
        <p:blipFill>
          <a:blip r:embed="rId4"/>
          <a:stretch>
            <a:fillRect/>
          </a:stretch>
        </p:blipFill>
        <p:spPr>
          <a:xfrm>
            <a:off x="4525502" y="2072366"/>
            <a:ext cx="706335" cy="648000"/>
          </a:xfrm>
          <a:prstGeom prst="rect">
            <a:avLst/>
          </a:prstGeom>
        </p:spPr>
      </p:pic>
      <p:pic>
        <p:nvPicPr>
          <p:cNvPr id="10" name="Picture 9">
            <a:extLst>
              <a:ext uri="{FF2B5EF4-FFF2-40B4-BE49-F238E27FC236}">
                <a16:creationId xmlns:a16="http://schemas.microsoft.com/office/drawing/2014/main" id="{59C61174-65BF-284F-ADF0-8A9A6FE97DBC}"/>
              </a:ext>
            </a:extLst>
          </p:cNvPr>
          <p:cNvPicPr>
            <a:picLocks noChangeAspect="1"/>
          </p:cNvPicPr>
          <p:nvPr/>
        </p:nvPicPr>
        <p:blipFill>
          <a:blip r:embed="rId5"/>
          <a:stretch>
            <a:fillRect/>
          </a:stretch>
        </p:blipFill>
        <p:spPr>
          <a:xfrm>
            <a:off x="6889111" y="2080186"/>
            <a:ext cx="790362" cy="648000"/>
          </a:xfrm>
          <a:prstGeom prst="rect">
            <a:avLst/>
          </a:prstGeom>
        </p:spPr>
      </p:pic>
      <p:pic>
        <p:nvPicPr>
          <p:cNvPr id="11" name="Picture 10">
            <a:extLst>
              <a:ext uri="{FF2B5EF4-FFF2-40B4-BE49-F238E27FC236}">
                <a16:creationId xmlns:a16="http://schemas.microsoft.com/office/drawing/2014/main" id="{D001BB50-650D-E747-97E4-B1145D4B6BCC}"/>
              </a:ext>
            </a:extLst>
          </p:cNvPr>
          <p:cNvPicPr>
            <a:picLocks noChangeAspect="1"/>
          </p:cNvPicPr>
          <p:nvPr/>
        </p:nvPicPr>
        <p:blipFill>
          <a:blip r:embed="rId6"/>
          <a:stretch>
            <a:fillRect/>
          </a:stretch>
        </p:blipFill>
        <p:spPr>
          <a:xfrm>
            <a:off x="3773842" y="3184759"/>
            <a:ext cx="621818" cy="648000"/>
          </a:xfrm>
          <a:prstGeom prst="rect">
            <a:avLst/>
          </a:prstGeom>
        </p:spPr>
      </p:pic>
      <p:pic>
        <p:nvPicPr>
          <p:cNvPr id="12" name="Picture 11">
            <a:extLst>
              <a:ext uri="{FF2B5EF4-FFF2-40B4-BE49-F238E27FC236}">
                <a16:creationId xmlns:a16="http://schemas.microsoft.com/office/drawing/2014/main" id="{1092FDB6-3738-1846-B36C-6F3DE3C72EE0}"/>
              </a:ext>
            </a:extLst>
          </p:cNvPr>
          <p:cNvPicPr>
            <a:picLocks noChangeAspect="1"/>
          </p:cNvPicPr>
          <p:nvPr/>
        </p:nvPicPr>
        <p:blipFill>
          <a:blip r:embed="rId7"/>
          <a:stretch>
            <a:fillRect/>
          </a:stretch>
        </p:blipFill>
        <p:spPr>
          <a:xfrm>
            <a:off x="6125594" y="3184759"/>
            <a:ext cx="754890" cy="648000"/>
          </a:xfrm>
          <a:prstGeom prst="rect">
            <a:avLst/>
          </a:prstGeom>
        </p:spPr>
      </p:pic>
      <p:pic>
        <p:nvPicPr>
          <p:cNvPr id="13" name="Picture 12">
            <a:extLst>
              <a:ext uri="{FF2B5EF4-FFF2-40B4-BE49-F238E27FC236}">
                <a16:creationId xmlns:a16="http://schemas.microsoft.com/office/drawing/2014/main" id="{D70D1E62-2188-8E4E-901D-0D5120B680A7}"/>
              </a:ext>
            </a:extLst>
          </p:cNvPr>
          <p:cNvPicPr>
            <a:picLocks noChangeAspect="1"/>
          </p:cNvPicPr>
          <p:nvPr/>
        </p:nvPicPr>
        <p:blipFill>
          <a:blip r:embed="rId8"/>
          <a:stretch>
            <a:fillRect/>
          </a:stretch>
        </p:blipFill>
        <p:spPr>
          <a:xfrm>
            <a:off x="6968080" y="3184759"/>
            <a:ext cx="682978" cy="648000"/>
          </a:xfrm>
          <a:prstGeom prst="rect">
            <a:avLst/>
          </a:prstGeom>
        </p:spPr>
      </p:pic>
      <p:pic>
        <p:nvPicPr>
          <p:cNvPr id="14" name="Picture 13">
            <a:extLst>
              <a:ext uri="{FF2B5EF4-FFF2-40B4-BE49-F238E27FC236}">
                <a16:creationId xmlns:a16="http://schemas.microsoft.com/office/drawing/2014/main" id="{6242DA9C-B95F-BF40-BD96-5495A4AAF1D5}"/>
              </a:ext>
            </a:extLst>
          </p:cNvPr>
          <p:cNvPicPr>
            <a:picLocks noChangeAspect="1"/>
          </p:cNvPicPr>
          <p:nvPr/>
        </p:nvPicPr>
        <p:blipFill>
          <a:blip r:embed="rId9"/>
          <a:stretch>
            <a:fillRect/>
          </a:stretch>
        </p:blipFill>
        <p:spPr>
          <a:xfrm>
            <a:off x="4484977" y="3184759"/>
            <a:ext cx="717644" cy="648000"/>
          </a:xfrm>
          <a:prstGeom prst="rect">
            <a:avLst/>
          </a:prstGeom>
        </p:spPr>
      </p:pic>
      <p:pic>
        <p:nvPicPr>
          <p:cNvPr id="15" name="Picture 14">
            <a:extLst>
              <a:ext uri="{FF2B5EF4-FFF2-40B4-BE49-F238E27FC236}">
                <a16:creationId xmlns:a16="http://schemas.microsoft.com/office/drawing/2014/main" id="{F68A783E-B1D1-7547-B158-0E2B2AB3E34F}"/>
              </a:ext>
            </a:extLst>
          </p:cNvPr>
          <p:cNvPicPr>
            <a:picLocks noChangeAspect="1"/>
          </p:cNvPicPr>
          <p:nvPr/>
        </p:nvPicPr>
        <p:blipFill>
          <a:blip r:embed="rId10"/>
          <a:stretch>
            <a:fillRect/>
          </a:stretch>
        </p:blipFill>
        <p:spPr>
          <a:xfrm>
            <a:off x="3753116" y="4409020"/>
            <a:ext cx="772465" cy="648000"/>
          </a:xfrm>
          <a:prstGeom prst="rect">
            <a:avLst/>
          </a:prstGeom>
        </p:spPr>
      </p:pic>
      <p:pic>
        <p:nvPicPr>
          <p:cNvPr id="16" name="Picture 15">
            <a:extLst>
              <a:ext uri="{FF2B5EF4-FFF2-40B4-BE49-F238E27FC236}">
                <a16:creationId xmlns:a16="http://schemas.microsoft.com/office/drawing/2014/main" id="{1F2F3903-D0DD-B24E-B139-C3CF37CB360D}"/>
              </a:ext>
            </a:extLst>
          </p:cNvPr>
          <p:cNvPicPr>
            <a:picLocks noChangeAspect="1"/>
          </p:cNvPicPr>
          <p:nvPr/>
        </p:nvPicPr>
        <p:blipFill>
          <a:blip r:embed="rId11"/>
          <a:stretch>
            <a:fillRect/>
          </a:stretch>
        </p:blipFill>
        <p:spPr>
          <a:xfrm>
            <a:off x="4546108" y="4409019"/>
            <a:ext cx="673335" cy="648000"/>
          </a:xfrm>
          <a:prstGeom prst="rect">
            <a:avLst/>
          </a:prstGeom>
        </p:spPr>
      </p:pic>
      <p:pic>
        <p:nvPicPr>
          <p:cNvPr id="17" name="Picture 16">
            <a:extLst>
              <a:ext uri="{FF2B5EF4-FFF2-40B4-BE49-F238E27FC236}">
                <a16:creationId xmlns:a16="http://schemas.microsoft.com/office/drawing/2014/main" id="{0E6071F4-3363-BD47-B888-F9CA57D1E427}"/>
              </a:ext>
            </a:extLst>
          </p:cNvPr>
          <p:cNvPicPr>
            <a:picLocks noChangeAspect="1"/>
          </p:cNvPicPr>
          <p:nvPr/>
        </p:nvPicPr>
        <p:blipFill>
          <a:blip r:embed="rId12"/>
          <a:stretch>
            <a:fillRect/>
          </a:stretch>
        </p:blipFill>
        <p:spPr>
          <a:xfrm>
            <a:off x="6913059" y="4432938"/>
            <a:ext cx="737999" cy="648000"/>
          </a:xfrm>
          <a:prstGeom prst="rect">
            <a:avLst/>
          </a:prstGeom>
        </p:spPr>
      </p:pic>
      <p:pic>
        <p:nvPicPr>
          <p:cNvPr id="18" name="Picture 17">
            <a:extLst>
              <a:ext uri="{FF2B5EF4-FFF2-40B4-BE49-F238E27FC236}">
                <a16:creationId xmlns:a16="http://schemas.microsoft.com/office/drawing/2014/main" id="{3FA056E1-69FF-864F-9B5B-CF0A80FA11FC}"/>
              </a:ext>
            </a:extLst>
          </p:cNvPr>
          <p:cNvPicPr>
            <a:picLocks noChangeAspect="1"/>
          </p:cNvPicPr>
          <p:nvPr/>
        </p:nvPicPr>
        <p:blipFill>
          <a:blip r:embed="rId13"/>
          <a:stretch>
            <a:fillRect/>
          </a:stretch>
        </p:blipFill>
        <p:spPr>
          <a:xfrm>
            <a:off x="6139883" y="4430098"/>
            <a:ext cx="707627" cy="648000"/>
          </a:xfrm>
          <a:prstGeom prst="rect">
            <a:avLst/>
          </a:prstGeom>
        </p:spPr>
      </p:pic>
      <p:sp>
        <p:nvSpPr>
          <p:cNvPr id="19" name="TextBox 18">
            <a:extLst>
              <a:ext uri="{FF2B5EF4-FFF2-40B4-BE49-F238E27FC236}">
                <a16:creationId xmlns:a16="http://schemas.microsoft.com/office/drawing/2014/main" id="{DBF5FF73-A587-E745-B824-1AE22FF6D20D}"/>
              </a:ext>
            </a:extLst>
          </p:cNvPr>
          <p:cNvSpPr txBox="1"/>
          <p:nvPr/>
        </p:nvSpPr>
        <p:spPr>
          <a:xfrm>
            <a:off x="3592182" y="2716946"/>
            <a:ext cx="2178246" cy="338554"/>
          </a:xfrm>
          <a:prstGeom prst="rect">
            <a:avLst/>
          </a:prstGeom>
          <a:noFill/>
        </p:spPr>
        <p:txBody>
          <a:bodyPr wrap="square" rtlCol="0">
            <a:spAutoFit/>
          </a:bodyPr>
          <a:lstStyle/>
          <a:p>
            <a:r>
              <a:rPr lang="en-US" altLang="zh-CN" sz="1600" dirty="0"/>
              <a:t>    Cat        Dog </a:t>
            </a:r>
            <a:endParaRPr lang="zh-CN" altLang="en-US" sz="1600" dirty="0"/>
          </a:p>
        </p:txBody>
      </p:sp>
      <p:sp>
        <p:nvSpPr>
          <p:cNvPr id="20" name="Rectangle 19">
            <a:extLst>
              <a:ext uri="{FF2B5EF4-FFF2-40B4-BE49-F238E27FC236}">
                <a16:creationId xmlns:a16="http://schemas.microsoft.com/office/drawing/2014/main" id="{383649D3-01D0-9E4A-86E3-BB888A0B7296}"/>
              </a:ext>
            </a:extLst>
          </p:cNvPr>
          <p:cNvSpPr/>
          <p:nvPr/>
        </p:nvSpPr>
        <p:spPr>
          <a:xfrm>
            <a:off x="6184697" y="2706145"/>
            <a:ext cx="1771161" cy="338554"/>
          </a:xfrm>
          <a:prstGeom prst="rect">
            <a:avLst/>
          </a:prstGeom>
        </p:spPr>
        <p:txBody>
          <a:bodyPr wrap="square">
            <a:spAutoFit/>
          </a:bodyPr>
          <a:lstStyle/>
          <a:p>
            <a:r>
              <a:rPr lang="en-US" altLang="zh-CN" sz="1600" dirty="0"/>
              <a:t> Cat        Dog </a:t>
            </a:r>
            <a:endParaRPr lang="zh-CN" altLang="en-US" sz="1600" dirty="0"/>
          </a:p>
        </p:txBody>
      </p:sp>
      <p:sp>
        <p:nvSpPr>
          <p:cNvPr id="21" name="Rectangle 20">
            <a:extLst>
              <a:ext uri="{FF2B5EF4-FFF2-40B4-BE49-F238E27FC236}">
                <a16:creationId xmlns:a16="http://schemas.microsoft.com/office/drawing/2014/main" id="{47C387D8-0363-974A-AEB0-580B16B6801E}"/>
              </a:ext>
            </a:extLst>
          </p:cNvPr>
          <p:cNvSpPr/>
          <p:nvPr/>
        </p:nvSpPr>
        <p:spPr>
          <a:xfrm>
            <a:off x="3552735" y="3788891"/>
            <a:ext cx="1689758" cy="338554"/>
          </a:xfrm>
          <a:prstGeom prst="rect">
            <a:avLst/>
          </a:prstGeom>
        </p:spPr>
        <p:txBody>
          <a:bodyPr wrap="none">
            <a:spAutoFit/>
          </a:bodyPr>
          <a:lstStyle/>
          <a:p>
            <a:r>
              <a:rPr lang="en-US" altLang="zh-CN" sz="1600" dirty="0"/>
              <a:t>  Apple  Banana </a:t>
            </a:r>
            <a:endParaRPr lang="zh-CN" altLang="en-US" sz="1600" dirty="0"/>
          </a:p>
        </p:txBody>
      </p:sp>
      <p:sp>
        <p:nvSpPr>
          <p:cNvPr id="22" name="Rectangle 21">
            <a:extLst>
              <a:ext uri="{FF2B5EF4-FFF2-40B4-BE49-F238E27FC236}">
                <a16:creationId xmlns:a16="http://schemas.microsoft.com/office/drawing/2014/main" id="{47AF7141-C102-AD40-AF22-EEFE5B3D755B}"/>
              </a:ext>
            </a:extLst>
          </p:cNvPr>
          <p:cNvSpPr/>
          <p:nvPr/>
        </p:nvSpPr>
        <p:spPr>
          <a:xfrm>
            <a:off x="6133894" y="3764821"/>
            <a:ext cx="1585690" cy="338554"/>
          </a:xfrm>
          <a:prstGeom prst="rect">
            <a:avLst/>
          </a:prstGeom>
        </p:spPr>
        <p:txBody>
          <a:bodyPr wrap="none">
            <a:spAutoFit/>
          </a:bodyPr>
          <a:lstStyle/>
          <a:p>
            <a:r>
              <a:rPr lang="en-US" altLang="zh-CN" sz="1600" dirty="0"/>
              <a:t>Apple  Banana </a:t>
            </a:r>
            <a:endParaRPr lang="zh-CN" altLang="en-US" sz="1600" dirty="0"/>
          </a:p>
        </p:txBody>
      </p:sp>
      <p:sp>
        <p:nvSpPr>
          <p:cNvPr id="23" name="Rectangle 22">
            <a:extLst>
              <a:ext uri="{FF2B5EF4-FFF2-40B4-BE49-F238E27FC236}">
                <a16:creationId xmlns:a16="http://schemas.microsoft.com/office/drawing/2014/main" id="{01B93FF9-C142-624D-9234-EC1C89570370}"/>
              </a:ext>
            </a:extLst>
          </p:cNvPr>
          <p:cNvSpPr/>
          <p:nvPr/>
        </p:nvSpPr>
        <p:spPr>
          <a:xfrm>
            <a:off x="3922034" y="5023724"/>
            <a:ext cx="1327608" cy="338554"/>
          </a:xfrm>
          <a:prstGeom prst="rect">
            <a:avLst/>
          </a:prstGeom>
        </p:spPr>
        <p:txBody>
          <a:bodyPr wrap="none">
            <a:spAutoFit/>
          </a:bodyPr>
          <a:lstStyle/>
          <a:p>
            <a:r>
              <a:rPr lang="en-US" altLang="zh-CN" sz="1600" dirty="0"/>
              <a:t>Car      Ship </a:t>
            </a:r>
            <a:endParaRPr lang="zh-CN" altLang="en-US" sz="1600" dirty="0"/>
          </a:p>
        </p:txBody>
      </p:sp>
      <p:sp>
        <p:nvSpPr>
          <p:cNvPr id="24" name="Rectangle 23">
            <a:extLst>
              <a:ext uri="{FF2B5EF4-FFF2-40B4-BE49-F238E27FC236}">
                <a16:creationId xmlns:a16="http://schemas.microsoft.com/office/drawing/2014/main" id="{FD902254-31B1-9B42-B662-BFF4874F4BE2}"/>
              </a:ext>
            </a:extLst>
          </p:cNvPr>
          <p:cNvSpPr/>
          <p:nvPr/>
        </p:nvSpPr>
        <p:spPr>
          <a:xfrm>
            <a:off x="6317668" y="5024045"/>
            <a:ext cx="1104790" cy="338554"/>
          </a:xfrm>
          <a:prstGeom prst="rect">
            <a:avLst/>
          </a:prstGeom>
        </p:spPr>
        <p:txBody>
          <a:bodyPr wrap="none">
            <a:spAutoFit/>
          </a:bodyPr>
          <a:lstStyle/>
          <a:p>
            <a:r>
              <a:rPr lang="en-US" altLang="zh-CN" sz="1600" dirty="0"/>
              <a:t>?            ?</a:t>
            </a:r>
            <a:endParaRPr lang="zh-CN" altLang="en-US" sz="1600" dirty="0"/>
          </a:p>
        </p:txBody>
      </p:sp>
      <p:sp>
        <p:nvSpPr>
          <p:cNvPr id="25" name="TextBox 24">
            <a:extLst>
              <a:ext uri="{FF2B5EF4-FFF2-40B4-BE49-F238E27FC236}">
                <a16:creationId xmlns:a16="http://schemas.microsoft.com/office/drawing/2014/main" id="{309BC296-5298-2D47-B0E4-F6E1C3F96075}"/>
              </a:ext>
            </a:extLst>
          </p:cNvPr>
          <p:cNvSpPr txBox="1"/>
          <p:nvPr/>
        </p:nvSpPr>
        <p:spPr>
          <a:xfrm>
            <a:off x="2762054" y="2096049"/>
            <a:ext cx="1123221" cy="369332"/>
          </a:xfrm>
          <a:prstGeom prst="rect">
            <a:avLst/>
          </a:prstGeom>
          <a:noFill/>
        </p:spPr>
        <p:txBody>
          <a:bodyPr wrap="square" rtlCol="0">
            <a:spAutoFit/>
          </a:bodyPr>
          <a:lstStyle/>
          <a:p>
            <a:r>
              <a:rPr lang="en-US" altLang="zh-CN" dirty="0"/>
              <a:t>Support</a:t>
            </a:r>
            <a:endParaRPr lang="zh-CN" altLang="en-US" dirty="0"/>
          </a:p>
        </p:txBody>
      </p:sp>
      <p:sp>
        <p:nvSpPr>
          <p:cNvPr id="26" name="Rectangle 25">
            <a:extLst>
              <a:ext uri="{FF2B5EF4-FFF2-40B4-BE49-F238E27FC236}">
                <a16:creationId xmlns:a16="http://schemas.microsoft.com/office/drawing/2014/main" id="{42D7696E-3FE1-2049-9DC1-667B72BB07D3}"/>
              </a:ext>
            </a:extLst>
          </p:cNvPr>
          <p:cNvSpPr/>
          <p:nvPr/>
        </p:nvSpPr>
        <p:spPr>
          <a:xfrm>
            <a:off x="2789994" y="3145348"/>
            <a:ext cx="992579" cy="369332"/>
          </a:xfrm>
          <a:prstGeom prst="rect">
            <a:avLst/>
          </a:prstGeom>
        </p:spPr>
        <p:txBody>
          <a:bodyPr wrap="none">
            <a:spAutoFit/>
          </a:bodyPr>
          <a:lstStyle/>
          <a:p>
            <a:r>
              <a:rPr lang="en-US" altLang="zh-CN" dirty="0"/>
              <a:t>Support</a:t>
            </a:r>
            <a:endParaRPr lang="zh-CN" altLang="en-US" dirty="0"/>
          </a:p>
        </p:txBody>
      </p:sp>
      <p:sp>
        <p:nvSpPr>
          <p:cNvPr id="27" name="Rectangle 26">
            <a:extLst>
              <a:ext uri="{FF2B5EF4-FFF2-40B4-BE49-F238E27FC236}">
                <a16:creationId xmlns:a16="http://schemas.microsoft.com/office/drawing/2014/main" id="{0BF37204-D58F-EA46-9C3E-FED51D021431}"/>
              </a:ext>
            </a:extLst>
          </p:cNvPr>
          <p:cNvSpPr/>
          <p:nvPr/>
        </p:nvSpPr>
        <p:spPr>
          <a:xfrm>
            <a:off x="2828911" y="4379594"/>
            <a:ext cx="992579" cy="369332"/>
          </a:xfrm>
          <a:prstGeom prst="rect">
            <a:avLst/>
          </a:prstGeom>
        </p:spPr>
        <p:txBody>
          <a:bodyPr wrap="none">
            <a:spAutoFit/>
          </a:bodyPr>
          <a:lstStyle/>
          <a:p>
            <a:r>
              <a:rPr lang="en-US" altLang="zh-CN" dirty="0"/>
              <a:t>Support</a:t>
            </a:r>
            <a:endParaRPr lang="zh-CN" altLang="en-US" dirty="0"/>
          </a:p>
        </p:txBody>
      </p:sp>
      <p:sp>
        <p:nvSpPr>
          <p:cNvPr id="28" name="Rectangle 27">
            <a:extLst>
              <a:ext uri="{FF2B5EF4-FFF2-40B4-BE49-F238E27FC236}">
                <a16:creationId xmlns:a16="http://schemas.microsoft.com/office/drawing/2014/main" id="{D5E3C621-BB99-B040-8421-90F401E863E0}"/>
              </a:ext>
            </a:extLst>
          </p:cNvPr>
          <p:cNvSpPr/>
          <p:nvPr/>
        </p:nvSpPr>
        <p:spPr>
          <a:xfrm>
            <a:off x="5353202" y="2045804"/>
            <a:ext cx="813043" cy="369332"/>
          </a:xfrm>
          <a:prstGeom prst="rect">
            <a:avLst/>
          </a:prstGeom>
        </p:spPr>
        <p:txBody>
          <a:bodyPr wrap="none">
            <a:spAutoFit/>
          </a:bodyPr>
          <a:lstStyle/>
          <a:p>
            <a:r>
              <a:rPr lang="en-US" altLang="zh-CN" dirty="0"/>
              <a:t>Query</a:t>
            </a:r>
            <a:endParaRPr lang="zh-CN" altLang="en-US" dirty="0"/>
          </a:p>
        </p:txBody>
      </p:sp>
      <p:sp>
        <p:nvSpPr>
          <p:cNvPr id="29" name="Rectangle 28">
            <a:extLst>
              <a:ext uri="{FF2B5EF4-FFF2-40B4-BE49-F238E27FC236}">
                <a16:creationId xmlns:a16="http://schemas.microsoft.com/office/drawing/2014/main" id="{84476743-A54D-564E-9B78-EF2A962A2D3A}"/>
              </a:ext>
            </a:extLst>
          </p:cNvPr>
          <p:cNvSpPr/>
          <p:nvPr/>
        </p:nvSpPr>
        <p:spPr>
          <a:xfrm>
            <a:off x="5363906" y="3143134"/>
            <a:ext cx="813043" cy="369332"/>
          </a:xfrm>
          <a:prstGeom prst="rect">
            <a:avLst/>
          </a:prstGeom>
        </p:spPr>
        <p:txBody>
          <a:bodyPr wrap="none">
            <a:spAutoFit/>
          </a:bodyPr>
          <a:lstStyle/>
          <a:p>
            <a:r>
              <a:rPr lang="en-US" altLang="zh-CN" dirty="0"/>
              <a:t>Query</a:t>
            </a:r>
            <a:endParaRPr lang="zh-CN" altLang="en-US" dirty="0"/>
          </a:p>
        </p:txBody>
      </p:sp>
      <p:sp>
        <p:nvSpPr>
          <p:cNvPr id="30" name="Rectangle 29">
            <a:extLst>
              <a:ext uri="{FF2B5EF4-FFF2-40B4-BE49-F238E27FC236}">
                <a16:creationId xmlns:a16="http://schemas.microsoft.com/office/drawing/2014/main" id="{C0C2E13D-5E25-F246-BAAF-6D355A0C5E48}"/>
              </a:ext>
            </a:extLst>
          </p:cNvPr>
          <p:cNvSpPr/>
          <p:nvPr/>
        </p:nvSpPr>
        <p:spPr>
          <a:xfrm>
            <a:off x="5377260" y="4354758"/>
            <a:ext cx="813043" cy="369332"/>
          </a:xfrm>
          <a:prstGeom prst="rect">
            <a:avLst/>
          </a:prstGeom>
        </p:spPr>
        <p:txBody>
          <a:bodyPr wrap="none">
            <a:spAutoFit/>
          </a:bodyPr>
          <a:lstStyle/>
          <a:p>
            <a:r>
              <a:rPr lang="en-US" altLang="zh-CN" dirty="0"/>
              <a:t>Query</a:t>
            </a:r>
            <a:endParaRPr lang="zh-CN" altLang="en-US" dirty="0"/>
          </a:p>
        </p:txBody>
      </p:sp>
      <p:sp>
        <p:nvSpPr>
          <p:cNvPr id="31" name="TextBox 30">
            <a:extLst>
              <a:ext uri="{FF2B5EF4-FFF2-40B4-BE49-F238E27FC236}">
                <a16:creationId xmlns:a16="http://schemas.microsoft.com/office/drawing/2014/main" id="{22899E1B-6807-BC49-9D36-F2B5EB9CFD1A}"/>
              </a:ext>
            </a:extLst>
          </p:cNvPr>
          <p:cNvSpPr txBox="1"/>
          <p:nvPr/>
        </p:nvSpPr>
        <p:spPr>
          <a:xfrm>
            <a:off x="7828257" y="2792273"/>
            <a:ext cx="524874" cy="461665"/>
          </a:xfrm>
          <a:prstGeom prst="rect">
            <a:avLst/>
          </a:prstGeom>
          <a:noFill/>
        </p:spPr>
        <p:txBody>
          <a:bodyPr wrap="square" rtlCol="0">
            <a:spAutoFit/>
          </a:bodyPr>
          <a:lstStyle/>
          <a:p>
            <a:r>
              <a:rPr lang="en-US" altLang="zh-CN" sz="2400" dirty="0"/>
              <a:t>…</a:t>
            </a:r>
            <a:endParaRPr lang="zh-CN" altLang="en-US" sz="2400" dirty="0"/>
          </a:p>
        </p:txBody>
      </p:sp>
      <p:sp>
        <p:nvSpPr>
          <p:cNvPr id="32" name="Rectangle 31">
            <a:extLst>
              <a:ext uri="{FF2B5EF4-FFF2-40B4-BE49-F238E27FC236}">
                <a16:creationId xmlns:a16="http://schemas.microsoft.com/office/drawing/2014/main" id="{2F31F42F-77D0-0942-92E3-45AE022E187E}"/>
              </a:ext>
            </a:extLst>
          </p:cNvPr>
          <p:cNvSpPr/>
          <p:nvPr/>
        </p:nvSpPr>
        <p:spPr>
          <a:xfrm>
            <a:off x="2781202" y="2065639"/>
            <a:ext cx="5022256" cy="984231"/>
          </a:xfrm>
          <a:prstGeom prst="rect">
            <a:avLst/>
          </a:prstGeom>
          <a:noFill/>
          <a:ln w="9525"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3" name="Rectangle 32">
            <a:extLst>
              <a:ext uri="{FF2B5EF4-FFF2-40B4-BE49-F238E27FC236}">
                <a16:creationId xmlns:a16="http://schemas.microsoft.com/office/drawing/2014/main" id="{154F4412-B7FA-E241-BCF4-6072D80F61ED}"/>
              </a:ext>
            </a:extLst>
          </p:cNvPr>
          <p:cNvSpPr/>
          <p:nvPr/>
        </p:nvSpPr>
        <p:spPr>
          <a:xfrm>
            <a:off x="2781202" y="3122413"/>
            <a:ext cx="5022254" cy="984231"/>
          </a:xfrm>
          <a:prstGeom prst="rect">
            <a:avLst/>
          </a:prstGeom>
          <a:noFill/>
          <a:ln w="9525"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4" name="Rectangle 33">
            <a:extLst>
              <a:ext uri="{FF2B5EF4-FFF2-40B4-BE49-F238E27FC236}">
                <a16:creationId xmlns:a16="http://schemas.microsoft.com/office/drawing/2014/main" id="{5FA9ECB9-2CDD-7040-B673-F63B9F426CAD}"/>
              </a:ext>
            </a:extLst>
          </p:cNvPr>
          <p:cNvSpPr/>
          <p:nvPr/>
        </p:nvSpPr>
        <p:spPr>
          <a:xfrm>
            <a:off x="2789994" y="4341029"/>
            <a:ext cx="5013462" cy="984231"/>
          </a:xfrm>
          <a:prstGeom prst="rect">
            <a:avLst/>
          </a:prstGeom>
          <a:noFill/>
          <a:ln w="9525"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5" name="Left Brace 34">
            <a:extLst>
              <a:ext uri="{FF2B5EF4-FFF2-40B4-BE49-F238E27FC236}">
                <a16:creationId xmlns:a16="http://schemas.microsoft.com/office/drawing/2014/main" id="{E685E716-83A0-394F-9545-4CF5342F48A0}"/>
              </a:ext>
            </a:extLst>
          </p:cNvPr>
          <p:cNvSpPr/>
          <p:nvPr/>
        </p:nvSpPr>
        <p:spPr>
          <a:xfrm>
            <a:off x="2412406" y="2046361"/>
            <a:ext cx="368796" cy="2099776"/>
          </a:xfrm>
          <a:prstGeom prst="leftBrace">
            <a:avLst>
              <a:gd name="adj1" fmla="val 32967"/>
              <a:gd name="adj2" fmla="val 5262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Rectangle 35">
            <a:extLst>
              <a:ext uri="{FF2B5EF4-FFF2-40B4-BE49-F238E27FC236}">
                <a16:creationId xmlns:a16="http://schemas.microsoft.com/office/drawing/2014/main" id="{F830776D-001B-EB42-A536-2F11223D8FBC}"/>
              </a:ext>
            </a:extLst>
          </p:cNvPr>
          <p:cNvSpPr/>
          <p:nvPr/>
        </p:nvSpPr>
        <p:spPr>
          <a:xfrm rot="16200000">
            <a:off x="1525807" y="2817148"/>
            <a:ext cx="1009635" cy="646331"/>
          </a:xfrm>
          <a:prstGeom prst="rect">
            <a:avLst/>
          </a:prstGeom>
        </p:spPr>
        <p:txBody>
          <a:bodyPr wrap="none">
            <a:spAutoFit/>
          </a:bodyPr>
          <a:lstStyle/>
          <a:p>
            <a:pPr algn="ctr"/>
            <a:r>
              <a:rPr lang="en-US" altLang="zh-CN" dirty="0"/>
              <a:t>Training</a:t>
            </a:r>
          </a:p>
          <a:p>
            <a:pPr algn="ctr"/>
            <a:r>
              <a:rPr lang="en-US" altLang="zh-CN" dirty="0"/>
              <a:t> tasks</a:t>
            </a:r>
            <a:endParaRPr lang="zh-CN" altLang="en-US" dirty="0"/>
          </a:p>
        </p:txBody>
      </p:sp>
      <p:sp>
        <p:nvSpPr>
          <p:cNvPr id="37" name="Left Brace 36">
            <a:extLst>
              <a:ext uri="{FF2B5EF4-FFF2-40B4-BE49-F238E27FC236}">
                <a16:creationId xmlns:a16="http://schemas.microsoft.com/office/drawing/2014/main" id="{386B98AB-D2DC-6F4B-8206-489AF9311714}"/>
              </a:ext>
            </a:extLst>
          </p:cNvPr>
          <p:cNvSpPr/>
          <p:nvPr/>
        </p:nvSpPr>
        <p:spPr>
          <a:xfrm>
            <a:off x="2393258" y="4332361"/>
            <a:ext cx="368796" cy="1007187"/>
          </a:xfrm>
          <a:prstGeom prst="leftBrace">
            <a:avLst>
              <a:gd name="adj1" fmla="val 32967"/>
              <a:gd name="adj2" fmla="val 5262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TextBox 37">
            <a:extLst>
              <a:ext uri="{FF2B5EF4-FFF2-40B4-BE49-F238E27FC236}">
                <a16:creationId xmlns:a16="http://schemas.microsoft.com/office/drawing/2014/main" id="{C1966965-6CF2-E944-AFFD-D0CC3D69324F}"/>
              </a:ext>
            </a:extLst>
          </p:cNvPr>
          <p:cNvSpPr txBox="1"/>
          <p:nvPr/>
        </p:nvSpPr>
        <p:spPr>
          <a:xfrm>
            <a:off x="7850946" y="4493257"/>
            <a:ext cx="574300" cy="461665"/>
          </a:xfrm>
          <a:prstGeom prst="rect">
            <a:avLst/>
          </a:prstGeom>
          <a:noFill/>
        </p:spPr>
        <p:txBody>
          <a:bodyPr wrap="square" rtlCol="0">
            <a:spAutoFit/>
          </a:bodyPr>
          <a:lstStyle/>
          <a:p>
            <a:r>
              <a:rPr lang="en-US" altLang="zh-CN" sz="2400" dirty="0"/>
              <a:t>…</a:t>
            </a:r>
            <a:endParaRPr lang="zh-CN" altLang="en-US" sz="2400"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C353A1B-1279-7B43-97F2-D18035BD13C5}"/>
                  </a:ext>
                </a:extLst>
              </p:cNvPr>
              <p:cNvSpPr txBox="1"/>
              <p:nvPr/>
            </p:nvSpPr>
            <p:spPr>
              <a:xfrm>
                <a:off x="8953569" y="2323262"/>
                <a:ext cx="2681689" cy="707886"/>
              </a:xfrm>
              <a:prstGeom prst="rect">
                <a:avLst/>
              </a:prstGeom>
              <a:noFill/>
            </p:spPr>
            <p:txBody>
              <a:bodyPr wrap="square" rtlCol="0">
                <a:spAutoFit/>
              </a:bodyPr>
              <a:lstStyle/>
              <a:p>
                <a:pPr algn="ctr"/>
                <a:r>
                  <a:rPr lang="en-SG" sz="2000" dirty="0"/>
                  <a:t>Learn a prior </a:t>
                </a:r>
                <a14:m>
                  <m:oMath xmlns:m="http://schemas.openxmlformats.org/officeDocument/2006/math">
                    <m:r>
                      <a:rPr lang="en-SG" sz="2000" b="0" i="1" smtClean="0">
                        <a:latin typeface="Cambria Math" panose="02040503050406030204" pitchFamily="18" charset="0"/>
                      </a:rPr>
                      <m:t>𝜙</m:t>
                    </m:r>
                  </m:oMath>
                </a14:m>
                <a:r>
                  <a:rPr lang="en-SG" sz="2000" dirty="0"/>
                  <a:t> from the training tasks</a:t>
                </a:r>
              </a:p>
            </p:txBody>
          </p:sp>
        </mc:Choice>
        <mc:Fallback xmlns="">
          <p:sp>
            <p:nvSpPr>
              <p:cNvPr id="39" name="TextBox 38">
                <a:extLst>
                  <a:ext uri="{FF2B5EF4-FFF2-40B4-BE49-F238E27FC236}">
                    <a16:creationId xmlns:a16="http://schemas.microsoft.com/office/drawing/2014/main" id="{9C353A1B-1279-7B43-97F2-D18035BD13C5}"/>
                  </a:ext>
                </a:extLst>
              </p:cNvPr>
              <p:cNvSpPr txBox="1">
                <a:spLocks noRot="1" noChangeAspect="1" noMove="1" noResize="1" noEditPoints="1" noAdjustHandles="1" noChangeArrowheads="1" noChangeShapeType="1" noTextEdit="1"/>
              </p:cNvSpPr>
              <p:nvPr/>
            </p:nvSpPr>
            <p:spPr>
              <a:xfrm>
                <a:off x="8953569" y="2323262"/>
                <a:ext cx="2681689" cy="707886"/>
              </a:xfrm>
              <a:prstGeom prst="rect">
                <a:avLst/>
              </a:prstGeom>
              <a:blipFill>
                <a:blip r:embed="rId14"/>
                <a:stretch>
                  <a:fillRect t="-3509" b="-14035"/>
                </a:stretch>
              </a:blipFill>
            </p:spPr>
            <p:txBody>
              <a:bodyPr/>
              <a:lstStyle/>
              <a:p>
                <a:r>
                  <a:rPr lang="en-CN">
                    <a:noFill/>
                  </a:rPr>
                  <a:t> </a:t>
                </a:r>
              </a:p>
            </p:txBody>
          </p:sp>
        </mc:Fallback>
      </mc:AlternateContent>
      <p:cxnSp>
        <p:nvCxnSpPr>
          <p:cNvPr id="40" name="Straight Arrow Connector 39">
            <a:extLst>
              <a:ext uri="{FF2B5EF4-FFF2-40B4-BE49-F238E27FC236}">
                <a16:creationId xmlns:a16="http://schemas.microsoft.com/office/drawing/2014/main" id="{1663DC4B-D930-4A4E-AAE0-5ECFE77F3C38}"/>
              </a:ext>
            </a:extLst>
          </p:cNvPr>
          <p:cNvCxnSpPr/>
          <p:nvPr/>
        </p:nvCxnSpPr>
        <p:spPr>
          <a:xfrm>
            <a:off x="10294413" y="3029372"/>
            <a:ext cx="0" cy="6120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A1580300-4023-7F41-8048-2700C3517D44}"/>
              </a:ext>
            </a:extLst>
          </p:cNvPr>
          <p:cNvGrpSpPr/>
          <p:nvPr/>
        </p:nvGrpSpPr>
        <p:grpSpPr>
          <a:xfrm>
            <a:off x="9563834" y="3646561"/>
            <a:ext cx="869149" cy="775906"/>
            <a:chOff x="9647164" y="5444232"/>
            <a:chExt cx="869149" cy="775906"/>
          </a:xfrm>
        </p:grpSpPr>
        <p:pic>
          <p:nvPicPr>
            <p:cNvPr id="42" name="Picture 41">
              <a:extLst>
                <a:ext uri="{FF2B5EF4-FFF2-40B4-BE49-F238E27FC236}">
                  <a16:creationId xmlns:a16="http://schemas.microsoft.com/office/drawing/2014/main" id="{BB13A782-0830-D84D-95B7-26A26630F67C}"/>
                </a:ext>
              </a:extLst>
            </p:cNvPr>
            <p:cNvPicPr>
              <a:picLocks noChangeAspect="1"/>
            </p:cNvPicPr>
            <p:nvPr/>
          </p:nvPicPr>
          <p:blipFill rotWithShape="1">
            <a:blip r:embed="rId15"/>
            <a:srcRect l="35390" t="1" b="-11130"/>
            <a:stretch/>
          </p:blipFill>
          <p:spPr>
            <a:xfrm>
              <a:off x="9709170" y="5726424"/>
              <a:ext cx="714675" cy="493714"/>
            </a:xfrm>
            <a:prstGeom prst="rect">
              <a:avLst/>
            </a:prstGeom>
          </p:spPr>
        </p:pic>
        <p:sp>
          <p:nvSpPr>
            <p:cNvPr id="43" name="TextBox 42">
              <a:extLst>
                <a:ext uri="{FF2B5EF4-FFF2-40B4-BE49-F238E27FC236}">
                  <a16:creationId xmlns:a16="http://schemas.microsoft.com/office/drawing/2014/main" id="{FF566288-38AB-8B4C-8AD3-BB52314087E2}"/>
                </a:ext>
              </a:extLst>
            </p:cNvPr>
            <p:cNvSpPr txBox="1"/>
            <p:nvPr/>
          </p:nvSpPr>
          <p:spPr>
            <a:xfrm>
              <a:off x="9647164" y="5444232"/>
              <a:ext cx="869149" cy="338554"/>
            </a:xfrm>
            <a:prstGeom prst="rect">
              <a:avLst/>
            </a:prstGeom>
            <a:noFill/>
          </p:spPr>
          <p:txBody>
            <a:bodyPr wrap="none" rtlCol="0">
              <a:spAutoFit/>
            </a:bodyPr>
            <a:lstStyle/>
            <a:p>
              <a:r>
                <a:rPr lang="en-SG" sz="1600" dirty="0"/>
                <a:t>support</a:t>
              </a:r>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A5B456B-102A-C044-B682-D4C5E20F1308}"/>
                  </a:ext>
                </a:extLst>
              </p:cNvPr>
              <p:cNvSpPr txBox="1"/>
              <p:nvPr/>
            </p:nvSpPr>
            <p:spPr>
              <a:xfrm>
                <a:off x="8808954" y="4317181"/>
                <a:ext cx="2897140" cy="6506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SG" sz="3200" b="0" i="1" smtClean="0">
                              <a:latin typeface="Cambria Math" panose="02040503050406030204" pitchFamily="18" charset="0"/>
                            </a:rPr>
                          </m:ctrlPr>
                        </m:sSubPr>
                        <m:e>
                          <m:r>
                            <a:rPr lang="en-SG" sz="3200" b="0" i="1" smtClean="0">
                              <a:latin typeface="Cambria Math" panose="02040503050406030204" pitchFamily="18" charset="0"/>
                            </a:rPr>
                            <m:t>𝑓</m:t>
                          </m:r>
                        </m:e>
                        <m:sub>
                          <m:sSup>
                            <m:sSupPr>
                              <m:ctrlPr>
                                <a:rPr lang="en-SG" sz="3200" b="0" i="1" smtClean="0">
                                  <a:latin typeface="Cambria Math" panose="02040503050406030204" pitchFamily="18" charset="0"/>
                                </a:rPr>
                              </m:ctrlPr>
                            </m:sSupPr>
                            <m:e>
                              <m:r>
                                <a:rPr lang="en-SG" sz="3200" b="0" i="1" smtClean="0">
                                  <a:latin typeface="Cambria Math" panose="02040503050406030204" pitchFamily="18" charset="0"/>
                                </a:rPr>
                                <m:t>𝜙</m:t>
                              </m:r>
                            </m:e>
                            <m:sup>
                              <m:r>
                                <a:rPr lang="en-SG" sz="3200" b="0" i="1" smtClean="0">
                                  <a:latin typeface="Cambria Math" panose="02040503050406030204" pitchFamily="18" charset="0"/>
                                </a:rPr>
                                <m:t>′</m:t>
                              </m:r>
                            </m:sup>
                          </m:sSup>
                        </m:sub>
                      </m:sSub>
                      <m:d>
                        <m:dPr>
                          <m:ctrlPr>
                            <a:rPr lang="en-SG" sz="3200" b="0" i="1" smtClean="0">
                              <a:latin typeface="Cambria Math" panose="02040503050406030204" pitchFamily="18" charset="0"/>
                            </a:rPr>
                          </m:ctrlPr>
                        </m:dPr>
                        <m:e>
                          <m:r>
                            <a:rPr lang="en-SG" sz="3200" b="0" i="1" smtClean="0">
                              <a:latin typeface="Cambria Math" panose="02040503050406030204" pitchFamily="18" charset="0"/>
                            </a:rPr>
                            <m:t>      </m:t>
                          </m:r>
                        </m:e>
                      </m:d>
                      <m:r>
                        <a:rPr lang="en-SG" sz="3200" b="0" i="0" smtClean="0">
                          <a:latin typeface="Cambria Math" panose="02040503050406030204" pitchFamily="18" charset="0"/>
                        </a:rPr>
                        <m:t>→</m:t>
                      </m:r>
                      <m:r>
                        <m:rPr>
                          <m:sty m:val="p"/>
                        </m:rPr>
                        <a:rPr lang="en-SG" sz="3200" b="0" i="0" smtClean="0">
                          <a:latin typeface="Cambria Math" panose="02040503050406030204" pitchFamily="18" charset="0"/>
                        </a:rPr>
                        <m:t>car</m:t>
                      </m:r>
                    </m:oMath>
                  </m:oMathPara>
                </a14:m>
                <a:endParaRPr lang="en-SG" sz="700" dirty="0"/>
              </a:p>
            </p:txBody>
          </p:sp>
        </mc:Choice>
        <mc:Fallback xmlns="">
          <p:sp>
            <p:nvSpPr>
              <p:cNvPr id="44" name="TextBox 43">
                <a:extLst>
                  <a:ext uri="{FF2B5EF4-FFF2-40B4-BE49-F238E27FC236}">
                    <a16:creationId xmlns:a16="http://schemas.microsoft.com/office/drawing/2014/main" id="{1A5B456B-102A-C044-B682-D4C5E20F1308}"/>
                  </a:ext>
                </a:extLst>
              </p:cNvPr>
              <p:cNvSpPr txBox="1">
                <a:spLocks noRot="1" noChangeAspect="1" noMove="1" noResize="1" noEditPoints="1" noAdjustHandles="1" noChangeArrowheads="1" noChangeShapeType="1" noTextEdit="1"/>
              </p:cNvSpPr>
              <p:nvPr/>
            </p:nvSpPr>
            <p:spPr>
              <a:xfrm>
                <a:off x="8808954" y="4317181"/>
                <a:ext cx="2897140" cy="650691"/>
              </a:xfrm>
              <a:prstGeom prst="rect">
                <a:avLst/>
              </a:prstGeom>
              <a:blipFill>
                <a:blip r:embed="rId16"/>
                <a:stretch>
                  <a:fillRect l="-873" b="-11321"/>
                </a:stretch>
              </a:blipFill>
            </p:spPr>
            <p:txBody>
              <a:bodyPr/>
              <a:lstStyle/>
              <a:p>
                <a:r>
                  <a:rPr lang="en-CN">
                    <a:noFill/>
                  </a:rPr>
                  <a:t> </a:t>
                </a:r>
              </a:p>
            </p:txBody>
          </p:sp>
        </mc:Fallback>
      </mc:AlternateContent>
      <p:pic>
        <p:nvPicPr>
          <p:cNvPr id="45" name="Picture 44">
            <a:extLst>
              <a:ext uri="{FF2B5EF4-FFF2-40B4-BE49-F238E27FC236}">
                <a16:creationId xmlns:a16="http://schemas.microsoft.com/office/drawing/2014/main" id="{5F0224B7-40D1-634C-B338-1B0F387A1DF1}"/>
              </a:ext>
            </a:extLst>
          </p:cNvPr>
          <p:cNvPicPr>
            <a:picLocks noChangeAspect="1"/>
          </p:cNvPicPr>
          <p:nvPr/>
        </p:nvPicPr>
        <p:blipFill>
          <a:blip r:embed="rId13"/>
          <a:stretch>
            <a:fillRect/>
          </a:stretch>
        </p:blipFill>
        <p:spPr>
          <a:xfrm>
            <a:off x="9769023" y="4379970"/>
            <a:ext cx="511064" cy="468000"/>
          </a:xfrm>
          <a:prstGeom prst="rect">
            <a:avLst/>
          </a:prstGeom>
        </p:spPr>
      </p:pic>
      <p:sp>
        <p:nvSpPr>
          <p:cNvPr id="46" name="TextBox 45">
            <a:extLst>
              <a:ext uri="{FF2B5EF4-FFF2-40B4-BE49-F238E27FC236}">
                <a16:creationId xmlns:a16="http://schemas.microsoft.com/office/drawing/2014/main" id="{37B1327D-74E7-044D-8FDE-9EA18FDFAA8B}"/>
              </a:ext>
            </a:extLst>
          </p:cNvPr>
          <p:cNvSpPr txBox="1"/>
          <p:nvPr/>
        </p:nvSpPr>
        <p:spPr>
          <a:xfrm>
            <a:off x="10257524" y="3052914"/>
            <a:ext cx="963206" cy="400110"/>
          </a:xfrm>
          <a:prstGeom prst="rect">
            <a:avLst/>
          </a:prstGeom>
          <a:noFill/>
        </p:spPr>
        <p:txBody>
          <a:bodyPr wrap="square" rtlCol="0">
            <a:spAutoFit/>
          </a:bodyPr>
          <a:lstStyle/>
          <a:p>
            <a:pPr algn="ctr"/>
            <a:r>
              <a:rPr lang="en-SG" sz="2000" i="1" dirty="0"/>
              <a:t>Adapt</a:t>
            </a:r>
          </a:p>
        </p:txBody>
      </p:sp>
      <p:sp>
        <p:nvSpPr>
          <p:cNvPr id="47" name="TextBox 46">
            <a:extLst>
              <a:ext uri="{FF2B5EF4-FFF2-40B4-BE49-F238E27FC236}">
                <a16:creationId xmlns:a16="http://schemas.microsoft.com/office/drawing/2014/main" id="{BB8FF158-78BF-6A4F-B7C0-DCDC81BFD48A}"/>
              </a:ext>
            </a:extLst>
          </p:cNvPr>
          <p:cNvSpPr txBox="1"/>
          <p:nvPr/>
        </p:nvSpPr>
        <p:spPr>
          <a:xfrm>
            <a:off x="9295945" y="4967872"/>
            <a:ext cx="2329788" cy="400110"/>
          </a:xfrm>
          <a:prstGeom prst="rect">
            <a:avLst/>
          </a:prstGeom>
          <a:noFill/>
        </p:spPr>
        <p:txBody>
          <a:bodyPr wrap="square" rtlCol="0">
            <a:spAutoFit/>
          </a:bodyPr>
          <a:lstStyle/>
          <a:p>
            <a:pPr algn="ctr"/>
            <a:r>
              <a:rPr lang="en-SG" sz="2000" dirty="0">
                <a:solidFill>
                  <a:srgbClr val="D2533C"/>
                </a:solidFill>
              </a:rPr>
              <a:t>“Learn to learn”</a:t>
            </a:r>
          </a:p>
        </p:txBody>
      </p:sp>
      <p:sp>
        <p:nvSpPr>
          <p:cNvPr id="48" name="TextBox 47">
            <a:extLst>
              <a:ext uri="{FF2B5EF4-FFF2-40B4-BE49-F238E27FC236}">
                <a16:creationId xmlns:a16="http://schemas.microsoft.com/office/drawing/2014/main" id="{15DF08A0-E3ED-694E-A0D4-A7878B43D993}"/>
              </a:ext>
            </a:extLst>
          </p:cNvPr>
          <p:cNvSpPr txBox="1"/>
          <p:nvPr/>
        </p:nvSpPr>
        <p:spPr>
          <a:xfrm>
            <a:off x="323475" y="3881362"/>
            <a:ext cx="1288750" cy="369332"/>
          </a:xfrm>
          <a:prstGeom prst="rect">
            <a:avLst/>
          </a:prstGeom>
          <a:noFill/>
        </p:spPr>
        <p:txBody>
          <a:bodyPr wrap="square">
            <a:spAutoFit/>
          </a:bodyPr>
          <a:lstStyle/>
          <a:p>
            <a:pPr algn="ctr"/>
            <a:r>
              <a:rPr lang="en-SG" altLang="zh-CN" sz="1800" dirty="0"/>
              <a:t>(MAML)</a:t>
            </a:r>
            <a:endParaRPr lang="zh-CN" altLang="en-US" sz="1800" dirty="0"/>
          </a:p>
        </p:txBody>
      </p:sp>
      <p:sp>
        <p:nvSpPr>
          <p:cNvPr id="49" name="TextBox 48">
            <a:extLst>
              <a:ext uri="{FF2B5EF4-FFF2-40B4-BE49-F238E27FC236}">
                <a16:creationId xmlns:a16="http://schemas.microsoft.com/office/drawing/2014/main" id="{E74787CB-F406-3A4D-BF93-8ECADD9E03BF}"/>
              </a:ext>
            </a:extLst>
          </p:cNvPr>
          <p:cNvSpPr txBox="1"/>
          <p:nvPr/>
        </p:nvSpPr>
        <p:spPr>
          <a:xfrm rot="16200000">
            <a:off x="1420792" y="4566027"/>
            <a:ext cx="1113664" cy="646331"/>
          </a:xfrm>
          <a:prstGeom prst="rect">
            <a:avLst/>
          </a:prstGeom>
          <a:noFill/>
        </p:spPr>
        <p:txBody>
          <a:bodyPr wrap="square" rtlCol="0">
            <a:spAutoFit/>
          </a:bodyPr>
          <a:lstStyle/>
          <a:p>
            <a:pPr algn="ctr"/>
            <a:r>
              <a:rPr lang="en-US" altLang="zh-CN" dirty="0"/>
              <a:t>Testing tasks</a:t>
            </a:r>
            <a:endParaRPr lang="zh-CN" altLang="en-US" dirty="0"/>
          </a:p>
        </p:txBody>
      </p:sp>
    </p:spTree>
    <p:extLst>
      <p:ext uri="{BB962C8B-B14F-4D97-AF65-F5344CB8AC3E}">
        <p14:creationId xmlns:p14="http://schemas.microsoft.com/office/powerpoint/2010/main" val="135523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animBg="1"/>
      <p:bldP spid="33" grpId="0" animBg="1"/>
      <p:bldP spid="34" grpId="0" animBg="1"/>
      <p:bldP spid="35" grpId="0" animBg="1"/>
      <p:bldP spid="36" grpId="0"/>
      <p:bldP spid="37" grpId="0" animBg="1"/>
      <p:bldP spid="38" grpId="0"/>
      <p:bldP spid="39" grpId="0"/>
      <p:bldP spid="44" grpId="0"/>
      <p:bldP spid="46" grpId="0"/>
      <p:bldP spid="47" grpId="0"/>
      <p:bldP spid="48" grpId="0"/>
      <p:bldP spid="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AC29-7794-2A40-B4E0-17DBED23786F}"/>
              </a:ext>
            </a:extLst>
          </p:cNvPr>
          <p:cNvSpPr>
            <a:spLocks noGrp="1"/>
          </p:cNvSpPr>
          <p:nvPr>
            <p:ph type="title"/>
          </p:nvPr>
        </p:nvSpPr>
        <p:spPr/>
        <p:txBody>
          <a:bodyPr/>
          <a:lstStyle/>
          <a:p>
            <a:r>
              <a:rPr lang="en-US" dirty="0"/>
              <a:t>Meta-learning</a:t>
            </a:r>
            <a:r>
              <a:rPr lang="zh-CN" altLang="en-US" dirty="0"/>
              <a:t> </a:t>
            </a:r>
            <a:r>
              <a:rPr lang="en-CN" dirty="0"/>
              <a:t>techniques on graphs</a:t>
            </a:r>
            <a:r>
              <a:rPr lang="en-US" dirty="0"/>
              <a:t> </a:t>
            </a:r>
            <a:endParaRPr lang="en-CN" dirty="0"/>
          </a:p>
        </p:txBody>
      </p:sp>
      <p:sp>
        <p:nvSpPr>
          <p:cNvPr id="3" name="Content Placeholder 2">
            <a:extLst>
              <a:ext uri="{FF2B5EF4-FFF2-40B4-BE49-F238E27FC236}">
                <a16:creationId xmlns:a16="http://schemas.microsoft.com/office/drawing/2014/main" id="{F5CF8F5C-87EF-C94A-A76C-EBFC3A8570A9}"/>
              </a:ext>
            </a:extLst>
          </p:cNvPr>
          <p:cNvSpPr>
            <a:spLocks noGrp="1"/>
          </p:cNvSpPr>
          <p:nvPr>
            <p:ph idx="1"/>
          </p:nvPr>
        </p:nvSpPr>
        <p:spPr/>
        <p:txBody>
          <a:bodyPr/>
          <a:lstStyle/>
          <a:p>
            <a:r>
              <a:rPr lang="en-US" dirty="0"/>
              <a:t>Standard meta-learning on graph </a:t>
            </a:r>
          </a:p>
          <a:p>
            <a:endParaRPr lang="en-CN" dirty="0"/>
          </a:p>
        </p:txBody>
      </p:sp>
      <p:sp>
        <p:nvSpPr>
          <p:cNvPr id="4" name="Slide Number Placeholder 3">
            <a:extLst>
              <a:ext uri="{FF2B5EF4-FFF2-40B4-BE49-F238E27FC236}">
                <a16:creationId xmlns:a16="http://schemas.microsoft.com/office/drawing/2014/main" id="{76336934-60B1-8C46-8B27-5C9E458DDF1B}"/>
              </a:ext>
            </a:extLst>
          </p:cNvPr>
          <p:cNvSpPr>
            <a:spLocks noGrp="1"/>
          </p:cNvSpPr>
          <p:nvPr>
            <p:ph type="sldNum" sz="quarter" idx="12"/>
          </p:nvPr>
        </p:nvSpPr>
        <p:spPr/>
        <p:txBody>
          <a:bodyPr/>
          <a:lstStyle/>
          <a:p>
            <a:fld id="{C7443813-12FE-C847-8FDC-914F4A6A28E1}" type="slidenum">
              <a:rPr lang="en-US" smtClean="0"/>
              <a:t>24</a:t>
            </a:fld>
            <a:endParaRPr lang="en-US" dirty="0"/>
          </a:p>
        </p:txBody>
      </p:sp>
      <p:sp>
        <p:nvSpPr>
          <p:cNvPr id="5" name="Text Placeholder 4">
            <a:extLst>
              <a:ext uri="{FF2B5EF4-FFF2-40B4-BE49-F238E27FC236}">
                <a16:creationId xmlns:a16="http://schemas.microsoft.com/office/drawing/2014/main" id="{354B1235-CB52-DA4D-A63F-73FA47C9EA2D}"/>
              </a:ext>
            </a:extLst>
          </p:cNvPr>
          <p:cNvSpPr>
            <a:spLocks noGrp="1"/>
          </p:cNvSpPr>
          <p:nvPr>
            <p:ph type="body" sz="quarter" idx="13"/>
          </p:nvPr>
        </p:nvSpPr>
        <p:spPr/>
        <p:txBody>
          <a:bodyPr/>
          <a:lstStyle/>
          <a:p>
            <a:endParaRPr lang="en-CN"/>
          </a:p>
        </p:txBody>
      </p:sp>
      <p:pic>
        <p:nvPicPr>
          <p:cNvPr id="6" name="Picture 5">
            <a:extLst>
              <a:ext uri="{FF2B5EF4-FFF2-40B4-BE49-F238E27FC236}">
                <a16:creationId xmlns:a16="http://schemas.microsoft.com/office/drawing/2014/main" id="{5266D932-D694-E44B-83FB-09ACD2B06F3B}"/>
              </a:ext>
            </a:extLst>
          </p:cNvPr>
          <p:cNvPicPr>
            <a:picLocks noChangeAspect="1"/>
          </p:cNvPicPr>
          <p:nvPr/>
        </p:nvPicPr>
        <p:blipFill>
          <a:blip r:embed="rId2"/>
          <a:stretch>
            <a:fillRect/>
          </a:stretch>
        </p:blipFill>
        <p:spPr>
          <a:xfrm>
            <a:off x="1817900" y="1866903"/>
            <a:ext cx="7823102" cy="3382963"/>
          </a:xfrm>
          <a:prstGeom prst="rect">
            <a:avLst/>
          </a:prstGeom>
        </p:spPr>
      </p:pic>
    </p:spTree>
    <p:extLst>
      <p:ext uri="{BB962C8B-B14F-4D97-AF65-F5344CB8AC3E}">
        <p14:creationId xmlns:p14="http://schemas.microsoft.com/office/powerpoint/2010/main" val="1959656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Structure-based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a:xfrm>
            <a:off x="491490" y="999863"/>
            <a:ext cx="11452860" cy="5117045"/>
          </a:xfrm>
        </p:spPr>
        <p:txBody>
          <a:bodyPr/>
          <a:lstStyle/>
          <a:p>
            <a:r>
              <a:rPr lang="en-US" dirty="0"/>
              <a:t>Node-level enhancement: </a:t>
            </a:r>
            <a:r>
              <a:rPr lang="en-US" dirty="0">
                <a:solidFill>
                  <a:srgbClr val="7030A0"/>
                </a:solidFill>
              </a:rPr>
              <a:t>GPN</a:t>
            </a:r>
          </a:p>
          <a:p>
            <a:pPr marL="0" indent="0">
              <a:buNone/>
            </a:pPr>
            <a:r>
              <a:rPr lang="en-US" sz="2400" dirty="0"/>
              <a:t>Differentiating node weights in a task to reflect their varying structural importance </a:t>
            </a:r>
          </a:p>
          <a:p>
            <a:endParaRPr lang="en-US" dirty="0"/>
          </a:p>
          <a:p>
            <a:endParaRPr lang="en-CN" dirty="0"/>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25</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lstStyle/>
          <a:p>
            <a:r>
              <a:rPr lang="en-CN" dirty="0"/>
              <a:t>K. Ding, </a:t>
            </a:r>
            <a:r>
              <a:rPr lang="en-CN" i="1" dirty="0"/>
              <a:t>et al </a:t>
            </a:r>
            <a:r>
              <a:rPr lang="en-CN" dirty="0"/>
              <a:t>“</a:t>
            </a:r>
            <a:r>
              <a:rPr lang="en-US" dirty="0"/>
              <a:t>Graph prototypical networks for few-shot learning on attributed networks.</a:t>
            </a:r>
            <a:r>
              <a:rPr lang="en-CN" dirty="0"/>
              <a:t>” CIKM’20</a:t>
            </a:r>
          </a:p>
        </p:txBody>
      </p:sp>
      <p:pic>
        <p:nvPicPr>
          <p:cNvPr id="6" name="Picture 5">
            <a:extLst>
              <a:ext uri="{FF2B5EF4-FFF2-40B4-BE49-F238E27FC236}">
                <a16:creationId xmlns:a16="http://schemas.microsoft.com/office/drawing/2014/main" id="{C3A34430-89C9-D448-9BC2-7888EE559995}"/>
              </a:ext>
            </a:extLst>
          </p:cNvPr>
          <p:cNvPicPr>
            <a:picLocks noChangeAspect="1"/>
          </p:cNvPicPr>
          <p:nvPr/>
        </p:nvPicPr>
        <p:blipFill>
          <a:blip r:embed="rId3"/>
          <a:stretch>
            <a:fillRect/>
          </a:stretch>
        </p:blipFill>
        <p:spPr>
          <a:xfrm>
            <a:off x="625662" y="2295524"/>
            <a:ext cx="10593834" cy="3215249"/>
          </a:xfrm>
          <a:prstGeom prst="rect">
            <a:avLst/>
          </a:prstGeom>
        </p:spPr>
      </p:pic>
    </p:spTree>
    <p:extLst>
      <p:ext uri="{BB962C8B-B14F-4D97-AF65-F5344CB8AC3E}">
        <p14:creationId xmlns:p14="http://schemas.microsoft.com/office/powerpoint/2010/main" val="782193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Structure-based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a:xfrm>
            <a:off x="491489" y="999863"/>
            <a:ext cx="11248697" cy="5117045"/>
          </a:xfrm>
        </p:spPr>
        <p:txBody>
          <a:bodyPr/>
          <a:lstStyle/>
          <a:p>
            <a:r>
              <a:rPr lang="en-US" dirty="0"/>
              <a:t>Node-level enhancement: </a:t>
            </a:r>
            <a:r>
              <a:rPr lang="en-US" dirty="0">
                <a:solidFill>
                  <a:srgbClr val="7030A0"/>
                </a:solidFill>
              </a:rPr>
              <a:t>FAAN</a:t>
            </a:r>
          </a:p>
          <a:p>
            <a:endParaRPr lang="en-CN" dirty="0"/>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26</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lstStyle/>
          <a:p>
            <a:r>
              <a:rPr lang="en-CN" dirty="0"/>
              <a:t>J. Sheng, </a:t>
            </a:r>
            <a:r>
              <a:rPr lang="en-CN" i="1" dirty="0"/>
              <a:t>et al </a:t>
            </a:r>
            <a:r>
              <a:rPr lang="en-CN" dirty="0"/>
              <a:t>“</a:t>
            </a:r>
            <a:r>
              <a:rPr lang="en-US" dirty="0"/>
              <a:t>Adaptive attentional network for few-shot knowledge graph completion.</a:t>
            </a:r>
            <a:r>
              <a:rPr lang="en-CN" dirty="0"/>
              <a:t>” EMNLP’20</a:t>
            </a:r>
          </a:p>
        </p:txBody>
      </p:sp>
      <p:pic>
        <p:nvPicPr>
          <p:cNvPr id="6" name="Picture 5">
            <a:extLst>
              <a:ext uri="{FF2B5EF4-FFF2-40B4-BE49-F238E27FC236}">
                <a16:creationId xmlns:a16="http://schemas.microsoft.com/office/drawing/2014/main" id="{3C0ABEE1-3BBD-BE40-9B76-B247936BC19A}"/>
              </a:ext>
            </a:extLst>
          </p:cNvPr>
          <p:cNvPicPr>
            <a:picLocks noChangeAspect="1"/>
          </p:cNvPicPr>
          <p:nvPr/>
        </p:nvPicPr>
        <p:blipFill>
          <a:blip r:embed="rId3"/>
          <a:stretch>
            <a:fillRect/>
          </a:stretch>
        </p:blipFill>
        <p:spPr>
          <a:xfrm>
            <a:off x="1502809" y="1729244"/>
            <a:ext cx="9186382" cy="3939849"/>
          </a:xfrm>
          <a:prstGeom prst="rect">
            <a:avLst/>
          </a:prstGeom>
        </p:spPr>
      </p:pic>
    </p:spTree>
    <p:extLst>
      <p:ext uri="{BB962C8B-B14F-4D97-AF65-F5344CB8AC3E}">
        <p14:creationId xmlns:p14="http://schemas.microsoft.com/office/powerpoint/2010/main" val="3934871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Structure-based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a:xfrm>
            <a:off x="491489" y="999863"/>
            <a:ext cx="11248697" cy="5117045"/>
          </a:xfrm>
        </p:spPr>
        <p:txBody>
          <a:bodyPr/>
          <a:lstStyle/>
          <a:p>
            <a:r>
              <a:rPr lang="en-US" dirty="0"/>
              <a:t>Edge-level enhancement: </a:t>
            </a:r>
            <a:r>
              <a:rPr lang="en-US" dirty="0" err="1">
                <a:solidFill>
                  <a:srgbClr val="7030A0"/>
                </a:solidFill>
              </a:rPr>
              <a:t>HMNet</a:t>
            </a:r>
            <a:r>
              <a:rPr lang="en-US" dirty="0">
                <a:solidFill>
                  <a:srgbClr val="7030A0"/>
                </a:solidFill>
              </a:rPr>
              <a:t>, TCVAE</a:t>
            </a:r>
          </a:p>
          <a:p>
            <a:pPr lvl="1">
              <a:buFont typeface="Wingdings" pitchFamily="2" charset="2"/>
              <a:buChar char="Ø"/>
            </a:pPr>
            <a:r>
              <a:rPr lang="en-US" dirty="0">
                <a:effectLst/>
                <a:latin typeface="Times New Roman" panose="02020603050405020304" pitchFamily="18" charset="0"/>
                <a:cs typeface="Times New Roman" panose="02020603050405020304" pitchFamily="18" charset="0"/>
              </a:rPr>
              <a:t>Leverage </a:t>
            </a:r>
            <a:r>
              <a:rPr lang="en-US" dirty="0">
                <a:solidFill>
                  <a:schemeClr val="accent6"/>
                </a:solidFill>
                <a:effectLst/>
                <a:latin typeface="Times New Roman" panose="02020603050405020304" pitchFamily="18" charset="0"/>
                <a:cs typeface="Times New Roman" panose="02020603050405020304" pitchFamily="18" charset="0"/>
              </a:rPr>
              <a:t>auxiliary information </a:t>
            </a:r>
            <a:r>
              <a:rPr lang="en-US" dirty="0">
                <a:effectLst/>
                <a:latin typeface="Times New Roman" panose="02020603050405020304" pitchFamily="18" charset="0"/>
                <a:cs typeface="Times New Roman" panose="02020603050405020304" pitchFamily="18" charset="0"/>
              </a:rPr>
              <a:t>associated with edges </a:t>
            </a:r>
            <a:endParaRPr lang="en-US" dirty="0">
              <a:latin typeface="Times New Roman" panose="02020603050405020304" pitchFamily="18" charset="0"/>
              <a:cs typeface="Times New Roman" panose="02020603050405020304" pitchFamily="18" charset="0"/>
            </a:endParaRPr>
          </a:p>
          <a:p>
            <a:endParaRPr lang="en-US" dirty="0"/>
          </a:p>
          <a:p>
            <a:endParaRPr lang="en-CN" dirty="0"/>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27</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a:xfrm>
            <a:off x="149926" y="5688283"/>
            <a:ext cx="11248697" cy="668067"/>
          </a:xfrm>
        </p:spPr>
        <p:txBody>
          <a:bodyPr>
            <a:noAutofit/>
          </a:bodyPr>
          <a:lstStyle/>
          <a:p>
            <a:r>
              <a:rPr lang="en-CN" dirty="0"/>
              <a:t>S. Xiao, et al. “</a:t>
            </a:r>
            <a:r>
              <a:rPr lang="en-US" dirty="0" err="1"/>
              <a:t>HMNet</a:t>
            </a:r>
            <a:r>
              <a:rPr lang="en-US" dirty="0"/>
              <a:t>- Hybrid Matching Network for Few-Shot Link Prediction.</a:t>
            </a:r>
            <a:r>
              <a:rPr lang="en-CN" dirty="0"/>
              <a:t>” DASFAA’21</a:t>
            </a:r>
          </a:p>
          <a:p>
            <a:r>
              <a:rPr lang="en-CN" dirty="0"/>
              <a:t>Z. Wang, </a:t>
            </a:r>
            <a:r>
              <a:rPr lang="en-CN" i="1" dirty="0"/>
              <a:t>et al </a:t>
            </a:r>
            <a:r>
              <a:rPr lang="en-CN" dirty="0"/>
              <a:t>“Tackling Long-Tailed Relations and Uncommon Entities in Knowledge Graph Completion</a:t>
            </a:r>
            <a:r>
              <a:rPr lang="en-US" dirty="0"/>
              <a:t>.</a:t>
            </a:r>
            <a:r>
              <a:rPr lang="en-CN" dirty="0"/>
              <a:t>” EMNLP’19</a:t>
            </a:r>
          </a:p>
        </p:txBody>
      </p:sp>
      <p:pic>
        <p:nvPicPr>
          <p:cNvPr id="9" name="Picture 8">
            <a:extLst>
              <a:ext uri="{FF2B5EF4-FFF2-40B4-BE49-F238E27FC236}">
                <a16:creationId xmlns:a16="http://schemas.microsoft.com/office/drawing/2014/main" id="{12ABBA4F-F343-8348-95EB-0C84806BA73D}"/>
              </a:ext>
            </a:extLst>
          </p:cNvPr>
          <p:cNvPicPr>
            <a:picLocks noChangeAspect="1"/>
          </p:cNvPicPr>
          <p:nvPr/>
        </p:nvPicPr>
        <p:blipFill>
          <a:blip r:embed="rId3"/>
          <a:stretch>
            <a:fillRect/>
          </a:stretch>
        </p:blipFill>
        <p:spPr>
          <a:xfrm>
            <a:off x="7445178" y="2114189"/>
            <a:ext cx="4255333" cy="3358469"/>
          </a:xfrm>
          <a:prstGeom prst="rect">
            <a:avLst/>
          </a:prstGeom>
        </p:spPr>
      </p:pic>
      <p:pic>
        <p:nvPicPr>
          <p:cNvPr id="11" name="Picture 10">
            <a:extLst>
              <a:ext uri="{FF2B5EF4-FFF2-40B4-BE49-F238E27FC236}">
                <a16:creationId xmlns:a16="http://schemas.microsoft.com/office/drawing/2014/main" id="{9CF2E044-1B42-E345-9C7F-0A2F587C38BC}"/>
              </a:ext>
            </a:extLst>
          </p:cNvPr>
          <p:cNvPicPr>
            <a:picLocks noChangeAspect="1"/>
          </p:cNvPicPr>
          <p:nvPr/>
        </p:nvPicPr>
        <p:blipFill>
          <a:blip r:embed="rId4"/>
          <a:stretch>
            <a:fillRect/>
          </a:stretch>
        </p:blipFill>
        <p:spPr>
          <a:xfrm>
            <a:off x="732781" y="2115665"/>
            <a:ext cx="6205902" cy="3356993"/>
          </a:xfrm>
          <a:prstGeom prst="rect">
            <a:avLst/>
          </a:prstGeom>
        </p:spPr>
      </p:pic>
    </p:spTree>
    <p:extLst>
      <p:ext uri="{BB962C8B-B14F-4D97-AF65-F5344CB8AC3E}">
        <p14:creationId xmlns:p14="http://schemas.microsoft.com/office/powerpoint/2010/main" val="1710347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Structure-based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a:xfrm>
            <a:off x="491489" y="999863"/>
            <a:ext cx="11248697" cy="5117045"/>
          </a:xfrm>
        </p:spPr>
        <p:txBody>
          <a:bodyPr/>
          <a:lstStyle/>
          <a:p>
            <a:r>
              <a:rPr lang="en-US" dirty="0"/>
              <a:t>Edge-level enhancement: </a:t>
            </a:r>
            <a:r>
              <a:rPr lang="en-US" dirty="0">
                <a:solidFill>
                  <a:srgbClr val="7030A0"/>
                </a:solidFill>
              </a:rPr>
              <a:t>RALE</a:t>
            </a:r>
          </a:p>
          <a:p>
            <a:pPr lvl="1">
              <a:buFont typeface="Wingdings" pitchFamily="2" charset="2"/>
              <a:buChar char="Ø"/>
            </a:pPr>
            <a:r>
              <a:rPr lang="en-US" sz="2400" dirty="0">
                <a:effectLst/>
                <a:latin typeface="Times New Roman" panose="02020603050405020304" pitchFamily="18" charset="0"/>
                <a:cs typeface="Times New Roman" panose="02020603050405020304" pitchFamily="18" charset="0"/>
              </a:rPr>
              <a:t>Leverage </a:t>
            </a:r>
            <a:r>
              <a:rPr lang="en-US" sz="2400" dirty="0">
                <a:solidFill>
                  <a:schemeClr val="accent6"/>
                </a:solidFill>
                <a:effectLst/>
                <a:latin typeface="Times New Roman" panose="02020603050405020304" pitchFamily="18" charset="0"/>
                <a:cs typeface="Times New Roman" panose="02020603050405020304" pitchFamily="18" charset="0"/>
              </a:rPr>
              <a:t>paths </a:t>
            </a:r>
            <a:r>
              <a:rPr lang="en-US" sz="2400" dirty="0">
                <a:effectLst/>
                <a:latin typeface="Times New Roman" panose="02020603050405020304" pitchFamily="18" charset="0"/>
                <a:cs typeface="Times New Roman" panose="02020603050405020304" pitchFamily="18" charset="0"/>
              </a:rPr>
              <a:t>to capture long-range dependencies between distant node</a:t>
            </a:r>
            <a:endParaRPr lang="en-US" sz="2400" dirty="0">
              <a:latin typeface="Times New Roman" panose="02020603050405020304" pitchFamily="18" charset="0"/>
              <a:cs typeface="Times New Roman" panose="02020603050405020304" pitchFamily="18" charset="0"/>
            </a:endParaRPr>
          </a:p>
          <a:p>
            <a:endParaRPr lang="en-CN" dirty="0"/>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28</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lstStyle/>
          <a:p>
            <a:r>
              <a:rPr lang="en-CN" dirty="0"/>
              <a:t>Z. Liu, </a:t>
            </a:r>
            <a:r>
              <a:rPr lang="en-CN" i="1" dirty="0"/>
              <a:t>et al </a:t>
            </a:r>
            <a:r>
              <a:rPr lang="en-CN" dirty="0"/>
              <a:t>“</a:t>
            </a:r>
            <a:r>
              <a:rPr lang="en-US" dirty="0"/>
              <a:t>Relative and Absolute Location Embedding for Few-Shot Node Classification on Graph.</a:t>
            </a:r>
            <a:r>
              <a:rPr lang="en-CN" dirty="0"/>
              <a:t>” AAAI’21</a:t>
            </a:r>
          </a:p>
        </p:txBody>
      </p:sp>
      <p:pic>
        <p:nvPicPr>
          <p:cNvPr id="6" name="Picture 5">
            <a:extLst>
              <a:ext uri="{FF2B5EF4-FFF2-40B4-BE49-F238E27FC236}">
                <a16:creationId xmlns:a16="http://schemas.microsoft.com/office/drawing/2014/main" id="{72CA58FB-C5BE-F74A-AF91-9256F53C8BA6}"/>
              </a:ext>
            </a:extLst>
          </p:cNvPr>
          <p:cNvPicPr>
            <a:picLocks noChangeAspect="1"/>
          </p:cNvPicPr>
          <p:nvPr/>
        </p:nvPicPr>
        <p:blipFill>
          <a:blip r:embed="rId3"/>
          <a:stretch>
            <a:fillRect/>
          </a:stretch>
        </p:blipFill>
        <p:spPr>
          <a:xfrm>
            <a:off x="665366" y="2084248"/>
            <a:ext cx="10861268" cy="3202127"/>
          </a:xfrm>
          <a:prstGeom prst="rect">
            <a:avLst/>
          </a:prstGeom>
        </p:spPr>
      </p:pic>
      <p:sp>
        <p:nvSpPr>
          <p:cNvPr id="8" name="TextBox 7">
            <a:extLst>
              <a:ext uri="{FF2B5EF4-FFF2-40B4-BE49-F238E27FC236}">
                <a16:creationId xmlns:a16="http://schemas.microsoft.com/office/drawing/2014/main" id="{BF23B2DF-A96A-4A4C-8805-9482DC587CB7}"/>
              </a:ext>
            </a:extLst>
          </p:cNvPr>
          <p:cNvSpPr txBox="1"/>
          <p:nvPr/>
        </p:nvSpPr>
        <p:spPr>
          <a:xfrm>
            <a:off x="2226174" y="5269392"/>
            <a:ext cx="9514012" cy="707886"/>
          </a:xfrm>
          <a:prstGeom prst="rect">
            <a:avLst/>
          </a:prstGeom>
          <a:noFill/>
        </p:spPr>
        <p:txBody>
          <a:bodyPr wrap="square">
            <a:spAutoFit/>
          </a:bodyPr>
          <a:lstStyle/>
          <a:p>
            <a:pPr marL="285750" indent="-285750">
              <a:buFont typeface="Wingdings" pitchFamily="2" charset="2"/>
              <a:buChar char="§"/>
            </a:pPr>
            <a:r>
              <a:rPr lang="en-US" sz="2000" dirty="0">
                <a:effectLst/>
                <a:latin typeface="Times New Roman" panose="02020603050405020304" pitchFamily="18" charset="0"/>
                <a:cs typeface="Times New Roman" panose="02020603050405020304" pitchFamily="18" charset="0"/>
              </a:rPr>
              <a:t>Paths between each query node and the support nodes: Task-level dependencies</a:t>
            </a:r>
          </a:p>
          <a:p>
            <a:pPr marL="285750" indent="-285750">
              <a:buFont typeface="Wingdings" pitchFamily="2" charset="2"/>
              <a:buChar char="§"/>
            </a:pPr>
            <a:r>
              <a:rPr lang="en-US" sz="2000" dirty="0">
                <a:effectLst/>
                <a:latin typeface="Times New Roman" panose="02020603050405020304" pitchFamily="18" charset="0"/>
                <a:cs typeface="Times New Roman" panose="02020603050405020304" pitchFamily="18" charset="0"/>
              </a:rPr>
              <a:t>Paths between each target node and the hub nodes: Graph-level dependencies</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0131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Structure-based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a:xfrm>
            <a:off x="491489" y="999863"/>
            <a:ext cx="11248697" cy="5117045"/>
          </a:xfrm>
        </p:spPr>
        <p:txBody>
          <a:bodyPr/>
          <a:lstStyle/>
          <a:p>
            <a:r>
              <a:rPr lang="en-US" dirty="0"/>
              <a:t>Edge-level enhancement: </a:t>
            </a:r>
            <a:r>
              <a:rPr lang="en-US" dirty="0" err="1">
                <a:solidFill>
                  <a:srgbClr val="7030A0"/>
                </a:solidFill>
              </a:rPr>
              <a:t>MetaHIN</a:t>
            </a:r>
            <a:endParaRPr lang="en-US" dirty="0">
              <a:solidFill>
                <a:srgbClr val="7030A0"/>
              </a:solidFill>
            </a:endParaRPr>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29</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normAutofit/>
          </a:bodyPr>
          <a:lstStyle/>
          <a:p>
            <a:r>
              <a:rPr lang="en-CN" dirty="0"/>
              <a:t>Y. Lu, </a:t>
            </a:r>
            <a:r>
              <a:rPr lang="en-CN" i="1" dirty="0"/>
              <a:t>et al </a:t>
            </a:r>
            <a:r>
              <a:rPr lang="en-CN" dirty="0"/>
              <a:t>“</a:t>
            </a:r>
            <a:r>
              <a:rPr lang="en-US" dirty="0">
                <a:effectLst/>
              </a:rPr>
              <a:t>Meta-learning on Heterogeneous Information Networks for Cold-start Recommendation </a:t>
            </a:r>
            <a:r>
              <a:rPr lang="en-US" dirty="0"/>
              <a:t>.</a:t>
            </a:r>
            <a:r>
              <a:rPr lang="en-CN" dirty="0"/>
              <a:t>” KDD’20</a:t>
            </a:r>
          </a:p>
        </p:txBody>
      </p:sp>
      <p:pic>
        <p:nvPicPr>
          <p:cNvPr id="7" name="Picture 6">
            <a:extLst>
              <a:ext uri="{FF2B5EF4-FFF2-40B4-BE49-F238E27FC236}">
                <a16:creationId xmlns:a16="http://schemas.microsoft.com/office/drawing/2014/main" id="{A877CD81-0488-484E-8D23-FDEB0282F490}"/>
              </a:ext>
            </a:extLst>
          </p:cNvPr>
          <p:cNvPicPr>
            <a:picLocks noChangeAspect="1"/>
          </p:cNvPicPr>
          <p:nvPr/>
        </p:nvPicPr>
        <p:blipFill>
          <a:blip r:embed="rId3"/>
          <a:stretch>
            <a:fillRect/>
          </a:stretch>
        </p:blipFill>
        <p:spPr>
          <a:xfrm>
            <a:off x="1077529" y="1662547"/>
            <a:ext cx="9690100" cy="3819593"/>
          </a:xfrm>
          <a:prstGeom prst="rect">
            <a:avLst/>
          </a:prstGeom>
        </p:spPr>
      </p:pic>
      <p:sp>
        <p:nvSpPr>
          <p:cNvPr id="8" name="TextBox 7">
            <a:extLst>
              <a:ext uri="{FF2B5EF4-FFF2-40B4-BE49-F238E27FC236}">
                <a16:creationId xmlns:a16="http://schemas.microsoft.com/office/drawing/2014/main" id="{81BD78C6-4DC0-684D-A229-154D266E38DE}"/>
              </a:ext>
            </a:extLst>
          </p:cNvPr>
          <p:cNvSpPr txBox="1"/>
          <p:nvPr/>
        </p:nvSpPr>
        <p:spPr>
          <a:xfrm>
            <a:off x="3149466" y="5533950"/>
            <a:ext cx="5546226" cy="400110"/>
          </a:xfrm>
          <a:prstGeom prst="rect">
            <a:avLst/>
          </a:prstGeom>
          <a:noFill/>
        </p:spPr>
        <p:txBody>
          <a:bodyPr wrap="square">
            <a:spAutoFit/>
          </a:bodyPr>
          <a:lstStyle/>
          <a:p>
            <a:pPr marL="285750" indent="-285750">
              <a:buFont typeface="Wingdings" pitchFamily="2" charset="2"/>
              <a:buChar char="§"/>
            </a:pPr>
            <a:r>
              <a:rPr lang="en-US" sz="2000" dirty="0">
                <a:effectLst/>
                <a:latin typeface="Times New Roman" panose="02020603050405020304" pitchFamily="18" charset="0"/>
                <a:cs typeface="Times New Roman" panose="02020603050405020304" pitchFamily="18" charset="0"/>
              </a:rPr>
              <a:t>Meta-paths: heterogeneous semantic relationships </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802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4A55F-E7BC-1D53-92FA-343755CA0DAE}"/>
              </a:ext>
            </a:extLst>
          </p:cNvPr>
          <p:cNvSpPr>
            <a:spLocks noGrp="1"/>
          </p:cNvSpPr>
          <p:nvPr>
            <p:ph type="title"/>
          </p:nvPr>
        </p:nvSpPr>
        <p:spPr/>
        <p:txBody>
          <a:bodyPr/>
          <a:lstStyle/>
          <a:p>
            <a:r>
              <a:rPr lang="en-US" altLang="zh-CN" dirty="0"/>
              <a:t>End to End Graph Learning</a:t>
            </a:r>
            <a:endParaRPr lang="zh-CN" altLang="en-US" dirty="0"/>
          </a:p>
        </p:txBody>
      </p:sp>
      <p:sp>
        <p:nvSpPr>
          <p:cNvPr id="3" name="内容占位符 2">
            <a:extLst>
              <a:ext uri="{FF2B5EF4-FFF2-40B4-BE49-F238E27FC236}">
                <a16:creationId xmlns:a16="http://schemas.microsoft.com/office/drawing/2014/main" id="{D7DAC9AB-38BE-E830-3270-DCA91844EC67}"/>
              </a:ext>
            </a:extLst>
          </p:cNvPr>
          <p:cNvSpPr>
            <a:spLocks noGrp="1"/>
          </p:cNvSpPr>
          <p:nvPr>
            <p:ph idx="1"/>
          </p:nvPr>
        </p:nvSpPr>
        <p:spPr/>
        <p:txBody>
          <a:bodyPr/>
          <a:lstStyle/>
          <a:p>
            <a:r>
              <a:rPr lang="en-US" altLang="zh-CN" dirty="0"/>
              <a:t>(Semi-)Supervised graph representation learning methods </a:t>
            </a:r>
            <a:endParaRPr lang="zh-CN" altLang="en-US" dirty="0"/>
          </a:p>
        </p:txBody>
      </p:sp>
      <p:sp>
        <p:nvSpPr>
          <p:cNvPr id="4" name="灯片编号占位符 3">
            <a:extLst>
              <a:ext uri="{FF2B5EF4-FFF2-40B4-BE49-F238E27FC236}">
                <a16:creationId xmlns:a16="http://schemas.microsoft.com/office/drawing/2014/main" id="{CD339FB5-2038-DABE-F889-694AF39B8EFB}"/>
              </a:ext>
            </a:extLst>
          </p:cNvPr>
          <p:cNvSpPr>
            <a:spLocks noGrp="1"/>
          </p:cNvSpPr>
          <p:nvPr>
            <p:ph type="sldNum" sz="quarter" idx="12"/>
          </p:nvPr>
        </p:nvSpPr>
        <p:spPr/>
        <p:txBody>
          <a:bodyPr/>
          <a:lstStyle/>
          <a:p>
            <a:fld id="{C7443813-12FE-C847-8FDC-914F4A6A28E1}" type="slidenum">
              <a:rPr lang="en-US" smtClean="0"/>
              <a:t>3</a:t>
            </a:fld>
            <a:endParaRPr lang="en-US" dirty="0"/>
          </a:p>
        </p:txBody>
      </p:sp>
      <p:sp>
        <p:nvSpPr>
          <p:cNvPr id="5" name="文本占位符 4">
            <a:extLst>
              <a:ext uri="{FF2B5EF4-FFF2-40B4-BE49-F238E27FC236}">
                <a16:creationId xmlns:a16="http://schemas.microsoft.com/office/drawing/2014/main" id="{25F1BF06-592A-C50B-D3F3-D9D43D874392}"/>
              </a:ext>
            </a:extLst>
          </p:cNvPr>
          <p:cNvSpPr>
            <a:spLocks noGrp="1"/>
          </p:cNvSpPr>
          <p:nvPr>
            <p:ph type="body" sz="quarter" idx="13"/>
          </p:nvPr>
        </p:nvSpPr>
        <p:spPr/>
        <p:txBody>
          <a:bodyPr>
            <a:normAutofit/>
          </a:bodyPr>
          <a:lstStyle/>
          <a:p>
            <a:r>
              <a:rPr lang="en-US" altLang="zh-CN" sz="1600" dirty="0">
                <a:cs typeface="Times New Roman" panose="02020603050405020304" pitchFamily="18" charset="0"/>
              </a:rPr>
              <a:t>Liu, et al. Towards graph foundation models: A survey and beyond. TPAMI 2025.</a:t>
            </a:r>
            <a:endParaRPr lang="zh-CN" altLang="en-US" sz="1600" dirty="0">
              <a:cs typeface="Times New Roman" panose="02020603050405020304" pitchFamily="18" charset="0"/>
            </a:endParaRPr>
          </a:p>
          <a:p>
            <a:endParaRPr lang="zh-CN" altLang="en-US" dirty="0"/>
          </a:p>
        </p:txBody>
      </p:sp>
      <p:sp>
        <p:nvSpPr>
          <p:cNvPr id="9" name="TextBox 6">
            <a:extLst>
              <a:ext uri="{FF2B5EF4-FFF2-40B4-BE49-F238E27FC236}">
                <a16:creationId xmlns:a16="http://schemas.microsoft.com/office/drawing/2014/main" id="{D109801C-F212-B623-675B-C6FC25DC67F0}"/>
              </a:ext>
            </a:extLst>
          </p:cNvPr>
          <p:cNvSpPr txBox="1"/>
          <p:nvPr/>
        </p:nvSpPr>
        <p:spPr>
          <a:xfrm>
            <a:off x="1169738" y="5439479"/>
            <a:ext cx="3287715" cy="418658"/>
          </a:xfrm>
          <a:prstGeom prst="rect">
            <a:avLst/>
          </a:prstGeom>
          <a:noFill/>
        </p:spPr>
        <p:txBody>
          <a:bodyPr wrap="square" rtlCol="0">
            <a:noAutofit/>
          </a:bodyPr>
          <a:lstStyle/>
          <a:p>
            <a:pPr algn="ctr"/>
            <a:r>
              <a:rPr lang="en-US" sz="2000" dirty="0">
                <a:latin typeface="Times New Roman" panose="02020603050405020304" pitchFamily="18" charset="0"/>
                <a:ea typeface="微软雅黑" panose="020B0503020204020204" pitchFamily="34" charset="-122"/>
                <a:cs typeface="Times New Roman" panose="02020603050405020304" pitchFamily="18" charset="0"/>
              </a:rPr>
              <a:t>Graph Neural Networks (GNNs)</a:t>
            </a:r>
          </a:p>
        </p:txBody>
      </p:sp>
      <p:sp>
        <p:nvSpPr>
          <p:cNvPr id="10" name="TextBox 6">
            <a:extLst>
              <a:ext uri="{FF2B5EF4-FFF2-40B4-BE49-F238E27FC236}">
                <a16:creationId xmlns:a16="http://schemas.microsoft.com/office/drawing/2014/main" id="{8E428045-3FE0-F48F-8535-BBE2C4478589}"/>
              </a:ext>
            </a:extLst>
          </p:cNvPr>
          <p:cNvSpPr txBox="1"/>
          <p:nvPr/>
        </p:nvSpPr>
        <p:spPr>
          <a:xfrm>
            <a:off x="6433616" y="5439479"/>
            <a:ext cx="2816005" cy="418658"/>
          </a:xfrm>
          <a:prstGeom prst="rect">
            <a:avLst/>
          </a:prstGeom>
          <a:noFill/>
        </p:spPr>
        <p:txBody>
          <a:bodyPr wrap="square" rtlCol="0">
            <a:noAutofit/>
          </a:bodyPr>
          <a:lstStyle/>
          <a:p>
            <a:pPr algn="ctr"/>
            <a:r>
              <a:rPr lang="en-US" sz="2000" dirty="0">
                <a:latin typeface="Times New Roman" panose="02020603050405020304" pitchFamily="18" charset="0"/>
                <a:ea typeface="微软雅黑" panose="020B0503020204020204" pitchFamily="34" charset="-122"/>
                <a:cs typeface="Times New Roman" panose="02020603050405020304" pitchFamily="18" charset="0"/>
              </a:rPr>
              <a:t>Graph Transformer</a:t>
            </a:r>
          </a:p>
        </p:txBody>
      </p:sp>
      <p:pic>
        <p:nvPicPr>
          <p:cNvPr id="11" name="图片 10">
            <a:extLst>
              <a:ext uri="{FF2B5EF4-FFF2-40B4-BE49-F238E27FC236}">
                <a16:creationId xmlns:a16="http://schemas.microsoft.com/office/drawing/2014/main" id="{150DCE88-D5FC-5FB2-3E6E-6DE9D6E1E024}"/>
              </a:ext>
            </a:extLst>
          </p:cNvPr>
          <p:cNvPicPr>
            <a:picLocks noChangeAspect="1"/>
          </p:cNvPicPr>
          <p:nvPr/>
        </p:nvPicPr>
        <p:blipFill>
          <a:blip r:embed="rId2"/>
          <a:stretch>
            <a:fillRect/>
          </a:stretch>
        </p:blipFill>
        <p:spPr>
          <a:xfrm>
            <a:off x="1330005" y="1766057"/>
            <a:ext cx="8048399" cy="3607902"/>
          </a:xfrm>
          <a:prstGeom prst="rect">
            <a:avLst/>
          </a:prstGeom>
        </p:spPr>
      </p:pic>
    </p:spTree>
    <p:extLst>
      <p:ext uri="{BB962C8B-B14F-4D97-AF65-F5344CB8AC3E}">
        <p14:creationId xmlns:p14="http://schemas.microsoft.com/office/powerpoint/2010/main" val="646627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Structure-based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a:xfrm>
            <a:off x="491489" y="999863"/>
            <a:ext cx="11248697" cy="5117045"/>
          </a:xfrm>
        </p:spPr>
        <p:txBody>
          <a:bodyPr/>
          <a:lstStyle/>
          <a:p>
            <a:r>
              <a:rPr lang="en-US" dirty="0"/>
              <a:t>Subgraph-level enhancement: </a:t>
            </a:r>
            <a:r>
              <a:rPr lang="en-US" dirty="0">
                <a:solidFill>
                  <a:srgbClr val="7030A0"/>
                </a:solidFill>
              </a:rPr>
              <a:t>G-Meta</a:t>
            </a:r>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30</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normAutofit/>
          </a:bodyPr>
          <a:lstStyle/>
          <a:p>
            <a:r>
              <a:rPr lang="en-CN" dirty="0">
                <a:cs typeface="Arial" panose="020B0604020202020204" pitchFamily="34" charset="0"/>
              </a:rPr>
              <a:t>K. Huang, </a:t>
            </a:r>
            <a:r>
              <a:rPr lang="en-CN" i="1" dirty="0">
                <a:cs typeface="Arial" panose="020B0604020202020204" pitchFamily="34" charset="0"/>
              </a:rPr>
              <a:t>et al </a:t>
            </a:r>
            <a:r>
              <a:rPr lang="en-CN" dirty="0">
                <a:cs typeface="Arial" panose="020B0604020202020204" pitchFamily="34" charset="0"/>
              </a:rPr>
              <a:t>“</a:t>
            </a:r>
            <a:r>
              <a:rPr lang="en-US" b="0" i="0" dirty="0">
                <a:solidFill>
                  <a:srgbClr val="212529"/>
                </a:solidFill>
                <a:effectLst/>
                <a:cs typeface="Arial" panose="020B0604020202020204" pitchFamily="34" charset="0"/>
              </a:rPr>
              <a:t>Graph Meta Learning via Local Subgraphs</a:t>
            </a:r>
            <a:r>
              <a:rPr lang="en-US" dirty="0">
                <a:cs typeface="Arial" panose="020B0604020202020204" pitchFamily="34" charset="0"/>
              </a:rPr>
              <a:t>.</a:t>
            </a:r>
            <a:r>
              <a:rPr lang="en-CN" dirty="0">
                <a:cs typeface="Arial" panose="020B0604020202020204" pitchFamily="34" charset="0"/>
              </a:rPr>
              <a:t>” </a:t>
            </a:r>
            <a:r>
              <a:rPr lang="en-US" dirty="0" err="1">
                <a:cs typeface="Arial" panose="020B0604020202020204" pitchFamily="34" charset="0"/>
              </a:rPr>
              <a:t>NeurIPS</a:t>
            </a:r>
            <a:r>
              <a:rPr lang="en-CN" dirty="0">
                <a:cs typeface="Arial" panose="020B0604020202020204" pitchFamily="34" charset="0"/>
              </a:rPr>
              <a:t>’20</a:t>
            </a:r>
          </a:p>
        </p:txBody>
      </p:sp>
      <p:pic>
        <p:nvPicPr>
          <p:cNvPr id="6" name="Picture 5">
            <a:extLst>
              <a:ext uri="{FF2B5EF4-FFF2-40B4-BE49-F238E27FC236}">
                <a16:creationId xmlns:a16="http://schemas.microsoft.com/office/drawing/2014/main" id="{5B05D1E6-671F-444A-9C3F-74CE6DE87616}"/>
              </a:ext>
            </a:extLst>
          </p:cNvPr>
          <p:cNvPicPr>
            <a:picLocks noChangeAspect="1"/>
          </p:cNvPicPr>
          <p:nvPr/>
        </p:nvPicPr>
        <p:blipFill rotWithShape="1">
          <a:blip r:embed="rId3"/>
          <a:srcRect b="31546"/>
          <a:stretch/>
        </p:blipFill>
        <p:spPr>
          <a:xfrm>
            <a:off x="550697" y="1631067"/>
            <a:ext cx="6190463" cy="4227070"/>
          </a:xfrm>
          <a:prstGeom prst="rect">
            <a:avLst/>
          </a:prstGeom>
        </p:spPr>
      </p:pic>
      <p:sp>
        <p:nvSpPr>
          <p:cNvPr id="9" name="TextBox 8">
            <a:extLst>
              <a:ext uri="{FF2B5EF4-FFF2-40B4-BE49-F238E27FC236}">
                <a16:creationId xmlns:a16="http://schemas.microsoft.com/office/drawing/2014/main" id="{BD42A6B5-A82B-8846-A669-4CCB3DF330E9}"/>
              </a:ext>
            </a:extLst>
          </p:cNvPr>
          <p:cNvSpPr txBox="1"/>
          <p:nvPr/>
        </p:nvSpPr>
        <p:spPr>
          <a:xfrm>
            <a:off x="6841987" y="3204443"/>
            <a:ext cx="5284585" cy="707886"/>
          </a:xfrm>
          <a:prstGeom prst="rect">
            <a:avLst/>
          </a:prstGeom>
          <a:noFill/>
        </p:spPr>
        <p:txBody>
          <a:bodyPr wrap="square">
            <a:spAutoFit/>
          </a:bodyPr>
          <a:lstStyle/>
          <a:p>
            <a:pPr marL="342900" indent="-342900">
              <a:buFont typeface="Wingdings" pitchFamily="2" charset="2"/>
              <a:buChar char="§"/>
            </a:pPr>
            <a:r>
              <a:rPr lang="en-US" sz="2000" dirty="0">
                <a:effectLst/>
                <a:latin typeface="Times New Roman" panose="02020603050405020304" pitchFamily="18" charset="0"/>
                <a:cs typeface="Times New Roman" panose="02020603050405020304" pitchFamily="18" charset="0"/>
              </a:rPr>
              <a:t>Generate class prototypes from subgraph</a:t>
            </a:r>
          </a:p>
          <a:p>
            <a:pPr marL="342900" indent="-342900">
              <a:buFont typeface="Wingdings" pitchFamily="2" charset="2"/>
              <a:buChar char="§"/>
            </a:pPr>
            <a:r>
              <a:rPr lang="en-US" sz="2000" dirty="0">
                <a:latin typeface="Times New Roman" panose="02020603050405020304" pitchFamily="18" charset="0"/>
                <a:cs typeface="Times New Roman" panose="02020603050405020304" pitchFamily="18" charset="0"/>
              </a:rPr>
              <a:t>Expand</a:t>
            </a:r>
            <a:r>
              <a:rPr lang="en-US" sz="2000" dirty="0">
                <a:effectLst/>
                <a:latin typeface="Times New Roman" panose="02020603050405020304" pitchFamily="18" charset="0"/>
                <a:cs typeface="Times New Roman" panose="02020603050405020304" pitchFamily="18" charset="0"/>
              </a:rPr>
              <a:t> query node to its subgraph</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0167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Structure-based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a:xfrm>
            <a:off x="491489" y="999863"/>
            <a:ext cx="11248697" cy="5117045"/>
          </a:xfrm>
        </p:spPr>
        <p:txBody>
          <a:bodyPr/>
          <a:lstStyle/>
          <a:p>
            <a:r>
              <a:rPr lang="en-US" dirty="0"/>
              <a:t>Subgraph-level enhancement: </a:t>
            </a:r>
            <a:r>
              <a:rPr lang="en-US" dirty="0">
                <a:solidFill>
                  <a:srgbClr val="7030A0"/>
                </a:solidFill>
              </a:rPr>
              <a:t>GEN</a:t>
            </a:r>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31</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normAutofit/>
          </a:bodyPr>
          <a:lstStyle/>
          <a:p>
            <a:r>
              <a:rPr lang="en-CN" dirty="0"/>
              <a:t>J. Baek, </a:t>
            </a:r>
            <a:r>
              <a:rPr lang="en-CN" i="1" dirty="0"/>
              <a:t>et al </a:t>
            </a:r>
            <a:r>
              <a:rPr lang="en-CN" dirty="0"/>
              <a:t>“</a:t>
            </a:r>
            <a:r>
              <a:rPr lang="en-US" b="0" i="0" dirty="0">
                <a:solidFill>
                  <a:srgbClr val="212529"/>
                </a:solidFill>
                <a:effectLst/>
              </a:rPr>
              <a:t>Learning to Extrapolate Knowledge: </a:t>
            </a:r>
            <a:r>
              <a:rPr lang="en-US" b="0" i="0" dirty="0" err="1">
                <a:solidFill>
                  <a:srgbClr val="212529"/>
                </a:solidFill>
                <a:effectLst/>
              </a:rPr>
              <a:t>Transductive</a:t>
            </a:r>
            <a:r>
              <a:rPr lang="en-US" b="0" i="0" dirty="0">
                <a:solidFill>
                  <a:srgbClr val="212529"/>
                </a:solidFill>
                <a:effectLst/>
              </a:rPr>
              <a:t> Few-shot Out-of-Graph Link Prediction</a:t>
            </a:r>
            <a:r>
              <a:rPr lang="en-US" dirty="0"/>
              <a:t>.</a:t>
            </a:r>
            <a:r>
              <a:rPr lang="en-CN" dirty="0"/>
              <a:t>” </a:t>
            </a:r>
            <a:r>
              <a:rPr lang="en-US" dirty="0" err="1"/>
              <a:t>NeurIPS</a:t>
            </a:r>
            <a:r>
              <a:rPr lang="en-CN" dirty="0"/>
              <a:t>’20</a:t>
            </a:r>
          </a:p>
        </p:txBody>
      </p:sp>
      <p:sp>
        <p:nvSpPr>
          <p:cNvPr id="9" name="TextBox 8">
            <a:extLst>
              <a:ext uri="{FF2B5EF4-FFF2-40B4-BE49-F238E27FC236}">
                <a16:creationId xmlns:a16="http://schemas.microsoft.com/office/drawing/2014/main" id="{73F09FFC-0DDA-B040-BD25-CE96E1C9C5B1}"/>
              </a:ext>
            </a:extLst>
          </p:cNvPr>
          <p:cNvSpPr txBox="1"/>
          <p:nvPr/>
        </p:nvSpPr>
        <p:spPr>
          <a:xfrm>
            <a:off x="1607914" y="4935358"/>
            <a:ext cx="9237519" cy="707886"/>
          </a:xfrm>
          <a:prstGeom prst="rect">
            <a:avLst/>
          </a:prstGeom>
          <a:noFill/>
        </p:spPr>
        <p:txBody>
          <a:bodyPr wrap="square">
            <a:spAutoFit/>
          </a:bodyPr>
          <a:lstStyle/>
          <a:p>
            <a:pPr marL="342900" indent="-342900">
              <a:buFont typeface="Wingdings" pitchFamily="2" charset="2"/>
              <a:buChar char="§"/>
            </a:pPr>
            <a:r>
              <a:rPr lang="en-US" sz="2000" dirty="0">
                <a:effectLst/>
                <a:latin typeface="Times New Roman" panose="02020603050405020304" pitchFamily="18" charset="0"/>
                <a:cs typeface="Times New Roman" panose="02020603050405020304" pitchFamily="18" charset="0"/>
              </a:rPr>
              <a:t>Extrapolate knowledge through the neighbors (one-hop subgraph) of the support set</a:t>
            </a:r>
          </a:p>
          <a:p>
            <a:pPr marL="342900" indent="-342900">
              <a:buFont typeface="Wingdings" pitchFamily="2" charset="2"/>
              <a:buChar char="§"/>
            </a:pPr>
            <a:r>
              <a:rPr lang="en-US" sz="2000" dirty="0">
                <a:latin typeface="Times New Roman" panose="02020603050405020304" pitchFamily="18" charset="0"/>
                <a:cs typeface="Times New Roman" panose="02020603050405020304" pitchFamily="18" charset="0"/>
              </a:rPr>
              <a:t>Embeds the unseen entities on the manifold of seen entities </a:t>
            </a:r>
          </a:p>
        </p:txBody>
      </p:sp>
      <p:pic>
        <p:nvPicPr>
          <p:cNvPr id="10" name="Picture 9">
            <a:extLst>
              <a:ext uri="{FF2B5EF4-FFF2-40B4-BE49-F238E27FC236}">
                <a16:creationId xmlns:a16="http://schemas.microsoft.com/office/drawing/2014/main" id="{4191BB19-8FBC-DD4A-94AA-06F3C2EFC8AF}"/>
              </a:ext>
            </a:extLst>
          </p:cNvPr>
          <p:cNvPicPr>
            <a:picLocks noChangeAspect="1"/>
          </p:cNvPicPr>
          <p:nvPr/>
        </p:nvPicPr>
        <p:blipFill>
          <a:blip r:embed="rId3"/>
          <a:stretch>
            <a:fillRect/>
          </a:stretch>
        </p:blipFill>
        <p:spPr>
          <a:xfrm>
            <a:off x="761038" y="1922642"/>
            <a:ext cx="10669924" cy="2269047"/>
          </a:xfrm>
          <a:prstGeom prst="rect">
            <a:avLst/>
          </a:prstGeom>
        </p:spPr>
      </p:pic>
    </p:spTree>
    <p:extLst>
      <p:ext uri="{BB962C8B-B14F-4D97-AF65-F5344CB8AC3E}">
        <p14:creationId xmlns:p14="http://schemas.microsoft.com/office/powerpoint/2010/main" val="1523289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Structure-based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a:xfrm>
            <a:off x="491489" y="999863"/>
            <a:ext cx="11248697" cy="5117045"/>
          </a:xfrm>
        </p:spPr>
        <p:txBody>
          <a:bodyPr/>
          <a:lstStyle/>
          <a:p>
            <a:r>
              <a:rPr lang="en-US" dirty="0"/>
              <a:t>Subgraph-level enhancement: </a:t>
            </a:r>
            <a:r>
              <a:rPr lang="en-US" dirty="0">
                <a:solidFill>
                  <a:srgbClr val="7030A0"/>
                </a:solidFill>
              </a:rPr>
              <a:t>Meta-tail2vec</a:t>
            </a:r>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32</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normAutofit/>
          </a:bodyPr>
          <a:lstStyle/>
          <a:p>
            <a:r>
              <a:rPr lang="en-CN" dirty="0"/>
              <a:t>Z. Liu, </a:t>
            </a:r>
            <a:r>
              <a:rPr lang="en-CN" i="1" dirty="0"/>
              <a:t>et al </a:t>
            </a:r>
            <a:r>
              <a:rPr lang="en-CN" dirty="0"/>
              <a:t>“</a:t>
            </a:r>
            <a:r>
              <a:rPr lang="en-US" i="0" dirty="0">
                <a:solidFill>
                  <a:srgbClr val="000000"/>
                </a:solidFill>
                <a:effectLst/>
              </a:rPr>
              <a:t>Towards Locality-Aware Meta-Learning of Tail Node Embeddings on Networks</a:t>
            </a:r>
            <a:r>
              <a:rPr lang="en-US" dirty="0"/>
              <a:t>.</a:t>
            </a:r>
            <a:r>
              <a:rPr lang="en-CN" dirty="0"/>
              <a:t>” CIKM’20</a:t>
            </a:r>
          </a:p>
        </p:txBody>
      </p:sp>
      <p:pic>
        <p:nvPicPr>
          <p:cNvPr id="6" name="Picture 5">
            <a:extLst>
              <a:ext uri="{FF2B5EF4-FFF2-40B4-BE49-F238E27FC236}">
                <a16:creationId xmlns:a16="http://schemas.microsoft.com/office/drawing/2014/main" id="{D97A8998-3269-BA48-A465-D57002503E45}"/>
              </a:ext>
            </a:extLst>
          </p:cNvPr>
          <p:cNvPicPr>
            <a:picLocks noChangeAspect="1"/>
          </p:cNvPicPr>
          <p:nvPr/>
        </p:nvPicPr>
        <p:blipFill>
          <a:blip r:embed="rId3"/>
          <a:stretch>
            <a:fillRect/>
          </a:stretch>
        </p:blipFill>
        <p:spPr>
          <a:xfrm>
            <a:off x="1485106" y="1553914"/>
            <a:ext cx="9221788" cy="3747500"/>
          </a:xfrm>
          <a:prstGeom prst="rect">
            <a:avLst/>
          </a:prstGeom>
        </p:spPr>
      </p:pic>
      <p:sp>
        <p:nvSpPr>
          <p:cNvPr id="8" name="TextBox 7">
            <a:extLst>
              <a:ext uri="{FF2B5EF4-FFF2-40B4-BE49-F238E27FC236}">
                <a16:creationId xmlns:a16="http://schemas.microsoft.com/office/drawing/2014/main" id="{88140B4A-663B-A54E-9095-12709CDD3562}"/>
              </a:ext>
            </a:extLst>
          </p:cNvPr>
          <p:cNvSpPr txBox="1"/>
          <p:nvPr/>
        </p:nvSpPr>
        <p:spPr>
          <a:xfrm>
            <a:off x="1077804" y="5455355"/>
            <a:ext cx="10076065" cy="400110"/>
          </a:xfrm>
          <a:prstGeom prst="rect">
            <a:avLst/>
          </a:prstGeom>
          <a:noFill/>
        </p:spPr>
        <p:txBody>
          <a:bodyPr wrap="square">
            <a:spAutoFit/>
          </a:bodyPr>
          <a:lstStyle/>
          <a:p>
            <a:pPr marL="342900" indent="-342900">
              <a:buFont typeface="Wingdings" pitchFamily="2" charset="2"/>
              <a:buChar char="§"/>
            </a:pPr>
            <a:r>
              <a:rPr lang="en-US" sz="2000" dirty="0">
                <a:latin typeface="Times New Roman" panose="02020603050405020304" pitchFamily="18" charset="0"/>
                <a:cs typeface="Times New Roman" panose="02020603050405020304" pitchFamily="18" charset="0"/>
              </a:rPr>
              <a:t>L</a:t>
            </a:r>
            <a:r>
              <a:rPr lang="en-US" sz="2000" dirty="0">
                <a:effectLst/>
                <a:latin typeface="Times New Roman" panose="02020603050405020304" pitchFamily="18" charset="0"/>
                <a:cs typeface="Times New Roman" panose="02020603050405020304" pitchFamily="18" charset="0"/>
              </a:rPr>
              <a:t>ocality-aware tasks: support set sampled from the neighborhood subgraph of the query node </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8628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Adaptation-based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p:txBody>
          <a:bodyPr/>
          <a:lstStyle/>
          <a:p>
            <a:r>
              <a:rPr lang="en-US" sz="3200" dirty="0">
                <a:effectLst/>
                <a:latin typeface="Times New Roman" panose="02020603050405020304" pitchFamily="18" charset="0"/>
                <a:cs typeface="Times New Roman" panose="02020603050405020304" pitchFamily="18" charset="0"/>
              </a:rPr>
              <a:t>Customization of a globally shared prior into a localized or specialized model for each task</a:t>
            </a:r>
            <a:endParaRPr lang="en-C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33</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lstStyle/>
          <a:p>
            <a:endParaRPr lang="en-CN" dirty="0"/>
          </a:p>
        </p:txBody>
      </p:sp>
      <p:pic>
        <p:nvPicPr>
          <p:cNvPr id="6" name="Picture 5">
            <a:extLst>
              <a:ext uri="{FF2B5EF4-FFF2-40B4-BE49-F238E27FC236}">
                <a16:creationId xmlns:a16="http://schemas.microsoft.com/office/drawing/2014/main" id="{5F8E9155-8036-4643-B695-F96929ECB949}"/>
              </a:ext>
            </a:extLst>
          </p:cNvPr>
          <p:cNvPicPr>
            <a:picLocks noChangeAspect="1"/>
          </p:cNvPicPr>
          <p:nvPr/>
        </p:nvPicPr>
        <p:blipFill>
          <a:blip r:embed="rId3"/>
          <a:stretch>
            <a:fillRect/>
          </a:stretch>
        </p:blipFill>
        <p:spPr>
          <a:xfrm>
            <a:off x="2120901" y="2168889"/>
            <a:ext cx="7189354" cy="3511723"/>
          </a:xfrm>
          <a:prstGeom prst="rect">
            <a:avLst/>
          </a:prstGeom>
        </p:spPr>
      </p:pic>
    </p:spTree>
    <p:extLst>
      <p:ext uri="{BB962C8B-B14F-4D97-AF65-F5344CB8AC3E}">
        <p14:creationId xmlns:p14="http://schemas.microsoft.com/office/powerpoint/2010/main" val="3282917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Adaptation-based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p:txBody>
          <a:bodyPr/>
          <a:lstStyle/>
          <a:p>
            <a:r>
              <a:rPr lang="en-US" dirty="0"/>
              <a:t>Graph-wise adaptation: </a:t>
            </a:r>
            <a:r>
              <a:rPr lang="en-US" dirty="0">
                <a:solidFill>
                  <a:srgbClr val="7030A0"/>
                </a:solidFill>
              </a:rPr>
              <a:t>GFL</a:t>
            </a:r>
            <a:r>
              <a:rPr lang="en-US" dirty="0"/>
              <a:t> </a:t>
            </a:r>
          </a:p>
          <a:p>
            <a:endParaRPr lang="en-CN" dirty="0"/>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34</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normAutofit/>
          </a:bodyPr>
          <a:lstStyle/>
          <a:p>
            <a:r>
              <a:rPr lang="en-CN" dirty="0"/>
              <a:t>H. Yao, </a:t>
            </a:r>
            <a:r>
              <a:rPr lang="en-CN" i="1" dirty="0"/>
              <a:t>et al</a:t>
            </a:r>
            <a:r>
              <a:rPr lang="en-CN" dirty="0"/>
              <a:t>. “</a:t>
            </a:r>
            <a:r>
              <a:rPr lang="en-US" b="0" dirty="0">
                <a:effectLst/>
              </a:rPr>
              <a:t>Graph Few-Shot Learning via Knowledge Transfer.</a:t>
            </a:r>
            <a:r>
              <a:rPr lang="en-CN" dirty="0"/>
              <a:t>” AAAI’20</a:t>
            </a:r>
          </a:p>
        </p:txBody>
      </p:sp>
      <p:pic>
        <p:nvPicPr>
          <p:cNvPr id="6" name="Picture 5">
            <a:extLst>
              <a:ext uri="{FF2B5EF4-FFF2-40B4-BE49-F238E27FC236}">
                <a16:creationId xmlns:a16="http://schemas.microsoft.com/office/drawing/2014/main" id="{991D717A-916B-5441-888D-16B251A054EC}"/>
              </a:ext>
            </a:extLst>
          </p:cNvPr>
          <p:cNvPicPr>
            <a:picLocks noChangeAspect="1"/>
          </p:cNvPicPr>
          <p:nvPr/>
        </p:nvPicPr>
        <p:blipFill rotWithShape="1">
          <a:blip r:embed="rId3"/>
          <a:srcRect b="24987"/>
          <a:stretch/>
        </p:blipFill>
        <p:spPr>
          <a:xfrm>
            <a:off x="1004453" y="1644176"/>
            <a:ext cx="8726595" cy="3362871"/>
          </a:xfrm>
          <a:prstGeom prst="rect">
            <a:avLst/>
          </a:prstGeom>
        </p:spPr>
      </p:pic>
      <p:sp>
        <p:nvSpPr>
          <p:cNvPr id="8" name="TextBox 7">
            <a:extLst>
              <a:ext uri="{FF2B5EF4-FFF2-40B4-BE49-F238E27FC236}">
                <a16:creationId xmlns:a16="http://schemas.microsoft.com/office/drawing/2014/main" id="{580E0A1A-3313-3A41-A1F5-D5A69A3F034D}"/>
              </a:ext>
            </a:extLst>
          </p:cNvPr>
          <p:cNvSpPr txBox="1"/>
          <p:nvPr/>
        </p:nvSpPr>
        <p:spPr>
          <a:xfrm>
            <a:off x="1496292" y="4901779"/>
            <a:ext cx="10023762" cy="1015663"/>
          </a:xfrm>
          <a:prstGeom prst="rect">
            <a:avLst/>
          </a:prstGeom>
          <a:noFill/>
        </p:spPr>
        <p:txBody>
          <a:bodyPr wrap="square">
            <a:spAutoFit/>
          </a:bodyPr>
          <a:lstStyle/>
          <a:p>
            <a:pPr marL="342900" indent="-342900">
              <a:buFont typeface="Wingdings" pitchFamily="2" charset="2"/>
              <a:buChar char="§"/>
            </a:pPr>
            <a:r>
              <a:rPr lang="en-US" sz="2000" dirty="0">
                <a:effectLst/>
                <a:latin typeface="Times New Roman" panose="02020603050405020304" pitchFamily="18" charset="0"/>
                <a:cs typeface="Times New Roman" panose="02020603050405020304" pitchFamily="18" charset="0"/>
              </a:rPr>
              <a:t>Recognize the topological variances across different graphs</a:t>
            </a:r>
          </a:p>
          <a:p>
            <a:pPr marL="342900" indent="-342900">
              <a:buFont typeface="Wingdings" pitchFamily="2" charset="2"/>
              <a:buChar char="§"/>
            </a:pPr>
            <a:r>
              <a:rPr lang="en-US" sz="2000" dirty="0">
                <a:effectLst/>
                <a:latin typeface="Times New Roman" panose="02020603050405020304" pitchFamily="18" charset="0"/>
                <a:cs typeface="Times New Roman" panose="02020603050405020304" pitchFamily="18" charset="0"/>
              </a:rPr>
              <a:t>Customize a global prior for each individual graph (class prototypes tailored to each graph)</a:t>
            </a:r>
            <a:endParaRPr lang="en-CN" sz="20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CN" sz="2000" dirty="0">
                <a:latin typeface="Times New Roman" panose="02020603050405020304" pitchFamily="18" charset="0"/>
                <a:cs typeface="Times New Roman" panose="02020603050405020304" pitchFamily="18" charset="0"/>
              </a:rPr>
              <a:t>Apply gate function to the global prior</a:t>
            </a:r>
            <a:endParaRPr lang="en-US" sz="2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3810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Adaptation-based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p:txBody>
          <a:bodyPr/>
          <a:lstStyle/>
          <a:p>
            <a:r>
              <a:rPr lang="en-US" dirty="0"/>
              <a:t>Graph-wise adaptation: </a:t>
            </a:r>
            <a:r>
              <a:rPr lang="en-US" dirty="0">
                <a:solidFill>
                  <a:srgbClr val="7030A0"/>
                </a:solidFill>
              </a:rPr>
              <a:t>MI-GNN </a:t>
            </a:r>
          </a:p>
          <a:p>
            <a:endParaRPr lang="en-CN" dirty="0"/>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35</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lstStyle/>
          <a:p>
            <a:r>
              <a:rPr lang="en-CN" dirty="0"/>
              <a:t>Z. Wen, </a:t>
            </a:r>
            <a:r>
              <a:rPr lang="en-CN" i="1" dirty="0"/>
              <a:t>et al. </a:t>
            </a:r>
            <a:r>
              <a:rPr lang="en-CN" dirty="0"/>
              <a:t>“</a:t>
            </a:r>
            <a:r>
              <a:rPr lang="en-US" dirty="0"/>
              <a:t>Meta-inductive node classification across graphs.</a:t>
            </a:r>
            <a:r>
              <a:rPr lang="en-CN" dirty="0"/>
              <a:t>” SIGIR’21</a:t>
            </a:r>
          </a:p>
        </p:txBody>
      </p:sp>
      <p:pic>
        <p:nvPicPr>
          <p:cNvPr id="6" name="Picture 5">
            <a:extLst>
              <a:ext uri="{FF2B5EF4-FFF2-40B4-BE49-F238E27FC236}">
                <a16:creationId xmlns:a16="http://schemas.microsoft.com/office/drawing/2014/main" id="{E4B164E6-8431-FE48-A2BC-0CBAD7780F3B}"/>
              </a:ext>
            </a:extLst>
          </p:cNvPr>
          <p:cNvPicPr>
            <a:picLocks noChangeAspect="1"/>
          </p:cNvPicPr>
          <p:nvPr/>
        </p:nvPicPr>
        <p:blipFill>
          <a:blip r:embed="rId3"/>
          <a:stretch>
            <a:fillRect/>
          </a:stretch>
        </p:blipFill>
        <p:spPr>
          <a:xfrm>
            <a:off x="1678098" y="1578781"/>
            <a:ext cx="8488961" cy="3959210"/>
          </a:xfrm>
          <a:prstGeom prst="rect">
            <a:avLst/>
          </a:prstGeom>
        </p:spPr>
      </p:pic>
      <p:sp>
        <p:nvSpPr>
          <p:cNvPr id="8" name="TextBox 7">
            <a:extLst>
              <a:ext uri="{FF2B5EF4-FFF2-40B4-BE49-F238E27FC236}">
                <a16:creationId xmlns:a16="http://schemas.microsoft.com/office/drawing/2014/main" id="{4E06E751-FE50-314E-B56B-C822C94C67AA}"/>
              </a:ext>
            </a:extLst>
          </p:cNvPr>
          <p:cNvSpPr txBox="1"/>
          <p:nvPr/>
        </p:nvSpPr>
        <p:spPr>
          <a:xfrm>
            <a:off x="1018309" y="5604714"/>
            <a:ext cx="10155382" cy="400110"/>
          </a:xfrm>
          <a:prstGeom prst="rect">
            <a:avLst/>
          </a:prstGeom>
          <a:noFill/>
        </p:spPr>
        <p:txBody>
          <a:bodyPr wrap="square">
            <a:spAutoFit/>
          </a:bodyPr>
          <a:lstStyle/>
          <a:p>
            <a:pPr marL="285750" indent="-285750">
              <a:buFont typeface="Wingdings" pitchFamily="2" charset="2"/>
              <a:buChar char="§"/>
            </a:pPr>
            <a:r>
              <a:rPr lang="en-US" sz="2000" dirty="0">
                <a:effectLst/>
                <a:latin typeface="Times New Roman" panose="02020603050405020304" pitchFamily="18" charset="0"/>
                <a:cs typeface="Times New Roman" panose="02020603050405020304" pitchFamily="18" charset="0"/>
              </a:rPr>
              <a:t>Employ a Feature-wise Linear Modulation (</a:t>
            </a:r>
            <a:r>
              <a:rPr lang="en-US" sz="2000" dirty="0" err="1">
                <a:effectLst/>
                <a:latin typeface="Times New Roman" panose="02020603050405020304" pitchFamily="18" charset="0"/>
                <a:cs typeface="Times New Roman" panose="02020603050405020304" pitchFamily="18" charset="0"/>
              </a:rPr>
              <a:t>FiLM</a:t>
            </a:r>
            <a:r>
              <a:rPr lang="en-US" sz="2000" dirty="0">
                <a:effectLst/>
                <a:latin typeface="Times New Roman" panose="02020603050405020304" pitchFamily="18" charset="0"/>
                <a:cs typeface="Times New Roman" panose="02020603050405020304" pitchFamily="18" charset="0"/>
              </a:rPr>
              <a:t>) to modulate the global prior for each graph </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0225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Adaptation-based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p:txBody>
          <a:bodyPr/>
          <a:lstStyle/>
          <a:p>
            <a:r>
              <a:rPr lang="en-US" dirty="0"/>
              <a:t>Task-wise adaptation: </a:t>
            </a:r>
            <a:r>
              <a:rPr lang="en-US" dirty="0" err="1">
                <a:solidFill>
                  <a:srgbClr val="7030A0"/>
                </a:solidFill>
              </a:rPr>
              <a:t>MetaTNE</a:t>
            </a:r>
            <a:r>
              <a:rPr lang="en-US" dirty="0"/>
              <a:t> </a:t>
            </a:r>
          </a:p>
          <a:p>
            <a:endParaRPr lang="en-CN" dirty="0"/>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36</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lstStyle/>
          <a:p>
            <a:r>
              <a:rPr lang="en-CN" dirty="0"/>
              <a:t>L. Lan, </a:t>
            </a:r>
            <a:r>
              <a:rPr lang="en-CN" i="1" dirty="0"/>
              <a:t>et al</a:t>
            </a:r>
            <a:r>
              <a:rPr lang="en-CN" dirty="0"/>
              <a:t>. “</a:t>
            </a:r>
            <a:r>
              <a:rPr lang="en-US" dirty="0"/>
              <a:t>Node classification on graphs with few-shot novel labels via meta transformed network embedding.</a:t>
            </a:r>
            <a:r>
              <a:rPr lang="en-CN" dirty="0"/>
              <a:t>” NeurIPS’20</a:t>
            </a:r>
          </a:p>
        </p:txBody>
      </p:sp>
      <p:pic>
        <p:nvPicPr>
          <p:cNvPr id="6" name="Picture 5">
            <a:extLst>
              <a:ext uri="{FF2B5EF4-FFF2-40B4-BE49-F238E27FC236}">
                <a16:creationId xmlns:a16="http://schemas.microsoft.com/office/drawing/2014/main" id="{D08F5CAA-C939-8A49-88B6-DFE3F08405F0}"/>
              </a:ext>
            </a:extLst>
          </p:cNvPr>
          <p:cNvPicPr>
            <a:picLocks noChangeAspect="1"/>
          </p:cNvPicPr>
          <p:nvPr/>
        </p:nvPicPr>
        <p:blipFill rotWithShape="1">
          <a:blip r:embed="rId3"/>
          <a:srcRect b="19128"/>
          <a:stretch/>
        </p:blipFill>
        <p:spPr>
          <a:xfrm>
            <a:off x="1672594" y="1562599"/>
            <a:ext cx="8113713" cy="3444915"/>
          </a:xfrm>
          <a:prstGeom prst="rect">
            <a:avLst/>
          </a:prstGeom>
        </p:spPr>
      </p:pic>
      <p:sp>
        <p:nvSpPr>
          <p:cNvPr id="8" name="TextBox 7">
            <a:extLst>
              <a:ext uri="{FF2B5EF4-FFF2-40B4-BE49-F238E27FC236}">
                <a16:creationId xmlns:a16="http://schemas.microsoft.com/office/drawing/2014/main" id="{94132CC9-18AA-FF48-BBDB-C18197D4E3FA}"/>
              </a:ext>
            </a:extLst>
          </p:cNvPr>
          <p:cNvSpPr txBox="1"/>
          <p:nvPr/>
        </p:nvSpPr>
        <p:spPr>
          <a:xfrm>
            <a:off x="491489" y="5143050"/>
            <a:ext cx="11248698" cy="707886"/>
          </a:xfrm>
          <a:prstGeom prst="rect">
            <a:avLst/>
          </a:prstGeom>
          <a:noFill/>
        </p:spPr>
        <p:txBody>
          <a:bodyPr wrap="square">
            <a:spAutoFit/>
          </a:bodyPr>
          <a:lstStyle/>
          <a:p>
            <a:pPr marL="342900" indent="-342900">
              <a:buFont typeface="Wingdings" pitchFamily="2" charset="2"/>
              <a:buChar char="§"/>
            </a:pPr>
            <a:r>
              <a:rPr lang="en-US" sz="2000" dirty="0">
                <a:effectLst/>
                <a:latin typeface="Times New Roman" panose="02020603050405020304" pitchFamily="18" charset="0"/>
                <a:cs typeface="Times New Roman" panose="02020603050405020304" pitchFamily="18" charset="0"/>
              </a:rPr>
              <a:t>Multi-label few-shot classification: same node could be associated with different labels in different tasks</a:t>
            </a:r>
          </a:p>
          <a:p>
            <a:pPr marL="342900" indent="-342900">
              <a:buFont typeface="Wingdings" pitchFamily="2" charset="2"/>
              <a:buChar char="§"/>
            </a:pPr>
            <a:r>
              <a:rPr lang="en-US" sz="2000" dirty="0">
                <a:latin typeface="Times New Roman" panose="02020603050405020304" pitchFamily="18" charset="0"/>
                <a:cs typeface="Times New Roman" panose="02020603050405020304" pitchFamily="18" charset="0"/>
              </a:rPr>
              <a:t>Adaptation for the node embeddings (the query set in each task)</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5594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Adaptation-based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p:txBody>
          <a:bodyPr/>
          <a:lstStyle/>
          <a:p>
            <a:r>
              <a:rPr lang="en-US" dirty="0"/>
              <a:t>Task-wise adaptation: </a:t>
            </a:r>
            <a:r>
              <a:rPr lang="en-US" dirty="0">
                <a:solidFill>
                  <a:srgbClr val="7030A0"/>
                </a:solidFill>
              </a:rPr>
              <a:t>AMM-GNN</a:t>
            </a:r>
            <a:r>
              <a:rPr lang="en-US" dirty="0"/>
              <a:t> </a:t>
            </a:r>
          </a:p>
          <a:p>
            <a:endParaRPr lang="en-CN" dirty="0"/>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37</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normAutofit/>
          </a:bodyPr>
          <a:lstStyle/>
          <a:p>
            <a:r>
              <a:rPr lang="en-CN" dirty="0"/>
              <a:t>N. Wang, </a:t>
            </a:r>
            <a:r>
              <a:rPr lang="en-CN" i="1" dirty="0"/>
              <a:t>et al</a:t>
            </a:r>
            <a:r>
              <a:rPr lang="en-CN" dirty="0"/>
              <a:t>.. “</a:t>
            </a:r>
            <a:r>
              <a:rPr lang="en-US" dirty="0"/>
              <a:t>Graph Few-shot Learning with Attribute Matching.</a:t>
            </a:r>
            <a:r>
              <a:rPr lang="en-CN" dirty="0"/>
              <a:t>” CIKM’20</a:t>
            </a:r>
          </a:p>
        </p:txBody>
      </p:sp>
      <p:pic>
        <p:nvPicPr>
          <p:cNvPr id="6" name="Picture 5">
            <a:extLst>
              <a:ext uri="{FF2B5EF4-FFF2-40B4-BE49-F238E27FC236}">
                <a16:creationId xmlns:a16="http://schemas.microsoft.com/office/drawing/2014/main" id="{EA9798B1-662C-724A-80FD-0CE6D077DFFE}"/>
              </a:ext>
            </a:extLst>
          </p:cNvPr>
          <p:cNvPicPr>
            <a:picLocks noChangeAspect="1"/>
          </p:cNvPicPr>
          <p:nvPr/>
        </p:nvPicPr>
        <p:blipFill>
          <a:blip r:embed="rId3"/>
          <a:stretch>
            <a:fillRect/>
          </a:stretch>
        </p:blipFill>
        <p:spPr>
          <a:xfrm>
            <a:off x="1288666" y="1589154"/>
            <a:ext cx="9267826" cy="3838744"/>
          </a:xfrm>
          <a:prstGeom prst="rect">
            <a:avLst/>
          </a:prstGeom>
        </p:spPr>
      </p:pic>
      <p:sp>
        <p:nvSpPr>
          <p:cNvPr id="8" name="TextBox 7">
            <a:extLst>
              <a:ext uri="{FF2B5EF4-FFF2-40B4-BE49-F238E27FC236}">
                <a16:creationId xmlns:a16="http://schemas.microsoft.com/office/drawing/2014/main" id="{7D6A03FF-AEF3-FB48-A557-7FF3A84F508B}"/>
              </a:ext>
            </a:extLst>
          </p:cNvPr>
          <p:cNvSpPr txBox="1"/>
          <p:nvPr/>
        </p:nvSpPr>
        <p:spPr>
          <a:xfrm>
            <a:off x="1929246" y="5527302"/>
            <a:ext cx="6102926" cy="400110"/>
          </a:xfrm>
          <a:prstGeom prst="rect">
            <a:avLst/>
          </a:prstGeom>
          <a:noFill/>
        </p:spPr>
        <p:txBody>
          <a:bodyPr wrap="square">
            <a:spAutoFit/>
          </a:bodyPr>
          <a:lstStyle/>
          <a:p>
            <a:pPr marL="342900" indent="-342900">
              <a:buFont typeface="Wingdings" pitchFamily="2" charset="2"/>
              <a:buChar char="§"/>
            </a:pPr>
            <a:r>
              <a:rPr lang="en-US" sz="2000" dirty="0">
                <a:effectLst/>
                <a:latin typeface="Times New Roman" panose="02020603050405020304" pitchFamily="18" charset="0"/>
                <a:cs typeface="Times New Roman" panose="02020603050405020304" pitchFamily="18" charset="0"/>
              </a:rPr>
              <a:t>Customize a task-specific feature matrix for adaptation</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3012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Adaptation-based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p:txBody>
          <a:bodyPr/>
          <a:lstStyle/>
          <a:p>
            <a:r>
              <a:rPr lang="en-US" dirty="0"/>
              <a:t>Others: </a:t>
            </a:r>
            <a:r>
              <a:rPr lang="en-US" dirty="0">
                <a:solidFill>
                  <a:srgbClr val="7030A0"/>
                </a:solidFill>
              </a:rPr>
              <a:t>AS-MAML </a:t>
            </a:r>
          </a:p>
          <a:p>
            <a:endParaRPr lang="en-CN" dirty="0"/>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38</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normAutofit/>
          </a:bodyPr>
          <a:lstStyle/>
          <a:p>
            <a:r>
              <a:rPr lang="en-CN" dirty="0"/>
              <a:t>N. Ma, </a:t>
            </a:r>
            <a:r>
              <a:rPr lang="en-CN" i="1" dirty="0"/>
              <a:t>et al</a:t>
            </a:r>
            <a:r>
              <a:rPr lang="en-CN" dirty="0"/>
              <a:t>. “</a:t>
            </a:r>
            <a:r>
              <a:rPr lang="en-US" i="0" dirty="0">
                <a:solidFill>
                  <a:srgbClr val="000000"/>
                </a:solidFill>
                <a:effectLst/>
              </a:rPr>
              <a:t>Adaptive-Step Graph Meta-Learner for Few-Shot Graph Classification.</a:t>
            </a:r>
            <a:r>
              <a:rPr lang="en-CN" dirty="0"/>
              <a:t>” CIKM’20</a:t>
            </a:r>
          </a:p>
        </p:txBody>
      </p:sp>
      <p:pic>
        <p:nvPicPr>
          <p:cNvPr id="6" name="Picture 5">
            <a:extLst>
              <a:ext uri="{FF2B5EF4-FFF2-40B4-BE49-F238E27FC236}">
                <a16:creationId xmlns:a16="http://schemas.microsoft.com/office/drawing/2014/main" id="{1F7D0D13-52B2-464D-BC8D-265CB5110C40}"/>
              </a:ext>
            </a:extLst>
          </p:cNvPr>
          <p:cNvPicPr>
            <a:picLocks noChangeAspect="1"/>
          </p:cNvPicPr>
          <p:nvPr/>
        </p:nvPicPr>
        <p:blipFill rotWithShape="1">
          <a:blip r:embed="rId3"/>
          <a:srcRect l="15523" r="14876" b="31034"/>
          <a:stretch/>
        </p:blipFill>
        <p:spPr>
          <a:xfrm>
            <a:off x="2744757" y="1337769"/>
            <a:ext cx="6355644" cy="3265907"/>
          </a:xfrm>
          <a:prstGeom prst="rect">
            <a:avLst/>
          </a:prstGeom>
        </p:spPr>
      </p:pic>
      <p:sp>
        <p:nvSpPr>
          <p:cNvPr id="8" name="TextBox 7">
            <a:extLst>
              <a:ext uri="{FF2B5EF4-FFF2-40B4-BE49-F238E27FC236}">
                <a16:creationId xmlns:a16="http://schemas.microsoft.com/office/drawing/2014/main" id="{1F2E60DD-F5B4-0441-B434-740B2D8D102D}"/>
              </a:ext>
            </a:extLst>
          </p:cNvPr>
          <p:cNvSpPr txBox="1"/>
          <p:nvPr/>
        </p:nvSpPr>
        <p:spPr>
          <a:xfrm>
            <a:off x="2389157" y="4838641"/>
            <a:ext cx="8355042" cy="1015663"/>
          </a:xfrm>
          <a:prstGeom prst="rect">
            <a:avLst/>
          </a:prstGeom>
          <a:noFill/>
        </p:spPr>
        <p:txBody>
          <a:bodyPr wrap="square">
            <a:spAutoFit/>
          </a:bodyPr>
          <a:lstStyle/>
          <a:p>
            <a:pPr marL="342900" indent="-342900">
              <a:buFont typeface="Wingdings" pitchFamily="2" charset="2"/>
              <a:buChar char="§"/>
            </a:pPr>
            <a:r>
              <a:rPr lang="en-US" sz="2000" dirty="0">
                <a:effectLst/>
                <a:latin typeface="Times New Roman" panose="02020603050405020304" pitchFamily="18" charset="0"/>
                <a:cs typeface="Times New Roman" panose="02020603050405020304" pitchFamily="18" charset="0"/>
              </a:rPr>
              <a:t>Improve adaptation from an optimization standpoint</a:t>
            </a:r>
          </a:p>
          <a:p>
            <a:pPr marL="342900" indent="-342900">
              <a:buFont typeface="Wingdings" pitchFamily="2" charset="2"/>
              <a:buChar char="§"/>
            </a:pPr>
            <a:r>
              <a:rPr lang="en-US" sz="2000" dirty="0">
                <a:latin typeface="Times New Roman" panose="02020603050405020304" pitchFamily="18" charset="0"/>
                <a:cs typeface="Times New Roman" panose="02020603050405020304" pitchFamily="18" charset="0"/>
              </a:rPr>
              <a:t>Reinforcement learning-based controller </a:t>
            </a:r>
            <a:r>
              <a:rPr lang="en-US" sz="2000" dirty="0">
                <a:effectLst/>
                <a:latin typeface="Times New Roman" panose="02020603050405020304" pitchFamily="18" charset="0"/>
                <a:cs typeface="Times New Roman" panose="02020603050405020304" pitchFamily="18" charset="0"/>
              </a:rPr>
              <a:t>to determine the optimal step size for the adaptation process </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3151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8287-0DE2-C743-90F4-0D23D7BDD2FC}"/>
              </a:ext>
            </a:extLst>
          </p:cNvPr>
          <p:cNvSpPr>
            <a:spLocks noGrp="1"/>
          </p:cNvSpPr>
          <p:nvPr>
            <p:ph type="title"/>
          </p:nvPr>
        </p:nvSpPr>
        <p:spPr/>
        <p:txBody>
          <a:bodyPr/>
          <a:lstStyle/>
          <a:p>
            <a:r>
              <a:rPr lang="en-US" dirty="0"/>
              <a:t>Adaptation-based Enhancement on Graphs </a:t>
            </a:r>
            <a:endParaRPr lang="en-CN" dirty="0"/>
          </a:p>
        </p:txBody>
      </p:sp>
      <p:sp>
        <p:nvSpPr>
          <p:cNvPr id="3" name="Content Placeholder 2">
            <a:extLst>
              <a:ext uri="{FF2B5EF4-FFF2-40B4-BE49-F238E27FC236}">
                <a16:creationId xmlns:a16="http://schemas.microsoft.com/office/drawing/2014/main" id="{456BD5AA-D92D-E646-BC52-29240C20F94A}"/>
              </a:ext>
            </a:extLst>
          </p:cNvPr>
          <p:cNvSpPr>
            <a:spLocks noGrp="1"/>
          </p:cNvSpPr>
          <p:nvPr>
            <p:ph idx="1"/>
          </p:nvPr>
        </p:nvSpPr>
        <p:spPr>
          <a:xfrm>
            <a:off x="491490" y="999863"/>
            <a:ext cx="10862310" cy="791570"/>
          </a:xfrm>
        </p:spPr>
        <p:txBody>
          <a:bodyPr>
            <a:normAutofit/>
          </a:bodyPr>
          <a:lstStyle/>
          <a:p>
            <a:r>
              <a:rPr lang="en-US" altLang="zh-CN" dirty="0"/>
              <a:t>Others: </a:t>
            </a:r>
            <a:r>
              <a:rPr lang="en-US" altLang="zh-CN" dirty="0" err="1">
                <a:solidFill>
                  <a:srgbClr val="7030A0"/>
                </a:solidFill>
              </a:rPr>
              <a:t>MetaDyGNN</a:t>
            </a:r>
            <a:r>
              <a:rPr lang="en-US" dirty="0"/>
              <a:t> </a:t>
            </a:r>
          </a:p>
          <a:p>
            <a:endParaRPr lang="en-CN" dirty="0"/>
          </a:p>
        </p:txBody>
      </p:sp>
      <p:sp>
        <p:nvSpPr>
          <p:cNvPr id="4" name="Slide Number Placeholder 3">
            <a:extLst>
              <a:ext uri="{FF2B5EF4-FFF2-40B4-BE49-F238E27FC236}">
                <a16:creationId xmlns:a16="http://schemas.microsoft.com/office/drawing/2014/main" id="{8DD56C60-5C9E-C545-8C53-2078147F7630}"/>
              </a:ext>
            </a:extLst>
          </p:cNvPr>
          <p:cNvSpPr>
            <a:spLocks noGrp="1"/>
          </p:cNvSpPr>
          <p:nvPr>
            <p:ph type="sldNum" sz="quarter" idx="12"/>
          </p:nvPr>
        </p:nvSpPr>
        <p:spPr/>
        <p:txBody>
          <a:bodyPr/>
          <a:lstStyle/>
          <a:p>
            <a:fld id="{C7443813-12FE-C847-8FDC-914F4A6A28E1}" type="slidenum">
              <a:rPr lang="en-US" smtClean="0"/>
              <a:t>39</a:t>
            </a:fld>
            <a:endParaRPr lang="en-US" dirty="0"/>
          </a:p>
        </p:txBody>
      </p:sp>
      <p:sp>
        <p:nvSpPr>
          <p:cNvPr id="5" name="Text Placeholder 4">
            <a:extLst>
              <a:ext uri="{FF2B5EF4-FFF2-40B4-BE49-F238E27FC236}">
                <a16:creationId xmlns:a16="http://schemas.microsoft.com/office/drawing/2014/main" id="{131914AA-A47C-2F47-8918-334E19375B08}"/>
              </a:ext>
            </a:extLst>
          </p:cNvPr>
          <p:cNvSpPr>
            <a:spLocks noGrp="1"/>
          </p:cNvSpPr>
          <p:nvPr>
            <p:ph type="body" sz="quarter" idx="13"/>
          </p:nvPr>
        </p:nvSpPr>
        <p:spPr/>
        <p:txBody>
          <a:bodyPr>
            <a:normAutofit/>
          </a:bodyPr>
          <a:lstStyle/>
          <a:p>
            <a:r>
              <a:rPr lang="en-CN" dirty="0"/>
              <a:t>C. Yang, et al. “</a:t>
            </a:r>
            <a:r>
              <a:rPr lang="en-US" i="0" dirty="0">
                <a:solidFill>
                  <a:srgbClr val="000000"/>
                </a:solidFill>
                <a:effectLst/>
                <a:latin typeface="Open Sans" panose="020B0606030504020204" pitchFamily="34" charset="0"/>
              </a:rPr>
              <a:t>Few-shot Link Prediction in Dynamic Networks.</a:t>
            </a:r>
            <a:r>
              <a:rPr lang="en-CN" i="0" dirty="0">
                <a:solidFill>
                  <a:srgbClr val="000000"/>
                </a:solidFill>
                <a:effectLst/>
                <a:latin typeface="Open Sans" panose="020B0606030504020204" pitchFamily="34" charset="0"/>
              </a:rPr>
              <a:t>” WSDM’22</a:t>
            </a:r>
            <a:endParaRPr lang="en-US" i="0" dirty="0">
              <a:solidFill>
                <a:srgbClr val="000000"/>
              </a:solidFill>
              <a:effectLst/>
              <a:latin typeface="Open Sans" panose="020B0606030504020204" pitchFamily="34" charset="0"/>
            </a:endParaRPr>
          </a:p>
        </p:txBody>
      </p:sp>
      <p:pic>
        <p:nvPicPr>
          <p:cNvPr id="6" name="Picture 5">
            <a:extLst>
              <a:ext uri="{FF2B5EF4-FFF2-40B4-BE49-F238E27FC236}">
                <a16:creationId xmlns:a16="http://schemas.microsoft.com/office/drawing/2014/main" id="{B78A141A-18D3-5245-A65A-3CC1B5B36750}"/>
              </a:ext>
            </a:extLst>
          </p:cNvPr>
          <p:cNvPicPr>
            <a:picLocks noChangeAspect="1"/>
          </p:cNvPicPr>
          <p:nvPr/>
        </p:nvPicPr>
        <p:blipFill rotWithShape="1">
          <a:blip r:embed="rId3"/>
          <a:srcRect l="12677" r="14209" b="28437"/>
          <a:stretch/>
        </p:blipFill>
        <p:spPr>
          <a:xfrm>
            <a:off x="2449687" y="1543402"/>
            <a:ext cx="7089423" cy="3599088"/>
          </a:xfrm>
          <a:prstGeom prst="rect">
            <a:avLst/>
          </a:prstGeom>
        </p:spPr>
      </p:pic>
      <p:sp>
        <p:nvSpPr>
          <p:cNvPr id="8" name="TextBox 7">
            <a:extLst>
              <a:ext uri="{FF2B5EF4-FFF2-40B4-BE49-F238E27FC236}">
                <a16:creationId xmlns:a16="http://schemas.microsoft.com/office/drawing/2014/main" id="{1E2DDFE7-215B-1A47-ADBB-E0911962D437}"/>
              </a:ext>
            </a:extLst>
          </p:cNvPr>
          <p:cNvSpPr txBox="1"/>
          <p:nvPr/>
        </p:nvSpPr>
        <p:spPr>
          <a:xfrm>
            <a:off x="2652890" y="5142490"/>
            <a:ext cx="6102096" cy="400110"/>
          </a:xfrm>
          <a:prstGeom prst="rect">
            <a:avLst/>
          </a:prstGeom>
          <a:noFill/>
        </p:spPr>
        <p:txBody>
          <a:bodyPr wrap="square">
            <a:spAutoFit/>
          </a:bodyPr>
          <a:lstStyle/>
          <a:p>
            <a:pPr marL="342900" indent="-342900">
              <a:buFont typeface="Wingdings" pitchFamily="2" charset="2"/>
              <a:buChar char="§"/>
            </a:pPr>
            <a:r>
              <a:rPr lang="en-US" sz="2000" dirty="0">
                <a:effectLst/>
                <a:latin typeface="Times New Roman" panose="02020603050405020304" pitchFamily="18" charset="0"/>
                <a:cs typeface="Times New Roman" panose="02020603050405020304" pitchFamily="18" charset="0"/>
              </a:rPr>
              <a:t>Adaptation for dynamic graphs: time- and node-</a:t>
            </a:r>
            <a:r>
              <a:rPr lang="en-US" sz="2000" dirty="0" err="1">
                <a:effectLst/>
                <a:latin typeface="Times New Roman" panose="02020603050405020304" pitchFamily="18" charset="0"/>
                <a:cs typeface="Times New Roman" panose="02020603050405020304" pitchFamily="18" charset="0"/>
              </a:rPr>
              <a:t>weise</a:t>
            </a:r>
            <a:r>
              <a:rPr lang="en-US" sz="2000" dirty="0">
                <a:effectLst/>
                <a:latin typeface="Times New Roman" panose="02020603050405020304" pitchFamily="18" charset="0"/>
                <a:cs typeface="Times New Roman" panose="02020603050405020304" pitchFamily="18" charset="0"/>
              </a:rPr>
              <a:t>  </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6404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85070-435C-A885-09EF-E558D3C04FBE}"/>
              </a:ext>
            </a:extLst>
          </p:cNvPr>
          <p:cNvSpPr>
            <a:spLocks noGrp="1"/>
          </p:cNvSpPr>
          <p:nvPr>
            <p:ph type="title"/>
          </p:nvPr>
        </p:nvSpPr>
        <p:spPr/>
        <p:txBody>
          <a:bodyPr/>
          <a:lstStyle/>
          <a:p>
            <a:r>
              <a:rPr lang="en-US" altLang="zh-CN" dirty="0"/>
              <a:t>Graph Neural Networks</a:t>
            </a:r>
            <a:endParaRPr lang="zh-CN" altLang="en-US" dirty="0"/>
          </a:p>
        </p:txBody>
      </p:sp>
      <p:sp>
        <p:nvSpPr>
          <p:cNvPr id="3" name="内容占位符 2">
            <a:extLst>
              <a:ext uri="{FF2B5EF4-FFF2-40B4-BE49-F238E27FC236}">
                <a16:creationId xmlns:a16="http://schemas.microsoft.com/office/drawing/2014/main" id="{70089A6F-1438-7AF6-0CDB-97F7AF99D6E9}"/>
              </a:ext>
            </a:extLst>
          </p:cNvPr>
          <p:cNvSpPr>
            <a:spLocks noGrp="1"/>
          </p:cNvSpPr>
          <p:nvPr>
            <p:ph idx="1"/>
          </p:nvPr>
        </p:nvSpPr>
        <p:spPr/>
        <p:txBody>
          <a:bodyPr/>
          <a:lstStyle/>
          <a:p>
            <a:r>
              <a:rPr lang="en-US" altLang="zh-CN" dirty="0"/>
              <a:t>GNNs typically leverage message-passing framework</a:t>
            </a:r>
            <a:endParaRPr lang="zh-CN" altLang="en-US" dirty="0"/>
          </a:p>
        </p:txBody>
      </p:sp>
      <p:sp>
        <p:nvSpPr>
          <p:cNvPr id="4" name="灯片编号占位符 3">
            <a:extLst>
              <a:ext uri="{FF2B5EF4-FFF2-40B4-BE49-F238E27FC236}">
                <a16:creationId xmlns:a16="http://schemas.microsoft.com/office/drawing/2014/main" id="{108A781B-6910-7651-10AE-E12EE8225521}"/>
              </a:ext>
            </a:extLst>
          </p:cNvPr>
          <p:cNvSpPr>
            <a:spLocks noGrp="1"/>
          </p:cNvSpPr>
          <p:nvPr>
            <p:ph type="sldNum" sz="quarter" idx="12"/>
          </p:nvPr>
        </p:nvSpPr>
        <p:spPr/>
        <p:txBody>
          <a:bodyPr/>
          <a:lstStyle/>
          <a:p>
            <a:fld id="{C7443813-12FE-C847-8FDC-914F4A6A28E1}" type="slidenum">
              <a:rPr lang="en-US" smtClean="0"/>
              <a:t>4</a:t>
            </a:fld>
            <a:endParaRPr lang="en-US" dirty="0"/>
          </a:p>
        </p:txBody>
      </p:sp>
      <p:sp>
        <p:nvSpPr>
          <p:cNvPr id="5" name="文本占位符 4">
            <a:extLst>
              <a:ext uri="{FF2B5EF4-FFF2-40B4-BE49-F238E27FC236}">
                <a16:creationId xmlns:a16="http://schemas.microsoft.com/office/drawing/2014/main" id="{CC6D0592-C0B9-CA52-B1DB-4F9C84E13D15}"/>
              </a:ext>
            </a:extLst>
          </p:cNvPr>
          <p:cNvSpPr>
            <a:spLocks noGrp="1"/>
          </p:cNvSpPr>
          <p:nvPr>
            <p:ph type="body" sz="quarter" idx="13"/>
          </p:nvPr>
        </p:nvSpPr>
        <p:spPr/>
        <p:txBody>
          <a:bodyPr>
            <a:normAutofit fontScale="55000" lnSpcReduction="20000"/>
          </a:bodyPr>
          <a:lstStyle/>
          <a:p>
            <a:r>
              <a:rPr lang="en-US" altLang="zh-CN" sz="1600" dirty="0">
                <a:cs typeface="Times New Roman" panose="02020603050405020304" pitchFamily="18" charset="0"/>
              </a:rPr>
              <a:t>Kipf, et al. “Semi-supervised classification with graph convolutional networks.” </a:t>
            </a:r>
            <a:r>
              <a:rPr lang="en-US" altLang="zh-CN" dirty="0">
                <a:cs typeface="Times New Roman" panose="02020603050405020304" pitchFamily="18" charset="0"/>
              </a:rPr>
              <a:t>ICLR’17.</a:t>
            </a:r>
          </a:p>
          <a:p>
            <a:r>
              <a:rPr lang="en-US" altLang="zh-CN" sz="1600" dirty="0" err="1">
                <a:cs typeface="Times New Roman" panose="02020603050405020304" pitchFamily="18" charset="0"/>
              </a:rPr>
              <a:t>Velickovic</a:t>
            </a:r>
            <a:r>
              <a:rPr lang="en-US" altLang="zh-CN" sz="1600" dirty="0">
                <a:cs typeface="Times New Roman" panose="02020603050405020304" pitchFamily="18" charset="0"/>
              </a:rPr>
              <a:t>, et al. “Graph attention networks”. </a:t>
            </a:r>
            <a:r>
              <a:rPr lang="en-US" altLang="zh-CN" dirty="0">
                <a:cs typeface="Times New Roman" panose="02020603050405020304" pitchFamily="18" charset="0"/>
              </a:rPr>
              <a:t>ICLR’18</a:t>
            </a:r>
            <a:r>
              <a:rPr lang="en-US" altLang="zh-CN" sz="1600" dirty="0">
                <a:cs typeface="Times New Roman" panose="02020603050405020304" pitchFamily="18" charset="0"/>
              </a:rPr>
              <a:t>.</a:t>
            </a:r>
          </a:p>
          <a:p>
            <a:endParaRPr lang="zh-CN" altLang="en-US" dirty="0"/>
          </a:p>
        </p:txBody>
      </p:sp>
      <p:pic>
        <p:nvPicPr>
          <p:cNvPr id="7" name="Picture 2" descr="Graph Convolutional Networks | Thomas Kipf | Google DeepMind">
            <a:extLst>
              <a:ext uri="{FF2B5EF4-FFF2-40B4-BE49-F238E27FC236}">
                <a16:creationId xmlns:a16="http://schemas.microsoft.com/office/drawing/2014/main" id="{28A5D9E6-8FDC-336D-0E67-9A8E759ED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49" y="2144133"/>
            <a:ext cx="4955412" cy="25697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a:extLst>
              <a:ext uri="{FF2B5EF4-FFF2-40B4-BE49-F238E27FC236}">
                <a16:creationId xmlns:a16="http://schemas.microsoft.com/office/drawing/2014/main" id="{5F5DBBA8-BE29-AEA3-BACF-007C00C4E972}"/>
              </a:ext>
            </a:extLst>
          </p:cNvPr>
          <p:cNvSpPr txBox="1"/>
          <p:nvPr/>
        </p:nvSpPr>
        <p:spPr>
          <a:xfrm>
            <a:off x="991677" y="4896715"/>
            <a:ext cx="3287715" cy="418658"/>
          </a:xfrm>
          <a:prstGeom prst="rect">
            <a:avLst/>
          </a:prstGeom>
          <a:noFill/>
        </p:spPr>
        <p:txBody>
          <a:bodyPr wrap="square" rtlCol="0">
            <a:noAutofit/>
          </a:bodyPr>
          <a:lstStyle/>
          <a:p>
            <a:pPr algn="ctr"/>
            <a:r>
              <a:rPr lang="en-US" sz="2400" dirty="0">
                <a:latin typeface="Times New Roman" panose="02020603050405020304" pitchFamily="18" charset="0"/>
                <a:ea typeface="微软雅黑" panose="020B0503020204020204" pitchFamily="34" charset="-122"/>
                <a:cs typeface="Times New Roman" panose="02020603050405020304" pitchFamily="18" charset="0"/>
              </a:rPr>
              <a:t>GCN</a:t>
            </a:r>
          </a:p>
        </p:txBody>
      </p:sp>
      <p:pic>
        <p:nvPicPr>
          <p:cNvPr id="10" name="图片 9">
            <a:extLst>
              <a:ext uri="{FF2B5EF4-FFF2-40B4-BE49-F238E27FC236}">
                <a16:creationId xmlns:a16="http://schemas.microsoft.com/office/drawing/2014/main" id="{5C2473AC-D487-7A6B-9838-E218D4AC44F5}"/>
              </a:ext>
            </a:extLst>
          </p:cNvPr>
          <p:cNvPicPr>
            <a:picLocks noChangeAspect="1"/>
          </p:cNvPicPr>
          <p:nvPr/>
        </p:nvPicPr>
        <p:blipFill>
          <a:blip r:embed="rId3"/>
          <a:stretch>
            <a:fillRect/>
          </a:stretch>
        </p:blipFill>
        <p:spPr>
          <a:xfrm>
            <a:off x="6590874" y="2304071"/>
            <a:ext cx="3851635" cy="2569735"/>
          </a:xfrm>
          <a:prstGeom prst="rect">
            <a:avLst/>
          </a:prstGeom>
        </p:spPr>
      </p:pic>
      <p:sp>
        <p:nvSpPr>
          <p:cNvPr id="11" name="TextBox 6">
            <a:extLst>
              <a:ext uri="{FF2B5EF4-FFF2-40B4-BE49-F238E27FC236}">
                <a16:creationId xmlns:a16="http://schemas.microsoft.com/office/drawing/2014/main" id="{277672AE-CE6B-07F2-53AC-14B6DEBDFDEE}"/>
              </a:ext>
            </a:extLst>
          </p:cNvPr>
          <p:cNvSpPr txBox="1"/>
          <p:nvPr/>
        </p:nvSpPr>
        <p:spPr>
          <a:xfrm>
            <a:off x="6485271" y="4896715"/>
            <a:ext cx="3287715" cy="418658"/>
          </a:xfrm>
          <a:prstGeom prst="rect">
            <a:avLst/>
          </a:prstGeom>
          <a:noFill/>
        </p:spPr>
        <p:txBody>
          <a:bodyPr wrap="square" rtlCol="0">
            <a:noAutofit/>
          </a:bodyPr>
          <a:lstStyle/>
          <a:p>
            <a:pPr algn="ctr"/>
            <a:r>
              <a:rPr lang="en-US" sz="2400" dirty="0">
                <a:latin typeface="Times New Roman" panose="02020603050405020304" pitchFamily="18" charset="0"/>
                <a:ea typeface="微软雅黑" panose="020B0503020204020204" pitchFamily="34" charset="-122"/>
                <a:cs typeface="Times New Roman" panose="02020603050405020304" pitchFamily="18" charset="0"/>
              </a:rPr>
              <a:t>GAT</a:t>
            </a:r>
          </a:p>
        </p:txBody>
      </p:sp>
    </p:spTree>
    <p:extLst>
      <p:ext uri="{BB962C8B-B14F-4D97-AF65-F5344CB8AC3E}">
        <p14:creationId xmlns:p14="http://schemas.microsoft.com/office/powerpoint/2010/main" val="2058502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6496-C6D9-7946-999C-2AEAF25B8DF8}"/>
              </a:ext>
            </a:extLst>
          </p:cNvPr>
          <p:cNvSpPr>
            <a:spLocks noGrp="1"/>
          </p:cNvSpPr>
          <p:nvPr>
            <p:ph type="title"/>
          </p:nvPr>
        </p:nvSpPr>
        <p:spPr/>
        <p:txBody>
          <a:bodyPr/>
          <a:lstStyle/>
          <a:p>
            <a:r>
              <a:rPr lang="en-CN" dirty="0"/>
              <a:t>Summary</a:t>
            </a:r>
          </a:p>
        </p:txBody>
      </p:sp>
      <p:sp>
        <p:nvSpPr>
          <p:cNvPr id="3" name="Content Placeholder 2">
            <a:extLst>
              <a:ext uri="{FF2B5EF4-FFF2-40B4-BE49-F238E27FC236}">
                <a16:creationId xmlns:a16="http://schemas.microsoft.com/office/drawing/2014/main" id="{489E9122-CFA3-3F4E-9BFA-278F78A63BB8}"/>
              </a:ext>
            </a:extLst>
          </p:cNvPr>
          <p:cNvSpPr>
            <a:spLocks noGrp="1"/>
          </p:cNvSpPr>
          <p:nvPr>
            <p:ph idx="1"/>
          </p:nvPr>
        </p:nvSpPr>
        <p:spPr>
          <a:xfrm>
            <a:off x="491490" y="999863"/>
            <a:ext cx="10862310" cy="3767209"/>
          </a:xfrm>
        </p:spPr>
        <p:txBody>
          <a:bodyPr>
            <a:noAutofit/>
          </a:bodyPr>
          <a:lstStyle/>
          <a:p>
            <a:r>
              <a:rPr lang="en-US" sz="2400" dirty="0">
                <a:effectLst/>
                <a:latin typeface="Times New Roman" panose="02020603050405020304" pitchFamily="18" charset="0"/>
                <a:cs typeface="Times New Roman" panose="02020603050405020304" pitchFamily="18" charset="0"/>
              </a:rPr>
              <a:t>Existing research often enhances a </a:t>
            </a:r>
            <a:r>
              <a:rPr lang="en-US" sz="2400" dirty="0">
                <a:solidFill>
                  <a:schemeClr val="accent6"/>
                </a:solidFill>
                <a:effectLst/>
                <a:latin typeface="Times New Roman" panose="02020603050405020304" pitchFamily="18" charset="0"/>
                <a:cs typeface="Times New Roman" panose="02020603050405020304" pitchFamily="18" charset="0"/>
              </a:rPr>
              <a:t>standard meta-learner</a:t>
            </a:r>
            <a:r>
              <a:rPr lang="en-US" sz="2400" dirty="0">
                <a:effectLst/>
                <a:latin typeface="Times New Roman" panose="02020603050405020304" pitchFamily="18" charset="0"/>
                <a:cs typeface="Times New Roman" panose="02020603050405020304" pitchFamily="18" charset="0"/>
              </a:rPr>
              <a:t>: structural augmentation or refining the adaptation process </a:t>
            </a:r>
          </a:p>
          <a:p>
            <a:r>
              <a:rPr lang="en-US" sz="2400" dirty="0">
                <a:effectLst/>
                <a:latin typeface="Times New Roman" panose="02020603050405020304" pitchFamily="18" charset="0"/>
                <a:cs typeface="Times New Roman" panose="02020603050405020304" pitchFamily="18" charset="0"/>
              </a:rPr>
              <a:t>Drawbacks:</a:t>
            </a:r>
          </a:p>
          <a:p>
            <a:pPr lvl="1">
              <a:lnSpc>
                <a:spcPct val="150000"/>
              </a:lnSpc>
              <a:buFont typeface="Wingdings" pitchFamily="2" charset="2"/>
              <a:buChar char="Ø"/>
            </a:pPr>
            <a:r>
              <a:rPr lang="en-US" sz="2000" dirty="0">
                <a:effectLst/>
                <a:latin typeface="Times New Roman" panose="02020603050405020304" pitchFamily="18" charset="0"/>
                <a:cs typeface="Times New Roman" panose="02020603050405020304" pitchFamily="18" charset="0"/>
              </a:rPr>
              <a:t>Require </a:t>
            </a:r>
            <a:r>
              <a:rPr lang="en-US" sz="2000" dirty="0">
                <a:solidFill>
                  <a:schemeClr val="accent6"/>
                </a:solidFill>
                <a:effectLst/>
                <a:latin typeface="Times New Roman" panose="02020603050405020304" pitchFamily="18" charset="0"/>
                <a:cs typeface="Times New Roman" panose="02020603050405020304" pitchFamily="18" charset="0"/>
              </a:rPr>
              <a:t>abundant labels </a:t>
            </a:r>
            <a:r>
              <a:rPr lang="en-US" sz="2000" dirty="0">
                <a:effectLst/>
                <a:latin typeface="Times New Roman" panose="02020603050405020304" pitchFamily="18" charset="0"/>
                <a:cs typeface="Times New Roman" panose="02020603050405020304" pitchFamily="18" charset="0"/>
              </a:rPr>
              <a:t>for a base set during the meta-training phase</a:t>
            </a:r>
            <a:endParaRPr lang="en-US" sz="2000" dirty="0">
              <a:latin typeface="Times New Roman" panose="02020603050405020304" pitchFamily="18" charset="0"/>
              <a:cs typeface="Times New Roman" panose="02020603050405020304" pitchFamily="18" charset="0"/>
            </a:endParaRPr>
          </a:p>
          <a:p>
            <a:pPr lvl="1">
              <a:lnSpc>
                <a:spcPct val="150000"/>
              </a:lnSpc>
              <a:buFont typeface="Wingdings" pitchFamily="2" charset="2"/>
              <a:buChar char="Ø"/>
            </a:pPr>
            <a:r>
              <a:rPr lang="en-US" sz="2000" dirty="0">
                <a:effectLst/>
                <a:latin typeface="Times New Roman" panose="02020603050405020304" pitchFamily="18" charset="0"/>
                <a:cs typeface="Times New Roman" panose="02020603050405020304" pitchFamily="18" charset="0"/>
              </a:rPr>
              <a:t>Fail to leverage the vast amount of </a:t>
            </a:r>
            <a:r>
              <a:rPr lang="en-US" sz="2000" dirty="0">
                <a:solidFill>
                  <a:schemeClr val="accent6"/>
                </a:solidFill>
                <a:effectLst/>
                <a:latin typeface="Times New Roman" panose="02020603050405020304" pitchFamily="18" charset="0"/>
                <a:cs typeface="Times New Roman" panose="02020603050405020304" pitchFamily="18" charset="0"/>
              </a:rPr>
              <a:t>unlabeled data </a:t>
            </a:r>
            <a:r>
              <a:rPr lang="en-US" sz="2000" dirty="0">
                <a:effectLst/>
                <a:latin typeface="Times New Roman" panose="02020603050405020304" pitchFamily="18" charset="0"/>
                <a:cs typeface="Times New Roman" panose="02020603050405020304" pitchFamily="18" charset="0"/>
              </a:rPr>
              <a:t>to learn a more comprehensive prior</a:t>
            </a:r>
          </a:p>
          <a:p>
            <a:pPr lvl="1">
              <a:lnSpc>
                <a:spcPct val="150000"/>
              </a:lnSpc>
              <a:buFont typeface="Wingdings" pitchFamily="2" charset="2"/>
              <a:buChar char="Ø"/>
            </a:pPr>
            <a:r>
              <a:rPr lang="en-US" sz="2000" dirty="0">
                <a:effectLst/>
                <a:latin typeface="Times New Roman" panose="02020603050405020304" pitchFamily="18" charset="0"/>
                <a:cs typeface="Times New Roman" panose="02020603050405020304" pitchFamily="18" charset="0"/>
              </a:rPr>
              <a:t>Limited by the </a:t>
            </a:r>
            <a:r>
              <a:rPr lang="en-US" sz="2000" dirty="0" err="1">
                <a:effectLst/>
                <a:latin typeface="Times New Roman" panose="02020603050405020304" pitchFamily="18" charset="0"/>
                <a:cs typeface="Times New Roman" panose="02020603050405020304" pitchFamily="18" charset="0"/>
              </a:rPr>
              <a:t>i.i.d</a:t>
            </a:r>
            <a:r>
              <a:rPr lang="en-US" sz="2000" dirty="0">
                <a:effectLst/>
                <a:latin typeface="Times New Roman" panose="02020603050405020304" pitchFamily="18" charset="0"/>
                <a:cs typeface="Times New Roman" panose="02020603050405020304" pitchFamily="18" charset="0"/>
              </a:rPr>
              <a:t>. </a:t>
            </a:r>
            <a:r>
              <a:rPr lang="en-US" sz="2000" dirty="0">
                <a:solidFill>
                  <a:schemeClr val="accent6"/>
                </a:solidFill>
                <a:effectLst/>
                <a:latin typeface="Times New Roman" panose="02020603050405020304" pitchFamily="18" charset="0"/>
                <a:cs typeface="Times New Roman" panose="02020603050405020304" pitchFamily="18" charset="0"/>
              </a:rPr>
              <a:t>assumption </a:t>
            </a:r>
            <a:r>
              <a:rPr lang="en-US" sz="2000" dirty="0">
                <a:effectLst/>
                <a:latin typeface="Times New Roman" panose="02020603050405020304" pitchFamily="18" charset="0"/>
                <a:cs typeface="Times New Roman" panose="02020603050405020304" pitchFamily="18" charset="0"/>
              </a:rPr>
              <a:t>in task distribution, and cannot handle </a:t>
            </a:r>
            <a:r>
              <a:rPr lang="en-US" sz="2000" dirty="0">
                <a:solidFill>
                  <a:schemeClr val="accent6"/>
                </a:solidFill>
                <a:effectLst/>
                <a:latin typeface="Times New Roman" panose="02020603050405020304" pitchFamily="18" charset="0"/>
                <a:cs typeface="Times New Roman" panose="02020603050405020304" pitchFamily="18" charset="0"/>
              </a:rPr>
              <a:t>different types of downstream</a:t>
            </a:r>
            <a:r>
              <a:rPr lang="en-US" sz="2000" dirty="0">
                <a:solidFill>
                  <a:schemeClr val="accent6"/>
                </a:solidFill>
                <a:cs typeface="Times New Roman" panose="02020603050405020304" pitchFamily="18" charset="0"/>
              </a:rPr>
              <a:t> </a:t>
            </a:r>
            <a:r>
              <a:rPr lang="en-US" sz="2000" dirty="0">
                <a:solidFill>
                  <a:schemeClr val="accent6"/>
                </a:solidFill>
                <a:effectLst/>
                <a:latin typeface="Times New Roman" panose="02020603050405020304" pitchFamily="18" charset="0"/>
                <a:cs typeface="Times New Roman" panose="02020603050405020304" pitchFamily="18" charset="0"/>
              </a:rPr>
              <a:t>tasks</a:t>
            </a:r>
            <a:endParaRPr lang="en-CN" dirty="0"/>
          </a:p>
        </p:txBody>
      </p:sp>
      <p:sp>
        <p:nvSpPr>
          <p:cNvPr id="4" name="Slide Number Placeholder 3">
            <a:extLst>
              <a:ext uri="{FF2B5EF4-FFF2-40B4-BE49-F238E27FC236}">
                <a16:creationId xmlns:a16="http://schemas.microsoft.com/office/drawing/2014/main" id="{0DB9C43A-8A0E-FD46-A61F-DF3B75AAFF4A}"/>
              </a:ext>
            </a:extLst>
          </p:cNvPr>
          <p:cNvSpPr>
            <a:spLocks noGrp="1"/>
          </p:cNvSpPr>
          <p:nvPr>
            <p:ph type="sldNum" sz="quarter" idx="12"/>
          </p:nvPr>
        </p:nvSpPr>
        <p:spPr/>
        <p:txBody>
          <a:bodyPr/>
          <a:lstStyle/>
          <a:p>
            <a:fld id="{C7443813-12FE-C847-8FDC-914F4A6A28E1}" type="slidenum">
              <a:rPr lang="en-US" smtClean="0"/>
              <a:t>40</a:t>
            </a:fld>
            <a:endParaRPr lang="en-US" dirty="0"/>
          </a:p>
        </p:txBody>
      </p:sp>
      <p:sp>
        <p:nvSpPr>
          <p:cNvPr id="5" name="Text Placeholder 4">
            <a:extLst>
              <a:ext uri="{FF2B5EF4-FFF2-40B4-BE49-F238E27FC236}">
                <a16:creationId xmlns:a16="http://schemas.microsoft.com/office/drawing/2014/main" id="{E0B47FEB-A4E1-4D4B-963A-32C3C244C0B6}"/>
              </a:ext>
            </a:extLst>
          </p:cNvPr>
          <p:cNvSpPr>
            <a:spLocks noGrp="1"/>
          </p:cNvSpPr>
          <p:nvPr>
            <p:ph type="body" sz="quarter" idx="13"/>
          </p:nvPr>
        </p:nvSpPr>
        <p:spPr/>
        <p:txBody>
          <a:bodyPr/>
          <a:lstStyle/>
          <a:p>
            <a:endParaRPr lang="en-CN"/>
          </a:p>
        </p:txBody>
      </p:sp>
      <p:sp>
        <p:nvSpPr>
          <p:cNvPr id="7" name="TextBox 6">
            <a:extLst>
              <a:ext uri="{FF2B5EF4-FFF2-40B4-BE49-F238E27FC236}">
                <a16:creationId xmlns:a16="http://schemas.microsoft.com/office/drawing/2014/main" id="{4460AD45-90ED-994F-A7B9-AA7F6D40721B}"/>
              </a:ext>
            </a:extLst>
          </p:cNvPr>
          <p:cNvSpPr txBox="1"/>
          <p:nvPr/>
        </p:nvSpPr>
        <p:spPr>
          <a:xfrm>
            <a:off x="1173479" y="4610992"/>
            <a:ext cx="9713977" cy="830997"/>
          </a:xfrm>
          <a:prstGeom prst="rect">
            <a:avLst/>
          </a:prstGeom>
          <a:noFill/>
        </p:spPr>
        <p:txBody>
          <a:bodyPr wrap="square">
            <a:spAutoFit/>
          </a:bodyPr>
          <a:lstStyle/>
          <a:p>
            <a:r>
              <a:rPr lang="en-US" sz="2400" dirty="0">
                <a:effectLst/>
                <a:latin typeface="Times New Roman" panose="02020603050405020304" pitchFamily="18" charset="0"/>
                <a:cs typeface="Times New Roman" panose="02020603050405020304" pitchFamily="18" charset="0"/>
              </a:rPr>
              <a:t>Can we address a </a:t>
            </a:r>
            <a:r>
              <a:rPr lang="en-US" sz="2400" i="1" dirty="0">
                <a:effectLst/>
                <a:latin typeface="Times New Roman" panose="02020603050405020304" pitchFamily="18" charset="0"/>
                <a:cs typeface="Times New Roman" panose="02020603050405020304" pitchFamily="18" charset="0"/>
              </a:rPr>
              <a:t>diverse </a:t>
            </a:r>
            <a:r>
              <a:rPr lang="en-US" sz="2400" dirty="0">
                <a:effectLst/>
                <a:latin typeface="Times New Roman" panose="02020603050405020304" pitchFamily="18" charset="0"/>
                <a:cs typeface="Times New Roman" panose="02020603050405020304" pitchFamily="18" charset="0"/>
              </a:rPr>
              <a:t>range of few-shot tasks on graphs </a:t>
            </a:r>
            <a:r>
              <a:rPr lang="en-US" sz="2400" i="1" dirty="0">
                <a:effectLst/>
                <a:latin typeface="Times New Roman" panose="02020603050405020304" pitchFamily="18" charset="0"/>
                <a:cs typeface="Times New Roman" panose="02020603050405020304" pitchFamily="18" charset="0"/>
              </a:rPr>
              <a:t>without an extensively annotated base set</a:t>
            </a:r>
            <a:r>
              <a:rPr lang="en-US" sz="2400" dirty="0">
                <a:effectLst/>
                <a:latin typeface="Times New Roman" panose="02020603050405020304" pitchFamily="18" charset="0"/>
                <a:cs typeface="Times New Roman" panose="02020603050405020304" pitchFamily="18" charset="0"/>
              </a:rPr>
              <a:t>, while </a:t>
            </a:r>
            <a:r>
              <a:rPr lang="en-US" sz="2400" i="1" dirty="0">
                <a:effectLst/>
                <a:latin typeface="Times New Roman" panose="02020603050405020304" pitchFamily="18" charset="0"/>
                <a:cs typeface="Times New Roman" panose="02020603050405020304" pitchFamily="18" charset="0"/>
              </a:rPr>
              <a:t>utilizing abundant unlabeled graphs</a:t>
            </a:r>
            <a:r>
              <a:rPr lang="en-US" sz="2400" dirty="0">
                <a:effectLst/>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026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88A78-D364-B297-2882-9AE715F317E8}"/>
              </a:ext>
            </a:extLst>
          </p:cNvPr>
          <p:cNvSpPr>
            <a:spLocks noGrp="1"/>
          </p:cNvSpPr>
          <p:nvPr>
            <p:ph type="title"/>
          </p:nvPr>
        </p:nvSpPr>
        <p:spPr/>
        <p:txBody>
          <a:bodyPr/>
          <a:lstStyle/>
          <a:p>
            <a:r>
              <a:rPr lang="en-US" altLang="zh-CN" dirty="0"/>
              <a:t>Pre-training on Graphs</a:t>
            </a:r>
            <a:endParaRPr lang="zh-CN" altLang="en-US" dirty="0"/>
          </a:p>
        </p:txBody>
      </p:sp>
      <p:sp>
        <p:nvSpPr>
          <p:cNvPr id="3" name="内容占位符 2">
            <a:extLst>
              <a:ext uri="{FF2B5EF4-FFF2-40B4-BE49-F238E27FC236}">
                <a16:creationId xmlns:a16="http://schemas.microsoft.com/office/drawing/2014/main" id="{83ED04E8-D187-75F6-B952-8082C670AFF9}"/>
              </a:ext>
            </a:extLst>
          </p:cNvPr>
          <p:cNvSpPr>
            <a:spLocks noGrp="1"/>
          </p:cNvSpPr>
          <p:nvPr>
            <p:ph idx="1"/>
          </p:nvPr>
        </p:nvSpPr>
        <p:spPr/>
        <p:txBody>
          <a:bodyPr/>
          <a:lstStyle/>
          <a:p>
            <a:r>
              <a:rPr lang="en-US" altLang="zh-CN" dirty="0"/>
              <a:t>Pre-training stage utilizes self-supervised method</a:t>
            </a:r>
          </a:p>
          <a:p>
            <a:r>
              <a:rPr lang="en-US" altLang="zh-CN" dirty="0"/>
              <a:t>Prior knowledge are then adapted to downstream tasks</a:t>
            </a:r>
            <a:endParaRPr lang="zh-CN" altLang="en-US" dirty="0"/>
          </a:p>
        </p:txBody>
      </p:sp>
      <p:sp>
        <p:nvSpPr>
          <p:cNvPr id="4" name="灯片编号占位符 3">
            <a:extLst>
              <a:ext uri="{FF2B5EF4-FFF2-40B4-BE49-F238E27FC236}">
                <a16:creationId xmlns:a16="http://schemas.microsoft.com/office/drawing/2014/main" id="{1209C05C-6723-99C0-778A-D3727D04C7AF}"/>
              </a:ext>
            </a:extLst>
          </p:cNvPr>
          <p:cNvSpPr>
            <a:spLocks noGrp="1"/>
          </p:cNvSpPr>
          <p:nvPr>
            <p:ph type="sldNum" sz="quarter" idx="12"/>
          </p:nvPr>
        </p:nvSpPr>
        <p:spPr/>
        <p:txBody>
          <a:bodyPr/>
          <a:lstStyle/>
          <a:p>
            <a:fld id="{C7443813-12FE-C847-8FDC-914F4A6A28E1}" type="slidenum">
              <a:rPr lang="en-US" smtClean="0"/>
              <a:t>41</a:t>
            </a:fld>
            <a:endParaRPr lang="en-US" dirty="0"/>
          </a:p>
        </p:txBody>
      </p:sp>
      <p:sp>
        <p:nvSpPr>
          <p:cNvPr id="5" name="文本占位符 4">
            <a:extLst>
              <a:ext uri="{FF2B5EF4-FFF2-40B4-BE49-F238E27FC236}">
                <a16:creationId xmlns:a16="http://schemas.microsoft.com/office/drawing/2014/main" id="{4FA4BE40-98D6-C5E7-D1DF-2CA23FC18733}"/>
              </a:ext>
            </a:extLst>
          </p:cNvPr>
          <p:cNvSpPr>
            <a:spLocks noGrp="1"/>
          </p:cNvSpPr>
          <p:nvPr>
            <p:ph type="body" sz="quarter" idx="13"/>
          </p:nvPr>
        </p:nvSpPr>
        <p:spPr/>
        <p:txBody>
          <a:bodyPr/>
          <a:lstStyle/>
          <a:p>
            <a:endParaRPr lang="zh-CN" altLang="en-US"/>
          </a:p>
        </p:txBody>
      </p:sp>
      <p:pic>
        <p:nvPicPr>
          <p:cNvPr id="7" name="图片 6">
            <a:extLst>
              <a:ext uri="{FF2B5EF4-FFF2-40B4-BE49-F238E27FC236}">
                <a16:creationId xmlns:a16="http://schemas.microsoft.com/office/drawing/2014/main" id="{22F8A5BC-C861-25CE-488A-5AB51E7375CC}"/>
              </a:ext>
            </a:extLst>
          </p:cNvPr>
          <p:cNvPicPr>
            <a:picLocks noChangeAspect="1"/>
          </p:cNvPicPr>
          <p:nvPr/>
        </p:nvPicPr>
        <p:blipFill>
          <a:blip r:embed="rId2"/>
          <a:stretch>
            <a:fillRect/>
          </a:stretch>
        </p:blipFill>
        <p:spPr>
          <a:xfrm>
            <a:off x="353949" y="2229418"/>
            <a:ext cx="11478006" cy="4492057"/>
          </a:xfrm>
          <a:prstGeom prst="rect">
            <a:avLst/>
          </a:prstGeom>
        </p:spPr>
      </p:pic>
    </p:spTree>
    <p:extLst>
      <p:ext uri="{BB962C8B-B14F-4D97-AF65-F5344CB8AC3E}">
        <p14:creationId xmlns:p14="http://schemas.microsoft.com/office/powerpoint/2010/main" val="1856580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F2C74-68D5-73F0-ED8D-0D6F1BBC791D}"/>
              </a:ext>
            </a:extLst>
          </p:cNvPr>
          <p:cNvSpPr>
            <a:spLocks noGrp="1"/>
          </p:cNvSpPr>
          <p:nvPr>
            <p:ph type="title"/>
          </p:nvPr>
        </p:nvSpPr>
        <p:spPr/>
        <p:txBody>
          <a:bodyPr/>
          <a:lstStyle/>
          <a:p>
            <a:r>
              <a:rPr lang="en-US" altLang="zh-CN" dirty="0"/>
              <a:t>Pre-training Strategies</a:t>
            </a:r>
            <a:endParaRPr lang="zh-CN" altLang="en-US" dirty="0"/>
          </a:p>
        </p:txBody>
      </p:sp>
      <p:sp>
        <p:nvSpPr>
          <p:cNvPr id="3" name="内容占位符 2">
            <a:extLst>
              <a:ext uri="{FF2B5EF4-FFF2-40B4-BE49-F238E27FC236}">
                <a16:creationId xmlns:a16="http://schemas.microsoft.com/office/drawing/2014/main" id="{3FCB26DB-7E45-9588-DE7A-BC9812C6471E}"/>
              </a:ext>
            </a:extLst>
          </p:cNvPr>
          <p:cNvSpPr>
            <a:spLocks noGrp="1"/>
          </p:cNvSpPr>
          <p:nvPr>
            <p:ph idx="1"/>
          </p:nvPr>
        </p:nvSpPr>
        <p:spPr/>
        <p:txBody>
          <a:bodyPr/>
          <a:lstStyle/>
          <a:p>
            <a:r>
              <a:rPr lang="en-US" altLang="zh-CN" dirty="0"/>
              <a:t>Graph pre-training strategies mainly fall into:</a:t>
            </a:r>
          </a:p>
          <a:p>
            <a:pPr marL="0" indent="0">
              <a:buNone/>
            </a:pPr>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FEAAF063-D499-95F9-AE36-EE89415DDB86}"/>
              </a:ext>
            </a:extLst>
          </p:cNvPr>
          <p:cNvSpPr>
            <a:spLocks noGrp="1"/>
          </p:cNvSpPr>
          <p:nvPr>
            <p:ph type="sldNum" sz="quarter" idx="12"/>
          </p:nvPr>
        </p:nvSpPr>
        <p:spPr/>
        <p:txBody>
          <a:bodyPr/>
          <a:lstStyle/>
          <a:p>
            <a:fld id="{C7443813-12FE-C847-8FDC-914F4A6A28E1}" type="slidenum">
              <a:rPr lang="en-US" smtClean="0"/>
              <a:t>42</a:t>
            </a:fld>
            <a:endParaRPr lang="en-US" dirty="0"/>
          </a:p>
        </p:txBody>
      </p:sp>
      <p:sp>
        <p:nvSpPr>
          <p:cNvPr id="5" name="文本占位符 4">
            <a:extLst>
              <a:ext uri="{FF2B5EF4-FFF2-40B4-BE49-F238E27FC236}">
                <a16:creationId xmlns:a16="http://schemas.microsoft.com/office/drawing/2014/main" id="{CFF0F890-239D-2A7B-9FDF-AEA49536DB57}"/>
              </a:ext>
            </a:extLst>
          </p:cNvPr>
          <p:cNvSpPr>
            <a:spLocks noGrp="1"/>
          </p:cNvSpPr>
          <p:nvPr>
            <p:ph type="body" sz="quarter" idx="13"/>
          </p:nvPr>
        </p:nvSpPr>
        <p:spPr/>
        <p:txBody>
          <a:bodyPr/>
          <a:lstStyle/>
          <a:p>
            <a:endParaRPr lang="zh-CN" altLang="en-US"/>
          </a:p>
        </p:txBody>
      </p:sp>
      <p:sp>
        <p:nvSpPr>
          <p:cNvPr id="6" name="TextBox 15">
            <a:extLst>
              <a:ext uri="{FF2B5EF4-FFF2-40B4-BE49-F238E27FC236}">
                <a16:creationId xmlns:a16="http://schemas.microsoft.com/office/drawing/2014/main" id="{327CF7D9-0593-8A56-BEB1-CF680D27C814}"/>
              </a:ext>
            </a:extLst>
          </p:cNvPr>
          <p:cNvSpPr txBox="1"/>
          <p:nvPr/>
        </p:nvSpPr>
        <p:spPr>
          <a:xfrm>
            <a:off x="1158240" y="1974526"/>
            <a:ext cx="3688080" cy="523220"/>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Contrastive strategies</a:t>
            </a:r>
          </a:p>
        </p:txBody>
      </p:sp>
      <p:sp>
        <p:nvSpPr>
          <p:cNvPr id="8" name="文本框 7">
            <a:extLst>
              <a:ext uri="{FF2B5EF4-FFF2-40B4-BE49-F238E27FC236}">
                <a16:creationId xmlns:a16="http://schemas.microsoft.com/office/drawing/2014/main" id="{F21DB15F-2CE1-1B67-98EB-34D6EDE6EB65}"/>
              </a:ext>
            </a:extLst>
          </p:cNvPr>
          <p:cNvSpPr txBox="1"/>
          <p:nvPr/>
        </p:nvSpPr>
        <p:spPr>
          <a:xfrm>
            <a:off x="1158240" y="2949189"/>
            <a:ext cx="3618019" cy="523220"/>
          </a:xfrm>
          <a:prstGeom prst="rect">
            <a:avLst/>
          </a:prstGeom>
          <a:noFill/>
        </p:spPr>
        <p:txBody>
          <a:bodyPr wrap="square">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Generative strategies</a:t>
            </a:r>
          </a:p>
        </p:txBody>
      </p:sp>
    </p:spTree>
    <p:extLst>
      <p:ext uri="{BB962C8B-B14F-4D97-AF65-F5344CB8AC3E}">
        <p14:creationId xmlns:p14="http://schemas.microsoft.com/office/powerpoint/2010/main" val="4153417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93DB822-F9DB-4493-B142-31C405ECD11B}"/>
              </a:ext>
            </a:extLst>
          </p:cNvPr>
          <p:cNvPicPr>
            <a:picLocks noChangeAspect="1"/>
          </p:cNvPicPr>
          <p:nvPr/>
        </p:nvPicPr>
        <p:blipFill>
          <a:blip r:embed="rId2"/>
          <a:stretch>
            <a:fillRect/>
          </a:stretch>
        </p:blipFill>
        <p:spPr>
          <a:xfrm>
            <a:off x="6944101" y="1732212"/>
            <a:ext cx="4939576" cy="4208754"/>
          </a:xfrm>
          <a:prstGeom prst="rect">
            <a:avLst/>
          </a:prstGeom>
        </p:spPr>
      </p:pic>
      <p:sp>
        <p:nvSpPr>
          <p:cNvPr id="2" name="标题 1">
            <a:extLst>
              <a:ext uri="{FF2B5EF4-FFF2-40B4-BE49-F238E27FC236}">
                <a16:creationId xmlns:a16="http://schemas.microsoft.com/office/drawing/2014/main" id="{671D89D8-B9A2-6CC3-DD64-BA7F38CB423C}"/>
              </a:ext>
            </a:extLst>
          </p:cNvPr>
          <p:cNvSpPr>
            <a:spLocks noGrp="1"/>
          </p:cNvSpPr>
          <p:nvPr>
            <p:ph type="title"/>
          </p:nvPr>
        </p:nvSpPr>
        <p:spPr/>
        <p:txBody>
          <a:bodyPr/>
          <a:lstStyle/>
          <a:p>
            <a:r>
              <a:rPr lang="en-US" altLang="zh-CN" dirty="0"/>
              <a:t>Contrastive Strategies</a:t>
            </a:r>
            <a:endParaRPr lang="zh-CN" altLang="en-US" dirty="0"/>
          </a:p>
        </p:txBody>
      </p:sp>
      <p:sp>
        <p:nvSpPr>
          <p:cNvPr id="3" name="内容占位符 2">
            <a:extLst>
              <a:ext uri="{FF2B5EF4-FFF2-40B4-BE49-F238E27FC236}">
                <a16:creationId xmlns:a16="http://schemas.microsoft.com/office/drawing/2014/main" id="{953DDB74-B3B4-0680-3C8F-0C846172B0F3}"/>
              </a:ext>
            </a:extLst>
          </p:cNvPr>
          <p:cNvSpPr>
            <a:spLocks noGrp="1"/>
          </p:cNvSpPr>
          <p:nvPr>
            <p:ph idx="1"/>
          </p:nvPr>
        </p:nvSpPr>
        <p:spPr/>
        <p:txBody>
          <a:bodyPr/>
          <a:lstStyle/>
          <a:p>
            <a:r>
              <a:rPr lang="en-US" altLang="zh-CN" dirty="0"/>
              <a:t>Contrasting instances at various scales within a graph</a:t>
            </a:r>
          </a:p>
        </p:txBody>
      </p:sp>
      <p:sp>
        <p:nvSpPr>
          <p:cNvPr id="4" name="灯片编号占位符 3">
            <a:extLst>
              <a:ext uri="{FF2B5EF4-FFF2-40B4-BE49-F238E27FC236}">
                <a16:creationId xmlns:a16="http://schemas.microsoft.com/office/drawing/2014/main" id="{443D2097-2DED-1636-CE9C-049C23826DD1}"/>
              </a:ext>
            </a:extLst>
          </p:cNvPr>
          <p:cNvSpPr>
            <a:spLocks noGrp="1"/>
          </p:cNvSpPr>
          <p:nvPr>
            <p:ph type="sldNum" sz="quarter" idx="12"/>
          </p:nvPr>
        </p:nvSpPr>
        <p:spPr/>
        <p:txBody>
          <a:bodyPr/>
          <a:lstStyle/>
          <a:p>
            <a:fld id="{C7443813-12FE-C847-8FDC-914F4A6A28E1}" type="slidenum">
              <a:rPr lang="en-US" smtClean="0"/>
              <a:t>43</a:t>
            </a:fld>
            <a:endParaRPr lang="en-US" dirty="0"/>
          </a:p>
        </p:txBody>
      </p:sp>
      <p:sp>
        <p:nvSpPr>
          <p:cNvPr id="5" name="文本占位符 4">
            <a:extLst>
              <a:ext uri="{FF2B5EF4-FFF2-40B4-BE49-F238E27FC236}">
                <a16:creationId xmlns:a16="http://schemas.microsoft.com/office/drawing/2014/main" id="{1D09C5D8-8F70-891E-D263-B2441EA32686}"/>
              </a:ext>
            </a:extLst>
          </p:cNvPr>
          <p:cNvSpPr>
            <a:spLocks noGrp="1"/>
          </p:cNvSpPr>
          <p:nvPr>
            <p:ph type="body" sz="quarter" idx="13"/>
          </p:nvPr>
        </p:nvSpPr>
        <p:spPr/>
        <p:txBody>
          <a:bodyPr/>
          <a:lstStyle/>
          <a:p>
            <a:endParaRPr lang="zh-CN" altLang="en-US"/>
          </a:p>
        </p:txBody>
      </p:sp>
      <p:pic>
        <p:nvPicPr>
          <p:cNvPr id="7" name="图片 6">
            <a:extLst>
              <a:ext uri="{FF2B5EF4-FFF2-40B4-BE49-F238E27FC236}">
                <a16:creationId xmlns:a16="http://schemas.microsoft.com/office/drawing/2014/main" id="{D581412E-3A11-50DC-A427-81C1DF570B37}"/>
              </a:ext>
            </a:extLst>
          </p:cNvPr>
          <p:cNvPicPr>
            <a:picLocks noChangeAspect="1"/>
          </p:cNvPicPr>
          <p:nvPr/>
        </p:nvPicPr>
        <p:blipFill>
          <a:blip r:embed="rId3"/>
          <a:stretch>
            <a:fillRect/>
          </a:stretch>
        </p:blipFill>
        <p:spPr>
          <a:xfrm>
            <a:off x="766346" y="5355888"/>
            <a:ext cx="6151965" cy="798736"/>
          </a:xfrm>
          <a:prstGeom prst="rect">
            <a:avLst/>
          </a:prstGeom>
        </p:spPr>
      </p:pic>
      <p:sp>
        <p:nvSpPr>
          <p:cNvPr id="8" name="TextBox 15">
            <a:extLst>
              <a:ext uri="{FF2B5EF4-FFF2-40B4-BE49-F238E27FC236}">
                <a16:creationId xmlns:a16="http://schemas.microsoft.com/office/drawing/2014/main" id="{8BE7F1F8-C20F-0471-D959-3255969D77B3}"/>
              </a:ext>
            </a:extLst>
          </p:cNvPr>
          <p:cNvSpPr txBox="1"/>
          <p:nvPr/>
        </p:nvSpPr>
        <p:spPr>
          <a:xfrm>
            <a:off x="665633" y="4826715"/>
            <a:ext cx="368808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Contrastive loss:</a:t>
            </a:r>
          </a:p>
        </p:txBody>
      </p:sp>
      <p:sp>
        <p:nvSpPr>
          <p:cNvPr id="9" name="TextBox 15">
            <a:extLst>
              <a:ext uri="{FF2B5EF4-FFF2-40B4-BE49-F238E27FC236}">
                <a16:creationId xmlns:a16="http://schemas.microsoft.com/office/drawing/2014/main" id="{41E3A1F5-C51D-4D2E-B656-8876105D48E7}"/>
              </a:ext>
            </a:extLst>
          </p:cNvPr>
          <p:cNvSpPr txBox="1"/>
          <p:nvPr/>
        </p:nvSpPr>
        <p:spPr>
          <a:xfrm>
            <a:off x="667078" y="3795927"/>
            <a:ext cx="271062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Pre-training data</a:t>
            </a:r>
          </a:p>
        </p:txBody>
      </p:sp>
      <p:pic>
        <p:nvPicPr>
          <p:cNvPr id="11" name="图片 10">
            <a:extLst>
              <a:ext uri="{FF2B5EF4-FFF2-40B4-BE49-F238E27FC236}">
                <a16:creationId xmlns:a16="http://schemas.microsoft.com/office/drawing/2014/main" id="{372F244C-3E02-7209-B69F-10E33E309018}"/>
              </a:ext>
            </a:extLst>
          </p:cNvPr>
          <p:cNvPicPr>
            <a:picLocks noChangeAspect="1"/>
          </p:cNvPicPr>
          <p:nvPr/>
        </p:nvPicPr>
        <p:blipFill>
          <a:blip r:embed="rId4"/>
          <a:stretch>
            <a:fillRect/>
          </a:stretch>
        </p:blipFill>
        <p:spPr>
          <a:xfrm>
            <a:off x="2968574" y="3795927"/>
            <a:ext cx="447228" cy="428197"/>
          </a:xfrm>
          <a:prstGeom prst="rect">
            <a:avLst/>
          </a:prstGeom>
        </p:spPr>
      </p:pic>
      <p:pic>
        <p:nvPicPr>
          <p:cNvPr id="13" name="图片 12">
            <a:extLst>
              <a:ext uri="{FF2B5EF4-FFF2-40B4-BE49-F238E27FC236}">
                <a16:creationId xmlns:a16="http://schemas.microsoft.com/office/drawing/2014/main" id="{44B54BB7-C1E4-F896-3663-0E3CA63DA05B}"/>
              </a:ext>
            </a:extLst>
          </p:cNvPr>
          <p:cNvPicPr>
            <a:picLocks noChangeAspect="1"/>
          </p:cNvPicPr>
          <p:nvPr/>
        </p:nvPicPr>
        <p:blipFill>
          <a:blip r:embed="rId5"/>
          <a:stretch>
            <a:fillRect/>
          </a:stretch>
        </p:blipFill>
        <p:spPr>
          <a:xfrm>
            <a:off x="2996596" y="4365483"/>
            <a:ext cx="381000" cy="381000"/>
          </a:xfrm>
          <a:prstGeom prst="rect">
            <a:avLst/>
          </a:prstGeom>
        </p:spPr>
      </p:pic>
      <p:sp>
        <p:nvSpPr>
          <p:cNvPr id="14" name="TextBox 15">
            <a:extLst>
              <a:ext uri="{FF2B5EF4-FFF2-40B4-BE49-F238E27FC236}">
                <a16:creationId xmlns:a16="http://schemas.microsoft.com/office/drawing/2014/main" id="{B902A1F8-F6BF-4489-0AF5-58029A5D9585}"/>
              </a:ext>
            </a:extLst>
          </p:cNvPr>
          <p:cNvSpPr txBox="1"/>
          <p:nvPr/>
        </p:nvSpPr>
        <p:spPr>
          <a:xfrm>
            <a:off x="665633" y="4314226"/>
            <a:ext cx="2235628"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Positive samples</a:t>
            </a:r>
          </a:p>
        </p:txBody>
      </p:sp>
      <p:sp>
        <p:nvSpPr>
          <p:cNvPr id="15" name="TextBox 15">
            <a:extLst>
              <a:ext uri="{FF2B5EF4-FFF2-40B4-BE49-F238E27FC236}">
                <a16:creationId xmlns:a16="http://schemas.microsoft.com/office/drawing/2014/main" id="{28FD575B-E7DB-6221-05EB-5FA7EC230C31}"/>
              </a:ext>
            </a:extLst>
          </p:cNvPr>
          <p:cNvSpPr txBox="1"/>
          <p:nvPr/>
        </p:nvSpPr>
        <p:spPr>
          <a:xfrm>
            <a:off x="3879529" y="4312127"/>
            <a:ext cx="241639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Negative samples</a:t>
            </a:r>
          </a:p>
        </p:txBody>
      </p:sp>
      <p:pic>
        <p:nvPicPr>
          <p:cNvPr id="17" name="图片 16">
            <a:extLst>
              <a:ext uri="{FF2B5EF4-FFF2-40B4-BE49-F238E27FC236}">
                <a16:creationId xmlns:a16="http://schemas.microsoft.com/office/drawing/2014/main" id="{5F709B02-4EBE-E28A-3C3F-17C1FB48A7F6}"/>
              </a:ext>
            </a:extLst>
          </p:cNvPr>
          <p:cNvPicPr>
            <a:picLocks noChangeAspect="1"/>
          </p:cNvPicPr>
          <p:nvPr/>
        </p:nvPicPr>
        <p:blipFill>
          <a:blip r:embed="rId6"/>
          <a:stretch>
            <a:fillRect/>
          </a:stretch>
        </p:blipFill>
        <p:spPr>
          <a:xfrm>
            <a:off x="6240074" y="4345167"/>
            <a:ext cx="419100" cy="428625"/>
          </a:xfrm>
          <a:prstGeom prst="rect">
            <a:avLst/>
          </a:prstGeom>
        </p:spPr>
      </p:pic>
      <p:pic>
        <p:nvPicPr>
          <p:cNvPr id="19" name="图片 18">
            <a:extLst>
              <a:ext uri="{FF2B5EF4-FFF2-40B4-BE49-F238E27FC236}">
                <a16:creationId xmlns:a16="http://schemas.microsoft.com/office/drawing/2014/main" id="{EE13EF09-FA11-3377-C411-114A2AA08705}"/>
              </a:ext>
            </a:extLst>
          </p:cNvPr>
          <p:cNvPicPr>
            <a:picLocks noChangeAspect="1"/>
          </p:cNvPicPr>
          <p:nvPr/>
        </p:nvPicPr>
        <p:blipFill>
          <a:blip r:embed="rId7"/>
          <a:stretch>
            <a:fillRect/>
          </a:stretch>
        </p:blipFill>
        <p:spPr>
          <a:xfrm>
            <a:off x="6323599" y="3871433"/>
            <a:ext cx="228600" cy="276225"/>
          </a:xfrm>
          <a:prstGeom prst="rect">
            <a:avLst/>
          </a:prstGeom>
        </p:spPr>
      </p:pic>
      <p:sp>
        <p:nvSpPr>
          <p:cNvPr id="20" name="TextBox 15">
            <a:extLst>
              <a:ext uri="{FF2B5EF4-FFF2-40B4-BE49-F238E27FC236}">
                <a16:creationId xmlns:a16="http://schemas.microsoft.com/office/drawing/2014/main" id="{DCF6DE38-DF6F-3F0C-0A08-117E1E7D0F8C}"/>
              </a:ext>
            </a:extLst>
          </p:cNvPr>
          <p:cNvSpPr txBox="1"/>
          <p:nvPr/>
        </p:nvSpPr>
        <p:spPr>
          <a:xfrm>
            <a:off x="3842329" y="3764964"/>
            <a:ext cx="2089368"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Target instance</a:t>
            </a:r>
          </a:p>
        </p:txBody>
      </p:sp>
      <p:sp>
        <p:nvSpPr>
          <p:cNvPr id="21" name="TextBox 15">
            <a:extLst>
              <a:ext uri="{FF2B5EF4-FFF2-40B4-BE49-F238E27FC236}">
                <a16:creationId xmlns:a16="http://schemas.microsoft.com/office/drawing/2014/main" id="{8E51BC29-431E-563B-0F15-9A7216A5C82C}"/>
              </a:ext>
            </a:extLst>
          </p:cNvPr>
          <p:cNvSpPr txBox="1"/>
          <p:nvPr/>
        </p:nvSpPr>
        <p:spPr>
          <a:xfrm>
            <a:off x="790641" y="1711911"/>
            <a:ext cx="6446519" cy="523220"/>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Sample positive and negative instances </a:t>
            </a:r>
          </a:p>
        </p:txBody>
      </p:sp>
      <p:sp>
        <p:nvSpPr>
          <p:cNvPr id="22" name="TextBox 15">
            <a:extLst>
              <a:ext uri="{FF2B5EF4-FFF2-40B4-BE49-F238E27FC236}">
                <a16:creationId xmlns:a16="http://schemas.microsoft.com/office/drawing/2014/main" id="{8ED52F2E-4E33-B55F-B4DF-80E4FB76A880}"/>
              </a:ext>
            </a:extLst>
          </p:cNvPr>
          <p:cNvSpPr txBox="1"/>
          <p:nvPr/>
        </p:nvSpPr>
        <p:spPr>
          <a:xfrm>
            <a:off x="808220" y="2425545"/>
            <a:ext cx="6446519" cy="523220"/>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Positive instances closer to the target</a:t>
            </a:r>
          </a:p>
        </p:txBody>
      </p:sp>
      <p:sp>
        <p:nvSpPr>
          <p:cNvPr id="23" name="TextBox 15">
            <a:extLst>
              <a:ext uri="{FF2B5EF4-FFF2-40B4-BE49-F238E27FC236}">
                <a16:creationId xmlns:a16="http://schemas.microsoft.com/office/drawing/2014/main" id="{6C08484E-2FEF-01A1-6A89-9972B07708DF}"/>
              </a:ext>
            </a:extLst>
          </p:cNvPr>
          <p:cNvSpPr txBox="1"/>
          <p:nvPr/>
        </p:nvSpPr>
        <p:spPr>
          <a:xfrm>
            <a:off x="808220" y="3139179"/>
            <a:ext cx="6446519" cy="523220"/>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Negative instances further to the target</a:t>
            </a:r>
          </a:p>
        </p:txBody>
      </p:sp>
    </p:spTree>
    <p:extLst>
      <p:ext uri="{BB962C8B-B14F-4D97-AF65-F5344CB8AC3E}">
        <p14:creationId xmlns:p14="http://schemas.microsoft.com/office/powerpoint/2010/main" val="1786915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49AB0-B212-F773-1131-81B57F921925}"/>
              </a:ext>
            </a:extLst>
          </p:cNvPr>
          <p:cNvSpPr>
            <a:spLocks noGrp="1"/>
          </p:cNvSpPr>
          <p:nvPr>
            <p:ph type="title"/>
          </p:nvPr>
        </p:nvSpPr>
        <p:spPr/>
        <p:txBody>
          <a:bodyPr/>
          <a:lstStyle/>
          <a:p>
            <a:r>
              <a:rPr lang="en-US" altLang="zh-CN" dirty="0"/>
              <a:t>Generative Strategies</a:t>
            </a:r>
            <a:endParaRPr lang="zh-CN" altLang="en-US" dirty="0"/>
          </a:p>
        </p:txBody>
      </p:sp>
      <p:sp>
        <p:nvSpPr>
          <p:cNvPr id="3" name="内容占位符 2">
            <a:extLst>
              <a:ext uri="{FF2B5EF4-FFF2-40B4-BE49-F238E27FC236}">
                <a16:creationId xmlns:a16="http://schemas.microsoft.com/office/drawing/2014/main" id="{F4659A85-FBEF-F1F1-169B-B5C51FD63F76}"/>
              </a:ext>
            </a:extLst>
          </p:cNvPr>
          <p:cNvSpPr>
            <a:spLocks noGrp="1"/>
          </p:cNvSpPr>
          <p:nvPr>
            <p:ph idx="1"/>
          </p:nvPr>
        </p:nvSpPr>
        <p:spPr/>
        <p:txBody>
          <a:bodyPr/>
          <a:lstStyle/>
          <a:p>
            <a:r>
              <a:rPr lang="en-US" altLang="zh-CN" dirty="0"/>
              <a:t>Reconstruct parts of the graph</a:t>
            </a:r>
            <a:endParaRPr lang="zh-CN" altLang="en-US" dirty="0"/>
          </a:p>
        </p:txBody>
      </p:sp>
      <p:sp>
        <p:nvSpPr>
          <p:cNvPr id="4" name="灯片编号占位符 3">
            <a:extLst>
              <a:ext uri="{FF2B5EF4-FFF2-40B4-BE49-F238E27FC236}">
                <a16:creationId xmlns:a16="http://schemas.microsoft.com/office/drawing/2014/main" id="{E722A3A7-6F87-F589-8851-E8FAC91D5385}"/>
              </a:ext>
            </a:extLst>
          </p:cNvPr>
          <p:cNvSpPr>
            <a:spLocks noGrp="1"/>
          </p:cNvSpPr>
          <p:nvPr>
            <p:ph type="sldNum" sz="quarter" idx="12"/>
          </p:nvPr>
        </p:nvSpPr>
        <p:spPr/>
        <p:txBody>
          <a:bodyPr/>
          <a:lstStyle/>
          <a:p>
            <a:fld id="{C7443813-12FE-C847-8FDC-914F4A6A28E1}" type="slidenum">
              <a:rPr lang="en-US" smtClean="0"/>
              <a:t>44</a:t>
            </a:fld>
            <a:endParaRPr lang="en-US" dirty="0"/>
          </a:p>
        </p:txBody>
      </p:sp>
      <p:sp>
        <p:nvSpPr>
          <p:cNvPr id="5" name="文本占位符 4">
            <a:extLst>
              <a:ext uri="{FF2B5EF4-FFF2-40B4-BE49-F238E27FC236}">
                <a16:creationId xmlns:a16="http://schemas.microsoft.com/office/drawing/2014/main" id="{1BB6423B-77F2-81EC-8113-4A1711F63943}"/>
              </a:ext>
            </a:extLst>
          </p:cNvPr>
          <p:cNvSpPr>
            <a:spLocks noGrp="1"/>
          </p:cNvSpPr>
          <p:nvPr>
            <p:ph type="body" sz="quarter" idx="13"/>
          </p:nvPr>
        </p:nvSpPr>
        <p:spPr/>
        <p:txBody>
          <a:bodyPr/>
          <a:lstStyle/>
          <a:p>
            <a:endParaRPr lang="zh-CN" altLang="en-US"/>
          </a:p>
        </p:txBody>
      </p:sp>
      <p:pic>
        <p:nvPicPr>
          <p:cNvPr id="7" name="图片 6">
            <a:extLst>
              <a:ext uri="{FF2B5EF4-FFF2-40B4-BE49-F238E27FC236}">
                <a16:creationId xmlns:a16="http://schemas.microsoft.com/office/drawing/2014/main" id="{7EEB79AB-3FDC-8883-3002-7375EC9EF639}"/>
              </a:ext>
            </a:extLst>
          </p:cNvPr>
          <p:cNvPicPr>
            <a:picLocks noChangeAspect="1"/>
          </p:cNvPicPr>
          <p:nvPr/>
        </p:nvPicPr>
        <p:blipFill>
          <a:blip r:embed="rId2"/>
          <a:stretch>
            <a:fillRect/>
          </a:stretch>
        </p:blipFill>
        <p:spPr>
          <a:xfrm>
            <a:off x="5795259" y="1442141"/>
            <a:ext cx="5798124" cy="4178282"/>
          </a:xfrm>
          <a:prstGeom prst="rect">
            <a:avLst/>
          </a:prstGeom>
        </p:spPr>
      </p:pic>
      <p:sp>
        <p:nvSpPr>
          <p:cNvPr id="6" name="TextBox 15">
            <a:extLst>
              <a:ext uri="{FF2B5EF4-FFF2-40B4-BE49-F238E27FC236}">
                <a16:creationId xmlns:a16="http://schemas.microsoft.com/office/drawing/2014/main" id="{27AD6B1E-757B-6029-AFD1-646C6D3B012E}"/>
              </a:ext>
            </a:extLst>
          </p:cNvPr>
          <p:cNvSpPr txBox="1"/>
          <p:nvPr/>
        </p:nvSpPr>
        <p:spPr>
          <a:xfrm>
            <a:off x="598617" y="2146287"/>
            <a:ext cx="6446519" cy="1384995"/>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Structure reconstruction</a:t>
            </a:r>
          </a:p>
          <a:p>
            <a:pPr lvl="1"/>
            <a:r>
              <a:rPr lang="en-US" altLang="zh-CN" sz="2800" dirty="0">
                <a:latin typeface="Times New Roman" panose="02020603050405020304" pitchFamily="18" charset="0"/>
                <a:cs typeface="Times New Roman" panose="02020603050405020304" pitchFamily="18" charset="0"/>
              </a:rPr>
              <a:t>- Entire graph structure</a:t>
            </a:r>
          </a:p>
          <a:p>
            <a:pPr lvl="1"/>
            <a:r>
              <a:rPr lang="en-US" altLang="zh-CN" sz="2800" dirty="0">
                <a:latin typeface="Times New Roman" panose="02020603050405020304" pitchFamily="18" charset="0"/>
                <a:cs typeface="Times New Roman" panose="02020603050405020304" pitchFamily="18" charset="0"/>
              </a:rPr>
              <a:t>- Part of graph structure</a:t>
            </a:r>
          </a:p>
        </p:txBody>
      </p:sp>
      <p:sp>
        <p:nvSpPr>
          <p:cNvPr id="8" name="TextBox 15">
            <a:extLst>
              <a:ext uri="{FF2B5EF4-FFF2-40B4-BE49-F238E27FC236}">
                <a16:creationId xmlns:a16="http://schemas.microsoft.com/office/drawing/2014/main" id="{03E380A6-B33C-C08A-575A-3C5734DDF000}"/>
              </a:ext>
            </a:extLst>
          </p:cNvPr>
          <p:cNvSpPr txBox="1"/>
          <p:nvPr/>
        </p:nvSpPr>
        <p:spPr>
          <a:xfrm>
            <a:off x="598617" y="4067277"/>
            <a:ext cx="6446519" cy="1384995"/>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Feature reconstruction</a:t>
            </a:r>
          </a:p>
          <a:p>
            <a:pPr lvl="1"/>
            <a:r>
              <a:rPr lang="en-US" altLang="zh-CN" sz="2800" dirty="0">
                <a:latin typeface="Times New Roman" panose="02020603050405020304" pitchFamily="18" charset="0"/>
                <a:cs typeface="Times New Roman" panose="02020603050405020304" pitchFamily="18" charset="0"/>
              </a:rPr>
              <a:t>- Origin feature</a:t>
            </a:r>
          </a:p>
          <a:p>
            <a:pPr lvl="1"/>
            <a:r>
              <a:rPr lang="en-US" altLang="zh-CN" sz="2800" dirty="0">
                <a:latin typeface="Times New Roman" panose="02020603050405020304" pitchFamily="18" charset="0"/>
                <a:cs typeface="Times New Roman" panose="02020603050405020304" pitchFamily="18" charset="0"/>
              </a:rPr>
              <a:t>- Latent embedding</a:t>
            </a:r>
          </a:p>
        </p:txBody>
      </p:sp>
    </p:spTree>
    <p:extLst>
      <p:ext uri="{BB962C8B-B14F-4D97-AF65-F5344CB8AC3E}">
        <p14:creationId xmlns:p14="http://schemas.microsoft.com/office/powerpoint/2010/main" val="3280840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70643-B78B-32D0-5DAA-47D180073E4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927CE6-68D4-7E90-544E-C2DEE3A877BA}"/>
              </a:ext>
            </a:extLst>
          </p:cNvPr>
          <p:cNvSpPr>
            <a:spLocks noGrp="1"/>
          </p:cNvSpPr>
          <p:nvPr>
            <p:ph type="title"/>
          </p:nvPr>
        </p:nvSpPr>
        <p:spPr/>
        <p:txBody>
          <a:bodyPr/>
          <a:lstStyle/>
          <a:p>
            <a:r>
              <a:rPr lang="en-US" altLang="zh-CN" dirty="0"/>
              <a:t>Fine-tuning</a:t>
            </a:r>
            <a:endParaRPr lang="zh-CN" altLang="en-US" dirty="0"/>
          </a:p>
        </p:txBody>
      </p:sp>
      <p:sp>
        <p:nvSpPr>
          <p:cNvPr id="3" name="内容占位符 2">
            <a:extLst>
              <a:ext uri="{FF2B5EF4-FFF2-40B4-BE49-F238E27FC236}">
                <a16:creationId xmlns:a16="http://schemas.microsoft.com/office/drawing/2014/main" id="{AF2F04A2-D6C6-B993-7A3E-D8C1507AC6EC}"/>
              </a:ext>
            </a:extLst>
          </p:cNvPr>
          <p:cNvSpPr>
            <a:spLocks noGrp="1"/>
          </p:cNvSpPr>
          <p:nvPr>
            <p:ph idx="1"/>
          </p:nvPr>
        </p:nvSpPr>
        <p:spPr>
          <a:xfrm>
            <a:off x="488311" y="999863"/>
            <a:ext cx="10862310" cy="5117045"/>
          </a:xfrm>
        </p:spPr>
        <p:txBody>
          <a:bodyPr/>
          <a:lstStyle/>
          <a:p>
            <a:r>
              <a:rPr lang="en-US" altLang="zh-CN" dirty="0"/>
              <a:t>Prior knowledge are transferred to downstream tasks by initializing a downstream model with the pre-trained weights</a:t>
            </a:r>
          </a:p>
        </p:txBody>
      </p:sp>
      <p:sp>
        <p:nvSpPr>
          <p:cNvPr id="4" name="灯片编号占位符 3">
            <a:extLst>
              <a:ext uri="{FF2B5EF4-FFF2-40B4-BE49-F238E27FC236}">
                <a16:creationId xmlns:a16="http://schemas.microsoft.com/office/drawing/2014/main" id="{6B30A7BF-D1F1-EEAA-531A-5B0FA1FB6AE6}"/>
              </a:ext>
            </a:extLst>
          </p:cNvPr>
          <p:cNvSpPr>
            <a:spLocks noGrp="1"/>
          </p:cNvSpPr>
          <p:nvPr>
            <p:ph type="sldNum" sz="quarter" idx="12"/>
          </p:nvPr>
        </p:nvSpPr>
        <p:spPr/>
        <p:txBody>
          <a:bodyPr/>
          <a:lstStyle/>
          <a:p>
            <a:fld id="{C7443813-12FE-C847-8FDC-914F4A6A28E1}" type="slidenum">
              <a:rPr lang="en-US" smtClean="0"/>
              <a:t>45</a:t>
            </a:fld>
            <a:endParaRPr lang="en-US" dirty="0"/>
          </a:p>
        </p:txBody>
      </p:sp>
      <p:sp>
        <p:nvSpPr>
          <p:cNvPr id="5" name="文本占位符 4">
            <a:extLst>
              <a:ext uri="{FF2B5EF4-FFF2-40B4-BE49-F238E27FC236}">
                <a16:creationId xmlns:a16="http://schemas.microsoft.com/office/drawing/2014/main" id="{22985B54-E5C3-3813-7914-44DF9420C8E1}"/>
              </a:ext>
            </a:extLst>
          </p:cNvPr>
          <p:cNvSpPr>
            <a:spLocks noGrp="1"/>
          </p:cNvSpPr>
          <p:nvPr>
            <p:ph type="body" sz="quarter" idx="13"/>
          </p:nvPr>
        </p:nvSpPr>
        <p:spPr/>
        <p:txBody>
          <a:bodyPr/>
          <a:lstStyle/>
          <a:p>
            <a:endParaRPr lang="zh-CN" altLang="en-US"/>
          </a:p>
        </p:txBody>
      </p:sp>
      <p:sp>
        <p:nvSpPr>
          <p:cNvPr id="6" name="TextBox 15">
            <a:extLst>
              <a:ext uri="{FF2B5EF4-FFF2-40B4-BE49-F238E27FC236}">
                <a16:creationId xmlns:a16="http://schemas.microsoft.com/office/drawing/2014/main" id="{188D6778-EF11-0707-D6E2-2455B061CAD2}"/>
              </a:ext>
            </a:extLst>
          </p:cNvPr>
          <p:cNvSpPr txBox="1"/>
          <p:nvPr/>
        </p:nvSpPr>
        <p:spPr>
          <a:xfrm>
            <a:off x="763209" y="2675655"/>
            <a:ext cx="6359967" cy="523220"/>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Task-specific projection head</a:t>
            </a:r>
          </a:p>
        </p:txBody>
      </p:sp>
      <p:sp>
        <p:nvSpPr>
          <p:cNvPr id="7" name="TextBox 15">
            <a:extLst>
              <a:ext uri="{FF2B5EF4-FFF2-40B4-BE49-F238E27FC236}">
                <a16:creationId xmlns:a16="http://schemas.microsoft.com/office/drawing/2014/main" id="{FF072815-3975-6975-8C45-A23E15827494}"/>
              </a:ext>
            </a:extLst>
          </p:cNvPr>
          <p:cNvSpPr txBox="1"/>
          <p:nvPr/>
        </p:nvSpPr>
        <p:spPr>
          <a:xfrm>
            <a:off x="763208" y="4300769"/>
            <a:ext cx="4503736" cy="1384995"/>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Update the parameters in</a:t>
            </a:r>
          </a:p>
          <a:p>
            <a:pPr lvl="1"/>
            <a:r>
              <a:rPr lang="en-US" altLang="zh-CN" sz="2800" dirty="0">
                <a:latin typeface="Times New Roman" panose="02020603050405020304" pitchFamily="18" charset="0"/>
                <a:cs typeface="Times New Roman" panose="02020603050405020304" pitchFamily="18" charset="0"/>
              </a:rPr>
              <a:t>- Pretrained model </a:t>
            </a:r>
          </a:p>
          <a:p>
            <a:pPr lvl="1"/>
            <a:r>
              <a:rPr lang="en-US" altLang="zh-CN" sz="2800" dirty="0">
                <a:latin typeface="Times New Roman" panose="02020603050405020304" pitchFamily="18" charset="0"/>
                <a:cs typeface="Times New Roman" panose="02020603050405020304" pitchFamily="18" charset="0"/>
              </a:rPr>
              <a:t>- Task head</a:t>
            </a:r>
          </a:p>
        </p:txBody>
      </p:sp>
      <p:sp>
        <p:nvSpPr>
          <p:cNvPr id="11" name="TextBox 15">
            <a:extLst>
              <a:ext uri="{FF2B5EF4-FFF2-40B4-BE49-F238E27FC236}">
                <a16:creationId xmlns:a16="http://schemas.microsoft.com/office/drawing/2014/main" id="{2CD88DDF-B690-4F26-1667-1A076FB5F0C9}"/>
              </a:ext>
            </a:extLst>
          </p:cNvPr>
          <p:cNvSpPr txBox="1"/>
          <p:nvPr/>
        </p:nvSpPr>
        <p:spPr>
          <a:xfrm>
            <a:off x="6068569" y="2675655"/>
            <a:ext cx="5892704" cy="954107"/>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Objective gap between pretext and downstream tasks</a:t>
            </a:r>
          </a:p>
        </p:txBody>
      </p:sp>
      <p:sp>
        <p:nvSpPr>
          <p:cNvPr id="12" name="TextBox 15">
            <a:extLst>
              <a:ext uri="{FF2B5EF4-FFF2-40B4-BE49-F238E27FC236}">
                <a16:creationId xmlns:a16="http://schemas.microsoft.com/office/drawing/2014/main" id="{FF11A87C-1BBC-5029-FEE3-8371B8543554}"/>
              </a:ext>
            </a:extLst>
          </p:cNvPr>
          <p:cNvSpPr txBox="1"/>
          <p:nvPr/>
        </p:nvSpPr>
        <p:spPr>
          <a:xfrm>
            <a:off x="6065520" y="4300347"/>
            <a:ext cx="5892704" cy="523220"/>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Updating all parameters is inefficient</a:t>
            </a:r>
          </a:p>
        </p:txBody>
      </p:sp>
    </p:spTree>
    <p:extLst>
      <p:ext uri="{BB962C8B-B14F-4D97-AF65-F5344CB8AC3E}">
        <p14:creationId xmlns:p14="http://schemas.microsoft.com/office/powerpoint/2010/main" val="2499870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593E0-6F62-F498-185A-168DBDF6D3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1099851-4978-C266-19DE-649A8CAE406F}"/>
              </a:ext>
            </a:extLst>
          </p:cNvPr>
          <p:cNvSpPr>
            <a:spLocks noGrp="1"/>
          </p:cNvSpPr>
          <p:nvPr>
            <p:ph type="title"/>
          </p:nvPr>
        </p:nvSpPr>
        <p:spPr/>
        <p:txBody>
          <a:bodyPr/>
          <a:lstStyle/>
          <a:p>
            <a:r>
              <a:rPr lang="en-US" altLang="zh-CN" dirty="0"/>
              <a:t>Prompt tuning</a:t>
            </a:r>
            <a:endParaRPr lang="zh-CN" altLang="en-US" dirty="0"/>
          </a:p>
        </p:txBody>
      </p:sp>
      <p:sp>
        <p:nvSpPr>
          <p:cNvPr id="4" name="灯片编号占位符 3">
            <a:extLst>
              <a:ext uri="{FF2B5EF4-FFF2-40B4-BE49-F238E27FC236}">
                <a16:creationId xmlns:a16="http://schemas.microsoft.com/office/drawing/2014/main" id="{F220318F-ED65-1499-C38A-B56086839C35}"/>
              </a:ext>
            </a:extLst>
          </p:cNvPr>
          <p:cNvSpPr>
            <a:spLocks noGrp="1"/>
          </p:cNvSpPr>
          <p:nvPr>
            <p:ph type="sldNum" sz="quarter" idx="12"/>
          </p:nvPr>
        </p:nvSpPr>
        <p:spPr/>
        <p:txBody>
          <a:bodyPr/>
          <a:lstStyle/>
          <a:p>
            <a:fld id="{C7443813-12FE-C847-8FDC-914F4A6A28E1}" type="slidenum">
              <a:rPr lang="en-US" smtClean="0"/>
              <a:t>46</a:t>
            </a:fld>
            <a:endParaRPr lang="en-US" dirty="0"/>
          </a:p>
        </p:txBody>
      </p:sp>
      <p:sp>
        <p:nvSpPr>
          <p:cNvPr id="5" name="文本占位符 4">
            <a:extLst>
              <a:ext uri="{FF2B5EF4-FFF2-40B4-BE49-F238E27FC236}">
                <a16:creationId xmlns:a16="http://schemas.microsoft.com/office/drawing/2014/main" id="{146F9381-35D4-8459-01A7-A8A07B745728}"/>
              </a:ext>
            </a:extLst>
          </p:cNvPr>
          <p:cNvSpPr>
            <a:spLocks noGrp="1"/>
          </p:cNvSpPr>
          <p:nvPr>
            <p:ph type="body" sz="quarter" idx="13"/>
          </p:nvPr>
        </p:nvSpPr>
        <p:spPr/>
        <p:txBody>
          <a:bodyPr/>
          <a:lstStyle/>
          <a:p>
            <a:endParaRPr lang="zh-CN" altLang="en-US"/>
          </a:p>
        </p:txBody>
      </p:sp>
      <p:pic>
        <p:nvPicPr>
          <p:cNvPr id="24" name="图片 23">
            <a:extLst>
              <a:ext uri="{FF2B5EF4-FFF2-40B4-BE49-F238E27FC236}">
                <a16:creationId xmlns:a16="http://schemas.microsoft.com/office/drawing/2014/main" id="{9680D066-959D-2EFB-5984-956DB5BB85C8}"/>
              </a:ext>
            </a:extLst>
          </p:cNvPr>
          <p:cNvPicPr>
            <a:picLocks noChangeAspect="1"/>
          </p:cNvPicPr>
          <p:nvPr>
            <p:custDataLst>
              <p:tags r:id="rId1"/>
            </p:custDataLst>
          </p:nvPr>
        </p:nvPicPr>
        <p:blipFill>
          <a:blip r:embed="rId3"/>
          <a:srcRect t="9111"/>
          <a:stretch/>
        </p:blipFill>
        <p:spPr>
          <a:xfrm>
            <a:off x="519963" y="2117463"/>
            <a:ext cx="11170002" cy="4069382"/>
          </a:xfrm>
          <a:prstGeom prst="rect">
            <a:avLst/>
          </a:prstGeom>
        </p:spPr>
      </p:pic>
      <p:pic>
        <p:nvPicPr>
          <p:cNvPr id="25" name="Picture 2">
            <a:extLst>
              <a:ext uri="{FF2B5EF4-FFF2-40B4-BE49-F238E27FC236}">
                <a16:creationId xmlns:a16="http://schemas.microsoft.com/office/drawing/2014/main" id="{2CE57387-63D7-54EC-6924-173D94C163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934" y="815754"/>
            <a:ext cx="998573" cy="99857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Deepseek Logo icon SVG Vector &amp; PNG Free Download | UXWing">
            <a:extLst>
              <a:ext uri="{FF2B5EF4-FFF2-40B4-BE49-F238E27FC236}">
                <a16:creationId xmlns:a16="http://schemas.microsoft.com/office/drawing/2014/main" id="{61055DED-5D71-2EA0-18EC-FDD2AB4EB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42" t="17536" r="8879" b="19391"/>
          <a:stretch/>
        </p:blipFill>
        <p:spPr bwMode="auto">
          <a:xfrm>
            <a:off x="8784899" y="870553"/>
            <a:ext cx="1174110" cy="8871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Llama Logo PNG Transparent Images Free Download | Vector ...">
            <a:extLst>
              <a:ext uri="{FF2B5EF4-FFF2-40B4-BE49-F238E27FC236}">
                <a16:creationId xmlns:a16="http://schemas.microsoft.com/office/drawing/2014/main" id="{176350F6-AF26-4399-5C84-DA4AF6E243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280" t="19195" r="27502" b="37471"/>
          <a:stretch/>
        </p:blipFill>
        <p:spPr bwMode="auto">
          <a:xfrm>
            <a:off x="5504326" y="747078"/>
            <a:ext cx="1183347" cy="1134057"/>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79E8F72A-C980-9364-BE43-A72433FCEF6C}"/>
              </a:ext>
            </a:extLst>
          </p:cNvPr>
          <p:cNvSpPr/>
          <p:nvPr/>
        </p:nvSpPr>
        <p:spPr>
          <a:xfrm>
            <a:off x="2395916" y="5769410"/>
            <a:ext cx="6653565" cy="395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9418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6BB86-9093-3198-51AA-4AA5B6B89426}"/>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088CEB18-5F41-F430-DD1B-B8293E71CF32}"/>
              </a:ext>
            </a:extLst>
          </p:cNvPr>
          <p:cNvPicPr>
            <a:picLocks noChangeAspect="1"/>
          </p:cNvPicPr>
          <p:nvPr/>
        </p:nvPicPr>
        <p:blipFill>
          <a:blip r:embed="rId2"/>
          <a:stretch>
            <a:fillRect/>
          </a:stretch>
        </p:blipFill>
        <p:spPr>
          <a:xfrm>
            <a:off x="4542350" y="1113051"/>
            <a:ext cx="7568974" cy="4275698"/>
          </a:xfrm>
          <a:prstGeom prst="rect">
            <a:avLst/>
          </a:prstGeom>
        </p:spPr>
      </p:pic>
      <p:sp>
        <p:nvSpPr>
          <p:cNvPr id="2" name="标题 1">
            <a:extLst>
              <a:ext uri="{FF2B5EF4-FFF2-40B4-BE49-F238E27FC236}">
                <a16:creationId xmlns:a16="http://schemas.microsoft.com/office/drawing/2014/main" id="{E11DE9B7-A97B-0535-0978-A6901526AA31}"/>
              </a:ext>
            </a:extLst>
          </p:cNvPr>
          <p:cNvSpPr>
            <a:spLocks noGrp="1"/>
          </p:cNvSpPr>
          <p:nvPr>
            <p:ph type="title"/>
          </p:nvPr>
        </p:nvSpPr>
        <p:spPr/>
        <p:txBody>
          <a:bodyPr/>
          <a:lstStyle/>
          <a:p>
            <a:r>
              <a:rPr lang="en-US" altLang="zh-CN" dirty="0"/>
              <a:t>Prompt tuning</a:t>
            </a:r>
            <a:endParaRPr lang="zh-CN" altLang="en-US" dirty="0"/>
          </a:p>
        </p:txBody>
      </p:sp>
      <p:sp>
        <p:nvSpPr>
          <p:cNvPr id="3" name="内容占位符 2">
            <a:extLst>
              <a:ext uri="{FF2B5EF4-FFF2-40B4-BE49-F238E27FC236}">
                <a16:creationId xmlns:a16="http://schemas.microsoft.com/office/drawing/2014/main" id="{BB799793-04EF-E9FB-1E0C-70A2F17394D6}"/>
              </a:ext>
            </a:extLst>
          </p:cNvPr>
          <p:cNvSpPr>
            <a:spLocks noGrp="1"/>
          </p:cNvSpPr>
          <p:nvPr>
            <p:ph idx="1"/>
          </p:nvPr>
        </p:nvSpPr>
        <p:spPr>
          <a:xfrm>
            <a:off x="488311" y="999863"/>
            <a:ext cx="10862310" cy="5117045"/>
          </a:xfrm>
        </p:spPr>
        <p:txBody>
          <a:bodyPr/>
          <a:lstStyle/>
          <a:p>
            <a:r>
              <a:rPr lang="en-US" altLang="zh-CN" sz="3200" dirty="0">
                <a:latin typeface="Times New Roman" panose="02020603050405020304" pitchFamily="18" charset="0"/>
                <a:cs typeface="Times New Roman" panose="02020603050405020304" pitchFamily="18" charset="0"/>
              </a:rPr>
              <a:t>Unified template </a:t>
            </a:r>
          </a:p>
          <a:p>
            <a:endParaRPr lang="en-US" altLang="zh-CN" dirty="0"/>
          </a:p>
          <a:p>
            <a:endParaRPr lang="en-US" altLang="zh-CN" dirty="0"/>
          </a:p>
          <a:p>
            <a:pPr marL="0" indent="0">
              <a:buNone/>
            </a:pPr>
            <a:endParaRPr lang="en-US" altLang="zh-CN" dirty="0"/>
          </a:p>
          <a:p>
            <a:r>
              <a:rPr lang="en-US" altLang="zh-CN" dirty="0"/>
              <a:t>Prompt</a:t>
            </a:r>
          </a:p>
        </p:txBody>
      </p:sp>
      <p:sp>
        <p:nvSpPr>
          <p:cNvPr id="4" name="灯片编号占位符 3">
            <a:extLst>
              <a:ext uri="{FF2B5EF4-FFF2-40B4-BE49-F238E27FC236}">
                <a16:creationId xmlns:a16="http://schemas.microsoft.com/office/drawing/2014/main" id="{FC13C53B-2D20-683D-BCFA-D18F3302A003}"/>
              </a:ext>
            </a:extLst>
          </p:cNvPr>
          <p:cNvSpPr>
            <a:spLocks noGrp="1"/>
          </p:cNvSpPr>
          <p:nvPr>
            <p:ph type="sldNum" sz="quarter" idx="12"/>
          </p:nvPr>
        </p:nvSpPr>
        <p:spPr/>
        <p:txBody>
          <a:bodyPr/>
          <a:lstStyle/>
          <a:p>
            <a:fld id="{C7443813-12FE-C847-8FDC-914F4A6A28E1}" type="slidenum">
              <a:rPr lang="en-US" smtClean="0"/>
              <a:t>47</a:t>
            </a:fld>
            <a:endParaRPr lang="en-US" dirty="0"/>
          </a:p>
        </p:txBody>
      </p:sp>
      <p:sp>
        <p:nvSpPr>
          <p:cNvPr id="5" name="文本占位符 4">
            <a:extLst>
              <a:ext uri="{FF2B5EF4-FFF2-40B4-BE49-F238E27FC236}">
                <a16:creationId xmlns:a16="http://schemas.microsoft.com/office/drawing/2014/main" id="{5D22B82E-E928-D64A-392F-F45347684847}"/>
              </a:ext>
            </a:extLst>
          </p:cNvPr>
          <p:cNvSpPr>
            <a:spLocks noGrp="1"/>
          </p:cNvSpPr>
          <p:nvPr>
            <p:ph type="body" sz="quarter" idx="13"/>
          </p:nvPr>
        </p:nvSpPr>
        <p:spPr/>
        <p:txBody>
          <a:bodyPr/>
          <a:lstStyle/>
          <a:p>
            <a:endParaRPr lang="zh-CN" altLang="en-US"/>
          </a:p>
        </p:txBody>
      </p:sp>
      <p:sp>
        <p:nvSpPr>
          <p:cNvPr id="7" name="TextBox 15">
            <a:extLst>
              <a:ext uri="{FF2B5EF4-FFF2-40B4-BE49-F238E27FC236}">
                <a16:creationId xmlns:a16="http://schemas.microsoft.com/office/drawing/2014/main" id="{C8FC5DFB-5DB1-47CF-0D4D-7828AF8EBF58}"/>
              </a:ext>
            </a:extLst>
          </p:cNvPr>
          <p:cNvSpPr txBox="1"/>
          <p:nvPr/>
        </p:nvSpPr>
        <p:spPr>
          <a:xfrm>
            <a:off x="841379" y="4056668"/>
            <a:ext cx="3721291" cy="1815882"/>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Modify the original input/embedding for the pre-trained model </a:t>
            </a:r>
          </a:p>
          <a:p>
            <a:r>
              <a:rPr lang="en-US" altLang="zh-CN" sz="2800" dirty="0">
                <a:latin typeface="Times New Roman" panose="02020603050405020304" pitchFamily="18" charset="0"/>
                <a:cs typeface="Times New Roman" panose="02020603050405020304" pitchFamily="18" charset="0"/>
              </a:rPr>
              <a:t>     </a:t>
            </a:r>
          </a:p>
        </p:txBody>
      </p:sp>
      <p:sp>
        <p:nvSpPr>
          <p:cNvPr id="14" name="TextBox 15">
            <a:extLst>
              <a:ext uri="{FF2B5EF4-FFF2-40B4-BE49-F238E27FC236}">
                <a16:creationId xmlns:a16="http://schemas.microsoft.com/office/drawing/2014/main" id="{60EAD635-A522-36EC-B8A6-61931A1C16CB}"/>
              </a:ext>
            </a:extLst>
          </p:cNvPr>
          <p:cNvSpPr txBox="1"/>
          <p:nvPr/>
        </p:nvSpPr>
        <p:spPr>
          <a:xfrm>
            <a:off x="763210" y="1847225"/>
            <a:ext cx="3799460" cy="954107"/>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Aligns the pretext and downstream losses</a:t>
            </a:r>
          </a:p>
        </p:txBody>
      </p:sp>
    </p:spTree>
    <p:extLst>
      <p:ext uri="{BB962C8B-B14F-4D97-AF65-F5344CB8AC3E}">
        <p14:creationId xmlns:p14="http://schemas.microsoft.com/office/powerpoint/2010/main" val="2238891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77B265C-8941-87A3-300E-4A3D83576A1A}"/>
              </a:ext>
            </a:extLst>
          </p:cNvPr>
          <p:cNvPicPr>
            <a:picLocks noChangeAspect="1"/>
          </p:cNvPicPr>
          <p:nvPr/>
        </p:nvPicPr>
        <p:blipFill>
          <a:blip r:embed="rId2"/>
          <a:stretch>
            <a:fillRect/>
          </a:stretch>
        </p:blipFill>
        <p:spPr>
          <a:xfrm>
            <a:off x="5520250" y="741092"/>
            <a:ext cx="6661591" cy="5034216"/>
          </a:xfrm>
          <a:prstGeom prst="rect">
            <a:avLst/>
          </a:prstGeom>
        </p:spPr>
      </p:pic>
      <p:sp>
        <p:nvSpPr>
          <p:cNvPr id="2" name="标题 1">
            <a:extLst>
              <a:ext uri="{FF2B5EF4-FFF2-40B4-BE49-F238E27FC236}">
                <a16:creationId xmlns:a16="http://schemas.microsoft.com/office/drawing/2014/main" id="{00431B55-34ED-CD0E-28C6-7644F1F457A9}"/>
              </a:ext>
            </a:extLst>
          </p:cNvPr>
          <p:cNvSpPr>
            <a:spLocks noGrp="1"/>
          </p:cNvSpPr>
          <p:nvPr>
            <p:ph type="title"/>
          </p:nvPr>
        </p:nvSpPr>
        <p:spPr/>
        <p:txBody>
          <a:bodyPr/>
          <a:lstStyle/>
          <a:p>
            <a:r>
              <a:rPr lang="en-US" altLang="zh-CN" dirty="0" err="1"/>
              <a:t>GraphPrompt</a:t>
            </a:r>
            <a:endParaRPr lang="zh-CN" altLang="en-US" dirty="0"/>
          </a:p>
        </p:txBody>
      </p:sp>
      <p:sp>
        <p:nvSpPr>
          <p:cNvPr id="3" name="内容占位符 2">
            <a:extLst>
              <a:ext uri="{FF2B5EF4-FFF2-40B4-BE49-F238E27FC236}">
                <a16:creationId xmlns:a16="http://schemas.microsoft.com/office/drawing/2014/main" id="{CC1688BF-12C4-244A-2330-5D9172701BF4}"/>
              </a:ext>
            </a:extLst>
          </p:cNvPr>
          <p:cNvSpPr>
            <a:spLocks noGrp="1"/>
          </p:cNvSpPr>
          <p:nvPr>
            <p:ph idx="1"/>
          </p:nvPr>
        </p:nvSpPr>
        <p:spPr/>
        <p:txBody>
          <a:bodyPr/>
          <a:lstStyle/>
          <a:p>
            <a:r>
              <a:rPr lang="en-US" altLang="zh-CN" dirty="0"/>
              <a:t>Motivation</a:t>
            </a:r>
          </a:p>
          <a:p>
            <a:pPr lvl="1"/>
            <a:endParaRPr lang="en-US" altLang="zh-CN" dirty="0"/>
          </a:p>
          <a:p>
            <a:pPr marL="0" indent="0">
              <a:buNone/>
            </a:pPr>
            <a:endParaRPr lang="en-US" altLang="zh-CN" dirty="0"/>
          </a:p>
          <a:p>
            <a:endParaRPr lang="en-US" altLang="zh-CN" dirty="0"/>
          </a:p>
          <a:p>
            <a:r>
              <a:rPr lang="en-US" altLang="zh-CN" dirty="0"/>
              <a:t>Challenges</a:t>
            </a:r>
          </a:p>
          <a:p>
            <a:pPr lvl="1"/>
            <a:endParaRPr lang="zh-CN" altLang="en-US" dirty="0"/>
          </a:p>
        </p:txBody>
      </p:sp>
      <p:sp>
        <p:nvSpPr>
          <p:cNvPr id="4" name="灯片编号占位符 3">
            <a:extLst>
              <a:ext uri="{FF2B5EF4-FFF2-40B4-BE49-F238E27FC236}">
                <a16:creationId xmlns:a16="http://schemas.microsoft.com/office/drawing/2014/main" id="{297BDFBE-7EF0-0FC5-499D-EB5C2290E45A}"/>
              </a:ext>
            </a:extLst>
          </p:cNvPr>
          <p:cNvSpPr>
            <a:spLocks noGrp="1"/>
          </p:cNvSpPr>
          <p:nvPr>
            <p:ph type="sldNum" sz="quarter" idx="12"/>
          </p:nvPr>
        </p:nvSpPr>
        <p:spPr/>
        <p:txBody>
          <a:bodyPr/>
          <a:lstStyle/>
          <a:p>
            <a:fld id="{C7443813-12FE-C847-8FDC-914F4A6A28E1}" type="slidenum">
              <a:rPr lang="en-US" smtClean="0"/>
              <a:t>48</a:t>
            </a:fld>
            <a:endParaRPr lang="en-US" dirty="0"/>
          </a:p>
        </p:txBody>
      </p:sp>
      <p:sp>
        <p:nvSpPr>
          <p:cNvPr id="5" name="文本占位符 4">
            <a:extLst>
              <a:ext uri="{FF2B5EF4-FFF2-40B4-BE49-F238E27FC236}">
                <a16:creationId xmlns:a16="http://schemas.microsoft.com/office/drawing/2014/main" id="{6578CDA3-EDC0-F901-C89D-B02AAA491B3F}"/>
              </a:ext>
            </a:extLst>
          </p:cNvPr>
          <p:cNvSpPr>
            <a:spLocks noGrp="1"/>
          </p:cNvSpPr>
          <p:nvPr>
            <p:ph type="body" sz="quarter" idx="13"/>
          </p:nvPr>
        </p:nvSpPr>
        <p:spPr/>
        <p:txBody>
          <a:bodyPr>
            <a:normAutofit/>
          </a:bodyPr>
          <a:lstStyle/>
          <a:p>
            <a:r>
              <a:rPr lang="en-US" altLang="zh-CN" dirty="0"/>
              <a:t>Liu, et al. “</a:t>
            </a:r>
            <a:r>
              <a:rPr lang="en-US" altLang="zh-CN" dirty="0" err="1"/>
              <a:t>Graphprompt</a:t>
            </a:r>
            <a:r>
              <a:rPr lang="en-US" altLang="zh-CN" dirty="0"/>
              <a:t>: Unifying pre-training and downstream tasks for graph neural networks.” WWW’23.</a:t>
            </a:r>
            <a:endParaRPr lang="zh-CN" altLang="en-US" dirty="0"/>
          </a:p>
        </p:txBody>
      </p:sp>
      <p:sp>
        <p:nvSpPr>
          <p:cNvPr id="7" name="TextBox 15">
            <a:extLst>
              <a:ext uri="{FF2B5EF4-FFF2-40B4-BE49-F238E27FC236}">
                <a16:creationId xmlns:a16="http://schemas.microsoft.com/office/drawing/2014/main" id="{3F001FA9-69D8-EE51-F2E8-665294FD26FF}"/>
              </a:ext>
            </a:extLst>
          </p:cNvPr>
          <p:cNvSpPr txBox="1"/>
          <p:nvPr/>
        </p:nvSpPr>
        <p:spPr>
          <a:xfrm>
            <a:off x="1007050" y="3913145"/>
            <a:ext cx="4804470" cy="954107"/>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What is the unified task template?</a:t>
            </a:r>
          </a:p>
        </p:txBody>
      </p:sp>
      <p:sp>
        <p:nvSpPr>
          <p:cNvPr id="8" name="TextBox 15">
            <a:extLst>
              <a:ext uri="{FF2B5EF4-FFF2-40B4-BE49-F238E27FC236}">
                <a16:creationId xmlns:a16="http://schemas.microsoft.com/office/drawing/2014/main" id="{79BC038E-97AE-10A2-7690-0D21F1005D89}"/>
              </a:ext>
            </a:extLst>
          </p:cNvPr>
          <p:cNvSpPr txBox="1"/>
          <p:nvPr/>
        </p:nvSpPr>
        <p:spPr>
          <a:xfrm>
            <a:off x="1007050" y="1693508"/>
            <a:ext cx="4418390" cy="1384995"/>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Gap between graph pre-training and downstream tasks</a:t>
            </a:r>
          </a:p>
        </p:txBody>
      </p:sp>
      <p:sp>
        <p:nvSpPr>
          <p:cNvPr id="9" name="TextBox 15">
            <a:extLst>
              <a:ext uri="{FF2B5EF4-FFF2-40B4-BE49-F238E27FC236}">
                <a16:creationId xmlns:a16="http://schemas.microsoft.com/office/drawing/2014/main" id="{F69D9F0F-DD5D-CBB3-6A15-6AB1F0D13AE5}"/>
              </a:ext>
            </a:extLst>
          </p:cNvPr>
          <p:cNvSpPr txBox="1"/>
          <p:nvPr/>
        </p:nvSpPr>
        <p:spPr>
          <a:xfrm>
            <a:off x="1007050" y="5014113"/>
            <a:ext cx="5535990" cy="954107"/>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How to design task-specific prompts?</a:t>
            </a:r>
          </a:p>
        </p:txBody>
      </p:sp>
    </p:spTree>
    <p:extLst>
      <p:ext uri="{BB962C8B-B14F-4D97-AF65-F5344CB8AC3E}">
        <p14:creationId xmlns:p14="http://schemas.microsoft.com/office/powerpoint/2010/main" val="2992096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63F460C-DC3C-2C10-09B7-8C66B41A6E03}"/>
              </a:ext>
            </a:extLst>
          </p:cNvPr>
          <p:cNvPicPr>
            <a:picLocks noChangeAspect="1"/>
          </p:cNvPicPr>
          <p:nvPr>
            <p:custDataLst>
              <p:tags r:id="rId1"/>
            </p:custDataLst>
          </p:nvPr>
        </p:nvPicPr>
        <p:blipFill>
          <a:blip r:embed="rId6"/>
          <a:stretch>
            <a:fillRect/>
          </a:stretch>
        </p:blipFill>
        <p:spPr>
          <a:xfrm>
            <a:off x="2362835" y="877749"/>
            <a:ext cx="10011840" cy="3759426"/>
          </a:xfrm>
          <a:prstGeom prst="rect">
            <a:avLst/>
          </a:prstGeom>
        </p:spPr>
      </p:pic>
      <p:sp>
        <p:nvSpPr>
          <p:cNvPr id="2" name="标题 1">
            <a:extLst>
              <a:ext uri="{FF2B5EF4-FFF2-40B4-BE49-F238E27FC236}">
                <a16:creationId xmlns:a16="http://schemas.microsoft.com/office/drawing/2014/main" id="{539D2100-9D92-CAD3-9485-F03491E9DAB4}"/>
              </a:ext>
            </a:extLst>
          </p:cNvPr>
          <p:cNvSpPr>
            <a:spLocks noGrp="1"/>
          </p:cNvSpPr>
          <p:nvPr>
            <p:ph type="title"/>
          </p:nvPr>
        </p:nvSpPr>
        <p:spPr/>
        <p:txBody>
          <a:bodyPr/>
          <a:lstStyle/>
          <a:p>
            <a:r>
              <a:rPr lang="en-US" altLang="zh-CN" dirty="0" err="1"/>
              <a:t>GraphPrompt</a:t>
            </a:r>
            <a:endParaRPr lang="zh-CN" altLang="en-US" dirty="0"/>
          </a:p>
        </p:txBody>
      </p:sp>
      <p:sp>
        <p:nvSpPr>
          <p:cNvPr id="3" name="内容占位符 2">
            <a:extLst>
              <a:ext uri="{FF2B5EF4-FFF2-40B4-BE49-F238E27FC236}">
                <a16:creationId xmlns:a16="http://schemas.microsoft.com/office/drawing/2014/main" id="{C2143DEF-30B1-BBEB-D1E0-25AA4F3F1254}"/>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a:extLst>
              <a:ext uri="{FF2B5EF4-FFF2-40B4-BE49-F238E27FC236}">
                <a16:creationId xmlns:a16="http://schemas.microsoft.com/office/drawing/2014/main" id="{E2C93479-5CBF-CC53-D0FE-E55F9FCC701F}"/>
              </a:ext>
            </a:extLst>
          </p:cNvPr>
          <p:cNvSpPr>
            <a:spLocks noGrp="1"/>
          </p:cNvSpPr>
          <p:nvPr>
            <p:ph type="sldNum" sz="quarter" idx="12"/>
          </p:nvPr>
        </p:nvSpPr>
        <p:spPr/>
        <p:txBody>
          <a:bodyPr/>
          <a:lstStyle/>
          <a:p>
            <a:fld id="{C7443813-12FE-C847-8FDC-914F4A6A28E1}" type="slidenum">
              <a:rPr lang="en-US" smtClean="0"/>
              <a:t>49</a:t>
            </a:fld>
            <a:endParaRPr lang="en-US" dirty="0"/>
          </a:p>
        </p:txBody>
      </p:sp>
      <p:sp>
        <p:nvSpPr>
          <p:cNvPr id="5" name="文本占位符 4">
            <a:extLst>
              <a:ext uri="{FF2B5EF4-FFF2-40B4-BE49-F238E27FC236}">
                <a16:creationId xmlns:a16="http://schemas.microsoft.com/office/drawing/2014/main" id="{4237E395-A2DF-9F9D-3298-FC71BB413869}"/>
              </a:ext>
            </a:extLst>
          </p:cNvPr>
          <p:cNvSpPr>
            <a:spLocks noGrp="1"/>
          </p:cNvSpPr>
          <p:nvPr>
            <p:ph type="body" sz="quarter" idx="13"/>
          </p:nvPr>
        </p:nvSpPr>
        <p:spPr/>
        <p:txBody>
          <a:bodyPr/>
          <a:lstStyle/>
          <a:p>
            <a:r>
              <a:rPr lang="en-US" altLang="zh-CN" dirty="0"/>
              <a:t>Liu, et al. “</a:t>
            </a:r>
            <a:r>
              <a:rPr lang="en-US" altLang="zh-CN" dirty="0" err="1"/>
              <a:t>Graphprompt</a:t>
            </a:r>
            <a:r>
              <a:rPr lang="en-US" altLang="zh-CN" dirty="0"/>
              <a:t>: Unifying pre-training and downstream tasks for graph neural networks.” WWW’23.</a:t>
            </a:r>
            <a:endParaRPr lang="zh-CN" altLang="en-US" dirty="0"/>
          </a:p>
          <a:p>
            <a:endParaRPr lang="zh-CN" altLang="en-US" dirty="0"/>
          </a:p>
        </p:txBody>
      </p:sp>
      <p:pic>
        <p:nvPicPr>
          <p:cNvPr id="10" name="图片 9">
            <a:extLst>
              <a:ext uri="{FF2B5EF4-FFF2-40B4-BE49-F238E27FC236}">
                <a16:creationId xmlns:a16="http://schemas.microsoft.com/office/drawing/2014/main" id="{D67CF13C-F35B-7991-D30E-DF289F0BF99C}"/>
              </a:ext>
            </a:extLst>
          </p:cNvPr>
          <p:cNvPicPr>
            <a:picLocks noChangeAspect="1"/>
          </p:cNvPicPr>
          <p:nvPr>
            <p:custDataLst>
              <p:tags r:id="rId2"/>
            </p:custDataLst>
          </p:nvPr>
        </p:nvPicPr>
        <p:blipFill>
          <a:blip r:embed="rId7"/>
          <a:stretch>
            <a:fillRect/>
          </a:stretch>
        </p:blipFill>
        <p:spPr>
          <a:xfrm>
            <a:off x="3535680" y="5367834"/>
            <a:ext cx="4173220" cy="671830"/>
          </a:xfrm>
          <a:prstGeom prst="rect">
            <a:avLst/>
          </a:prstGeom>
        </p:spPr>
      </p:pic>
      <p:sp>
        <p:nvSpPr>
          <p:cNvPr id="11" name="TextBox 56">
            <a:extLst>
              <a:ext uri="{FF2B5EF4-FFF2-40B4-BE49-F238E27FC236}">
                <a16:creationId xmlns:a16="http://schemas.microsoft.com/office/drawing/2014/main" id="{0488000D-CE42-FF03-AB12-0930982A889C}"/>
              </a:ext>
            </a:extLst>
          </p:cNvPr>
          <p:cNvSpPr txBox="1"/>
          <p:nvPr>
            <p:custDataLst>
              <p:tags r:id="rId3"/>
            </p:custDataLst>
          </p:nvPr>
        </p:nvSpPr>
        <p:spPr>
          <a:xfrm>
            <a:off x="3535544" y="4999808"/>
            <a:ext cx="2810552" cy="368300"/>
          </a:xfrm>
          <a:prstGeom prst="rect">
            <a:avLst/>
          </a:prstGeom>
          <a:noFill/>
        </p:spPr>
        <p:txBody>
          <a:bodyPr wrap="square" rtlCol="0">
            <a:spAutoFit/>
          </a:bodyPr>
          <a:lstStyle/>
          <a:p>
            <a:r>
              <a:rPr lang="en-US" dirty="0">
                <a:solidFill>
                  <a:srgbClr val="0070C0"/>
                </a:solidFill>
                <a:latin typeface="Times" pitchFamily="2" charset="0"/>
              </a:rPr>
              <a:t>Pre-Training Objective</a:t>
            </a:r>
          </a:p>
        </p:txBody>
      </p:sp>
      <p:pic>
        <p:nvPicPr>
          <p:cNvPr id="12" name="图片 11">
            <a:extLst>
              <a:ext uri="{FF2B5EF4-FFF2-40B4-BE49-F238E27FC236}">
                <a16:creationId xmlns:a16="http://schemas.microsoft.com/office/drawing/2014/main" id="{48DA4B5B-E679-AE56-5BE3-ED1F87CBA347}"/>
              </a:ext>
            </a:extLst>
          </p:cNvPr>
          <p:cNvPicPr>
            <a:picLocks noChangeAspect="1"/>
          </p:cNvPicPr>
          <p:nvPr/>
        </p:nvPicPr>
        <p:blipFill>
          <a:blip r:embed="rId8"/>
          <a:stretch>
            <a:fillRect/>
          </a:stretch>
        </p:blipFill>
        <p:spPr>
          <a:xfrm>
            <a:off x="401955" y="1584504"/>
            <a:ext cx="2018030" cy="372110"/>
          </a:xfrm>
          <a:prstGeom prst="rect">
            <a:avLst/>
          </a:prstGeom>
        </p:spPr>
      </p:pic>
      <p:sp>
        <p:nvSpPr>
          <p:cNvPr id="13" name="TextBox 58">
            <a:extLst>
              <a:ext uri="{FF2B5EF4-FFF2-40B4-BE49-F238E27FC236}">
                <a16:creationId xmlns:a16="http://schemas.microsoft.com/office/drawing/2014/main" id="{7EA21F0D-15F6-38D9-1C07-324E29858D22}"/>
              </a:ext>
            </a:extLst>
          </p:cNvPr>
          <p:cNvSpPr txBox="1"/>
          <p:nvPr/>
        </p:nvSpPr>
        <p:spPr>
          <a:xfrm>
            <a:off x="326390" y="1199059"/>
            <a:ext cx="1933575" cy="337185"/>
          </a:xfrm>
          <a:prstGeom prst="rect">
            <a:avLst/>
          </a:prstGeom>
          <a:noFill/>
        </p:spPr>
        <p:txBody>
          <a:bodyPr wrap="square" rtlCol="0">
            <a:spAutoFit/>
          </a:bodyPr>
          <a:lstStyle/>
          <a:p>
            <a:r>
              <a:rPr lang="en-US" sz="1600" dirty="0">
                <a:solidFill>
                  <a:srgbClr val="0070C0"/>
                </a:solidFill>
                <a:latin typeface="Times" pitchFamily="2" charset="0"/>
              </a:rPr>
              <a:t>Link Prediction</a:t>
            </a:r>
          </a:p>
        </p:txBody>
      </p:sp>
      <p:pic>
        <p:nvPicPr>
          <p:cNvPr id="14" name="图片 13">
            <a:extLst>
              <a:ext uri="{FF2B5EF4-FFF2-40B4-BE49-F238E27FC236}">
                <a16:creationId xmlns:a16="http://schemas.microsoft.com/office/drawing/2014/main" id="{F7580E86-A88B-2E7E-9E72-E831EC68D2DD}"/>
              </a:ext>
            </a:extLst>
          </p:cNvPr>
          <p:cNvPicPr>
            <a:picLocks noChangeAspect="1"/>
          </p:cNvPicPr>
          <p:nvPr/>
        </p:nvPicPr>
        <p:blipFill>
          <a:blip r:embed="rId9"/>
          <a:stretch>
            <a:fillRect/>
          </a:stretch>
        </p:blipFill>
        <p:spPr>
          <a:xfrm>
            <a:off x="401955" y="2408099"/>
            <a:ext cx="1623060" cy="586740"/>
          </a:xfrm>
          <a:prstGeom prst="rect">
            <a:avLst/>
          </a:prstGeom>
        </p:spPr>
      </p:pic>
      <p:sp>
        <p:nvSpPr>
          <p:cNvPr id="15" name="TextBox 58">
            <a:extLst>
              <a:ext uri="{FF2B5EF4-FFF2-40B4-BE49-F238E27FC236}">
                <a16:creationId xmlns:a16="http://schemas.microsoft.com/office/drawing/2014/main" id="{FC1DAE1D-A73E-5F72-748F-69989CB25EEF}"/>
              </a:ext>
            </a:extLst>
          </p:cNvPr>
          <p:cNvSpPr txBox="1"/>
          <p:nvPr/>
        </p:nvSpPr>
        <p:spPr>
          <a:xfrm>
            <a:off x="326390" y="2020114"/>
            <a:ext cx="2235200" cy="337185"/>
          </a:xfrm>
          <a:prstGeom prst="rect">
            <a:avLst/>
          </a:prstGeom>
          <a:noFill/>
        </p:spPr>
        <p:txBody>
          <a:bodyPr wrap="square" rtlCol="0">
            <a:spAutoFit/>
          </a:bodyPr>
          <a:lstStyle/>
          <a:p>
            <a:r>
              <a:rPr lang="en-US" sz="1600" dirty="0">
                <a:solidFill>
                  <a:srgbClr val="0070C0"/>
                </a:solidFill>
                <a:latin typeface="Times" pitchFamily="2" charset="0"/>
              </a:rPr>
              <a:t>Node Classification(NC)</a:t>
            </a:r>
          </a:p>
        </p:txBody>
      </p:sp>
      <p:pic>
        <p:nvPicPr>
          <p:cNvPr id="16" name="图片 15">
            <a:extLst>
              <a:ext uri="{FF2B5EF4-FFF2-40B4-BE49-F238E27FC236}">
                <a16:creationId xmlns:a16="http://schemas.microsoft.com/office/drawing/2014/main" id="{B5586424-55C0-2EA0-5B42-3A10F8562F13}"/>
              </a:ext>
            </a:extLst>
          </p:cNvPr>
          <p:cNvPicPr>
            <a:picLocks noChangeAspect="1"/>
          </p:cNvPicPr>
          <p:nvPr/>
        </p:nvPicPr>
        <p:blipFill>
          <a:blip r:embed="rId10"/>
          <a:stretch>
            <a:fillRect/>
          </a:stretch>
        </p:blipFill>
        <p:spPr>
          <a:xfrm>
            <a:off x="401955" y="3007539"/>
            <a:ext cx="1960880" cy="374015"/>
          </a:xfrm>
          <a:prstGeom prst="rect">
            <a:avLst/>
          </a:prstGeom>
        </p:spPr>
      </p:pic>
      <p:pic>
        <p:nvPicPr>
          <p:cNvPr id="17" name="图片 16">
            <a:extLst>
              <a:ext uri="{FF2B5EF4-FFF2-40B4-BE49-F238E27FC236}">
                <a16:creationId xmlns:a16="http://schemas.microsoft.com/office/drawing/2014/main" id="{3D478589-77DA-569E-6568-55BB938B3B3F}"/>
              </a:ext>
            </a:extLst>
          </p:cNvPr>
          <p:cNvPicPr>
            <a:picLocks noChangeAspect="1"/>
          </p:cNvPicPr>
          <p:nvPr/>
        </p:nvPicPr>
        <p:blipFill>
          <a:blip r:embed="rId11"/>
          <a:stretch>
            <a:fillRect/>
          </a:stretch>
        </p:blipFill>
        <p:spPr>
          <a:xfrm>
            <a:off x="401955" y="3866694"/>
            <a:ext cx="1799590" cy="574040"/>
          </a:xfrm>
          <a:prstGeom prst="rect">
            <a:avLst/>
          </a:prstGeom>
        </p:spPr>
      </p:pic>
      <p:sp>
        <p:nvSpPr>
          <p:cNvPr id="18" name="TextBox 58">
            <a:extLst>
              <a:ext uri="{FF2B5EF4-FFF2-40B4-BE49-F238E27FC236}">
                <a16:creationId xmlns:a16="http://schemas.microsoft.com/office/drawing/2014/main" id="{297BE37D-93AF-2D79-EABB-2F97932A2BFA}"/>
              </a:ext>
            </a:extLst>
          </p:cNvPr>
          <p:cNvSpPr txBox="1"/>
          <p:nvPr/>
        </p:nvSpPr>
        <p:spPr>
          <a:xfrm>
            <a:off x="326390" y="3475079"/>
            <a:ext cx="2528570" cy="337185"/>
          </a:xfrm>
          <a:prstGeom prst="rect">
            <a:avLst/>
          </a:prstGeom>
          <a:noFill/>
        </p:spPr>
        <p:txBody>
          <a:bodyPr wrap="square" rtlCol="0">
            <a:spAutoFit/>
          </a:bodyPr>
          <a:lstStyle/>
          <a:p>
            <a:r>
              <a:rPr lang="en-US" sz="1600" dirty="0">
                <a:solidFill>
                  <a:srgbClr val="0070C0"/>
                </a:solidFill>
                <a:latin typeface="Times" pitchFamily="2" charset="0"/>
              </a:rPr>
              <a:t>Graph Classification(GC)</a:t>
            </a:r>
          </a:p>
        </p:txBody>
      </p:sp>
      <p:pic>
        <p:nvPicPr>
          <p:cNvPr id="19" name="图片 18">
            <a:extLst>
              <a:ext uri="{FF2B5EF4-FFF2-40B4-BE49-F238E27FC236}">
                <a16:creationId xmlns:a16="http://schemas.microsoft.com/office/drawing/2014/main" id="{6D2E567D-B624-67DA-67E0-95B2B930FAD2}"/>
              </a:ext>
            </a:extLst>
          </p:cNvPr>
          <p:cNvPicPr>
            <a:picLocks noChangeAspect="1"/>
          </p:cNvPicPr>
          <p:nvPr/>
        </p:nvPicPr>
        <p:blipFill>
          <a:blip r:embed="rId12"/>
          <a:stretch>
            <a:fillRect/>
          </a:stretch>
        </p:blipFill>
        <p:spPr>
          <a:xfrm>
            <a:off x="401955" y="4471214"/>
            <a:ext cx="1909445" cy="374015"/>
          </a:xfrm>
          <a:prstGeom prst="rect">
            <a:avLst/>
          </a:prstGeom>
        </p:spPr>
      </p:pic>
      <p:sp>
        <p:nvSpPr>
          <p:cNvPr id="20" name="TextBox 58">
            <a:extLst>
              <a:ext uri="{FF2B5EF4-FFF2-40B4-BE49-F238E27FC236}">
                <a16:creationId xmlns:a16="http://schemas.microsoft.com/office/drawing/2014/main" id="{88BBDCC3-26A7-DDBE-5EB0-2857031F5C40}"/>
              </a:ext>
            </a:extLst>
          </p:cNvPr>
          <p:cNvSpPr txBox="1"/>
          <p:nvPr>
            <p:custDataLst>
              <p:tags r:id="rId4"/>
            </p:custDataLst>
          </p:nvPr>
        </p:nvSpPr>
        <p:spPr>
          <a:xfrm>
            <a:off x="326390" y="782499"/>
            <a:ext cx="2430780" cy="368300"/>
          </a:xfrm>
          <a:prstGeom prst="rect">
            <a:avLst/>
          </a:prstGeom>
          <a:noFill/>
        </p:spPr>
        <p:txBody>
          <a:bodyPr wrap="square" rtlCol="0">
            <a:spAutoFit/>
          </a:bodyPr>
          <a:lstStyle/>
          <a:p>
            <a:r>
              <a:rPr lang="en-US" dirty="0">
                <a:solidFill>
                  <a:srgbClr val="0070C0"/>
                </a:solidFill>
                <a:latin typeface="Times" pitchFamily="2" charset="0"/>
              </a:rPr>
              <a:t>Unified task template</a:t>
            </a:r>
          </a:p>
        </p:txBody>
      </p:sp>
      <p:pic>
        <p:nvPicPr>
          <p:cNvPr id="21" name="图片 20">
            <a:extLst>
              <a:ext uri="{FF2B5EF4-FFF2-40B4-BE49-F238E27FC236}">
                <a16:creationId xmlns:a16="http://schemas.microsoft.com/office/drawing/2014/main" id="{2ACBA15A-90DA-411F-AFF7-25146678F8DF}"/>
              </a:ext>
            </a:extLst>
          </p:cNvPr>
          <p:cNvPicPr>
            <a:picLocks noChangeAspect="1"/>
          </p:cNvPicPr>
          <p:nvPr/>
        </p:nvPicPr>
        <p:blipFill>
          <a:blip r:embed="rId13"/>
          <a:stretch>
            <a:fillRect/>
          </a:stretch>
        </p:blipFill>
        <p:spPr>
          <a:xfrm>
            <a:off x="401955" y="5367834"/>
            <a:ext cx="1867535" cy="355600"/>
          </a:xfrm>
          <a:prstGeom prst="rect">
            <a:avLst/>
          </a:prstGeom>
        </p:spPr>
      </p:pic>
      <p:pic>
        <p:nvPicPr>
          <p:cNvPr id="22" name="图片 21">
            <a:extLst>
              <a:ext uri="{FF2B5EF4-FFF2-40B4-BE49-F238E27FC236}">
                <a16:creationId xmlns:a16="http://schemas.microsoft.com/office/drawing/2014/main" id="{AE26B502-5FAE-D845-B2C5-E4860C64706E}"/>
              </a:ext>
            </a:extLst>
          </p:cNvPr>
          <p:cNvPicPr>
            <a:picLocks noChangeAspect="1"/>
          </p:cNvPicPr>
          <p:nvPr/>
        </p:nvPicPr>
        <p:blipFill>
          <a:blip r:embed="rId14"/>
          <a:stretch>
            <a:fillRect/>
          </a:stretch>
        </p:blipFill>
        <p:spPr>
          <a:xfrm>
            <a:off x="401955" y="5723434"/>
            <a:ext cx="2716530" cy="300355"/>
          </a:xfrm>
          <a:prstGeom prst="rect">
            <a:avLst/>
          </a:prstGeom>
        </p:spPr>
      </p:pic>
      <p:sp>
        <p:nvSpPr>
          <p:cNvPr id="23" name="TextBox 58">
            <a:extLst>
              <a:ext uri="{FF2B5EF4-FFF2-40B4-BE49-F238E27FC236}">
                <a16:creationId xmlns:a16="http://schemas.microsoft.com/office/drawing/2014/main" id="{A2CF3CDD-7DCE-3068-2ED0-76BD9C2704F1}"/>
              </a:ext>
            </a:extLst>
          </p:cNvPr>
          <p:cNvSpPr txBox="1"/>
          <p:nvPr/>
        </p:nvSpPr>
        <p:spPr>
          <a:xfrm>
            <a:off x="340995" y="4999534"/>
            <a:ext cx="2874010" cy="337185"/>
          </a:xfrm>
          <a:prstGeom prst="rect">
            <a:avLst/>
          </a:prstGeom>
          <a:noFill/>
        </p:spPr>
        <p:txBody>
          <a:bodyPr wrap="square" rtlCol="0">
            <a:spAutoFit/>
          </a:bodyPr>
          <a:lstStyle/>
          <a:p>
            <a:r>
              <a:rPr lang="en-US" sz="1600" dirty="0">
                <a:solidFill>
                  <a:srgbClr val="0070C0"/>
                </a:solidFill>
                <a:latin typeface="Times" pitchFamily="2" charset="0"/>
              </a:rPr>
              <a:t>A Notation for NC and GC</a:t>
            </a:r>
          </a:p>
        </p:txBody>
      </p:sp>
      <p:sp>
        <p:nvSpPr>
          <p:cNvPr id="24" name="TextBox 56">
            <a:extLst>
              <a:ext uri="{FF2B5EF4-FFF2-40B4-BE49-F238E27FC236}">
                <a16:creationId xmlns:a16="http://schemas.microsoft.com/office/drawing/2014/main" id="{217613A4-D560-7ACB-B128-B162F2CCFBA0}"/>
              </a:ext>
            </a:extLst>
          </p:cNvPr>
          <p:cNvSpPr txBox="1"/>
          <p:nvPr/>
        </p:nvSpPr>
        <p:spPr>
          <a:xfrm>
            <a:off x="8379959" y="4999808"/>
            <a:ext cx="2810552" cy="368300"/>
          </a:xfrm>
          <a:prstGeom prst="rect">
            <a:avLst/>
          </a:prstGeom>
          <a:noFill/>
        </p:spPr>
        <p:txBody>
          <a:bodyPr wrap="square" rtlCol="0">
            <a:spAutoFit/>
          </a:bodyPr>
          <a:lstStyle/>
          <a:p>
            <a:r>
              <a:rPr lang="en-US" dirty="0">
                <a:solidFill>
                  <a:srgbClr val="0070C0"/>
                </a:solidFill>
                <a:latin typeface="Times" pitchFamily="2" charset="0"/>
              </a:rPr>
              <a:t>Prompt Design</a:t>
            </a:r>
          </a:p>
        </p:txBody>
      </p:sp>
      <p:pic>
        <p:nvPicPr>
          <p:cNvPr id="25" name="图片 24">
            <a:extLst>
              <a:ext uri="{FF2B5EF4-FFF2-40B4-BE49-F238E27FC236}">
                <a16:creationId xmlns:a16="http://schemas.microsoft.com/office/drawing/2014/main" id="{44999125-F4CB-090A-D470-478E356EE5D1}"/>
              </a:ext>
            </a:extLst>
          </p:cNvPr>
          <p:cNvPicPr>
            <a:picLocks noChangeAspect="1"/>
          </p:cNvPicPr>
          <p:nvPr/>
        </p:nvPicPr>
        <p:blipFill>
          <a:blip r:embed="rId15"/>
          <a:stretch>
            <a:fillRect/>
          </a:stretch>
        </p:blipFill>
        <p:spPr>
          <a:xfrm>
            <a:off x="8435340" y="5425619"/>
            <a:ext cx="3131185" cy="297815"/>
          </a:xfrm>
          <a:prstGeom prst="rect">
            <a:avLst/>
          </a:prstGeom>
        </p:spPr>
      </p:pic>
      <p:sp>
        <p:nvSpPr>
          <p:cNvPr id="26" name="TextBox 64">
            <a:extLst>
              <a:ext uri="{FF2B5EF4-FFF2-40B4-BE49-F238E27FC236}">
                <a16:creationId xmlns:a16="http://schemas.microsoft.com/office/drawing/2014/main" id="{FBE4009B-50B8-5BF8-3FBF-1153D865E118}"/>
              </a:ext>
            </a:extLst>
          </p:cNvPr>
          <p:cNvSpPr txBox="1"/>
          <p:nvPr/>
        </p:nvSpPr>
        <p:spPr>
          <a:xfrm>
            <a:off x="2656205" y="4703624"/>
            <a:ext cx="1138555" cy="295910"/>
          </a:xfrm>
          <a:prstGeom prst="rect">
            <a:avLst/>
          </a:prstGeom>
          <a:noFill/>
        </p:spPr>
        <p:txBody>
          <a:bodyPr wrap="square" rtlCol="0">
            <a:spAutoFit/>
          </a:bodyPr>
          <a:lstStyle/>
          <a:p>
            <a:r>
              <a:rPr lang="en-US" sz="1330" dirty="0">
                <a:solidFill>
                  <a:srgbClr val="0070C0"/>
                </a:solidFill>
                <a:latin typeface="Times" pitchFamily="2" charset="0"/>
              </a:rPr>
              <a:t>class label</a:t>
            </a:r>
          </a:p>
        </p:txBody>
      </p:sp>
      <p:cxnSp>
        <p:nvCxnSpPr>
          <p:cNvPr id="27" name="直接箭头连接符 26">
            <a:extLst>
              <a:ext uri="{FF2B5EF4-FFF2-40B4-BE49-F238E27FC236}">
                <a16:creationId xmlns:a16="http://schemas.microsoft.com/office/drawing/2014/main" id="{DFF5506C-DC73-4B81-AB69-0DD3FD9B7AE9}"/>
              </a:ext>
            </a:extLst>
          </p:cNvPr>
          <p:cNvCxnSpPr>
            <a:endCxn id="26" idx="1"/>
          </p:cNvCxnSpPr>
          <p:nvPr/>
        </p:nvCxnSpPr>
        <p:spPr>
          <a:xfrm>
            <a:off x="2385695" y="4714419"/>
            <a:ext cx="270510" cy="137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64">
            <a:extLst>
              <a:ext uri="{FF2B5EF4-FFF2-40B4-BE49-F238E27FC236}">
                <a16:creationId xmlns:a16="http://schemas.microsoft.com/office/drawing/2014/main" id="{279401BE-86F5-662D-FC75-C87A43BB1CC6}"/>
              </a:ext>
            </a:extLst>
          </p:cNvPr>
          <p:cNvSpPr txBox="1"/>
          <p:nvPr/>
        </p:nvSpPr>
        <p:spPr>
          <a:xfrm>
            <a:off x="2656205" y="4407714"/>
            <a:ext cx="2875915" cy="295910"/>
          </a:xfrm>
          <a:prstGeom prst="rect">
            <a:avLst/>
          </a:prstGeom>
          <a:noFill/>
        </p:spPr>
        <p:txBody>
          <a:bodyPr wrap="square" rtlCol="0">
            <a:spAutoFit/>
          </a:bodyPr>
          <a:lstStyle/>
          <a:p>
            <a:r>
              <a:rPr lang="en-US" sz="1330" dirty="0">
                <a:solidFill>
                  <a:srgbClr val="0070C0"/>
                </a:solidFill>
                <a:latin typeface="Times" pitchFamily="2" charset="0"/>
              </a:rPr>
              <a:t>mean embedding of (sub)graphs</a:t>
            </a:r>
          </a:p>
        </p:txBody>
      </p:sp>
      <p:cxnSp>
        <p:nvCxnSpPr>
          <p:cNvPr id="29" name="直接箭头连接符 28">
            <a:extLst>
              <a:ext uri="{FF2B5EF4-FFF2-40B4-BE49-F238E27FC236}">
                <a16:creationId xmlns:a16="http://schemas.microsoft.com/office/drawing/2014/main" id="{CEF0BE0A-9652-E740-C66B-E95982B16F5A}"/>
              </a:ext>
            </a:extLst>
          </p:cNvPr>
          <p:cNvCxnSpPr/>
          <p:nvPr/>
        </p:nvCxnSpPr>
        <p:spPr>
          <a:xfrm>
            <a:off x="2419985" y="4357549"/>
            <a:ext cx="270510" cy="137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526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DBCA1EE-ED72-10B5-4BC6-7C1A94DB0AAF}"/>
              </a:ext>
            </a:extLst>
          </p:cNvPr>
          <p:cNvPicPr>
            <a:picLocks noChangeAspect="1"/>
          </p:cNvPicPr>
          <p:nvPr/>
        </p:nvPicPr>
        <p:blipFill>
          <a:blip r:embed="rId2"/>
          <a:stretch>
            <a:fillRect/>
          </a:stretch>
        </p:blipFill>
        <p:spPr>
          <a:xfrm>
            <a:off x="5280543" y="2076355"/>
            <a:ext cx="6948031" cy="2791492"/>
          </a:xfrm>
          <a:prstGeom prst="rect">
            <a:avLst/>
          </a:prstGeom>
        </p:spPr>
      </p:pic>
      <p:sp>
        <p:nvSpPr>
          <p:cNvPr id="2" name="标题 1">
            <a:extLst>
              <a:ext uri="{FF2B5EF4-FFF2-40B4-BE49-F238E27FC236}">
                <a16:creationId xmlns:a16="http://schemas.microsoft.com/office/drawing/2014/main" id="{F20488DE-2DC6-AFF5-C166-1F51F1F1EC38}"/>
              </a:ext>
            </a:extLst>
          </p:cNvPr>
          <p:cNvSpPr>
            <a:spLocks noGrp="1"/>
          </p:cNvSpPr>
          <p:nvPr>
            <p:ph type="title"/>
          </p:nvPr>
        </p:nvSpPr>
        <p:spPr/>
        <p:txBody>
          <a:bodyPr/>
          <a:lstStyle/>
          <a:p>
            <a:r>
              <a:rPr lang="en-US" altLang="zh-CN" dirty="0"/>
              <a:t>Graph Transformers</a:t>
            </a:r>
            <a:endParaRPr lang="zh-CN" altLang="en-US" dirty="0"/>
          </a:p>
        </p:txBody>
      </p:sp>
      <p:sp>
        <p:nvSpPr>
          <p:cNvPr id="3" name="内容占位符 2">
            <a:extLst>
              <a:ext uri="{FF2B5EF4-FFF2-40B4-BE49-F238E27FC236}">
                <a16:creationId xmlns:a16="http://schemas.microsoft.com/office/drawing/2014/main" id="{78845873-C6BD-DF82-D0B4-64F4F4D19AFA}"/>
              </a:ext>
            </a:extLst>
          </p:cNvPr>
          <p:cNvSpPr>
            <a:spLocks noGrp="1"/>
          </p:cNvSpPr>
          <p:nvPr>
            <p:ph idx="1"/>
          </p:nvPr>
        </p:nvSpPr>
        <p:spPr/>
        <p:txBody>
          <a:bodyPr/>
          <a:lstStyle/>
          <a:p>
            <a:r>
              <a:rPr lang="en-US" altLang="zh-CN" dirty="0"/>
              <a:t>Transformers are widely used in graph learning</a:t>
            </a:r>
            <a:endParaRPr lang="zh-CN" altLang="en-US" dirty="0"/>
          </a:p>
        </p:txBody>
      </p:sp>
      <p:sp>
        <p:nvSpPr>
          <p:cNvPr id="4" name="灯片编号占位符 3">
            <a:extLst>
              <a:ext uri="{FF2B5EF4-FFF2-40B4-BE49-F238E27FC236}">
                <a16:creationId xmlns:a16="http://schemas.microsoft.com/office/drawing/2014/main" id="{36E9A105-0D0C-13A4-EBC0-66039F787730}"/>
              </a:ext>
            </a:extLst>
          </p:cNvPr>
          <p:cNvSpPr>
            <a:spLocks noGrp="1"/>
          </p:cNvSpPr>
          <p:nvPr>
            <p:ph type="sldNum" sz="quarter" idx="12"/>
          </p:nvPr>
        </p:nvSpPr>
        <p:spPr/>
        <p:txBody>
          <a:bodyPr/>
          <a:lstStyle/>
          <a:p>
            <a:fld id="{C7443813-12FE-C847-8FDC-914F4A6A28E1}" type="slidenum">
              <a:rPr lang="en-US" smtClean="0"/>
              <a:t>5</a:t>
            </a:fld>
            <a:endParaRPr lang="en-US" dirty="0"/>
          </a:p>
        </p:txBody>
      </p:sp>
      <p:sp>
        <p:nvSpPr>
          <p:cNvPr id="5" name="文本占位符 4">
            <a:extLst>
              <a:ext uri="{FF2B5EF4-FFF2-40B4-BE49-F238E27FC236}">
                <a16:creationId xmlns:a16="http://schemas.microsoft.com/office/drawing/2014/main" id="{6D7A9496-B595-4354-EA20-5981EBA7C06C}"/>
              </a:ext>
            </a:extLst>
          </p:cNvPr>
          <p:cNvSpPr>
            <a:spLocks noGrp="1"/>
          </p:cNvSpPr>
          <p:nvPr>
            <p:ph type="body" sz="quarter" idx="13"/>
          </p:nvPr>
        </p:nvSpPr>
        <p:spPr/>
        <p:txBody>
          <a:bodyPr>
            <a:normAutofit fontScale="85000" lnSpcReduction="20000"/>
          </a:bodyPr>
          <a:lstStyle/>
          <a:p>
            <a:r>
              <a:rPr lang="en-US" altLang="zh-CN" sz="1000" dirty="0"/>
              <a:t>Yun, et al. “Graph transformer networks.” NeurIPS’19.</a:t>
            </a:r>
          </a:p>
          <a:p>
            <a:r>
              <a:rPr lang="en-US" altLang="zh-CN" sz="1000" dirty="0"/>
              <a:t>Hu, et al. “Heterogeneous graph transformer.” WWW’20.</a:t>
            </a:r>
            <a:endParaRPr lang="zh-CN" altLang="en-US" sz="1000" dirty="0"/>
          </a:p>
        </p:txBody>
      </p:sp>
      <p:pic>
        <p:nvPicPr>
          <p:cNvPr id="7" name="图片 6">
            <a:extLst>
              <a:ext uri="{FF2B5EF4-FFF2-40B4-BE49-F238E27FC236}">
                <a16:creationId xmlns:a16="http://schemas.microsoft.com/office/drawing/2014/main" id="{6800A5C7-185E-C86A-7CD7-9C61C80913D5}"/>
              </a:ext>
            </a:extLst>
          </p:cNvPr>
          <p:cNvPicPr>
            <a:picLocks noChangeAspect="1"/>
          </p:cNvPicPr>
          <p:nvPr/>
        </p:nvPicPr>
        <p:blipFill>
          <a:blip r:embed="rId3"/>
          <a:stretch>
            <a:fillRect/>
          </a:stretch>
        </p:blipFill>
        <p:spPr>
          <a:xfrm>
            <a:off x="1" y="2255266"/>
            <a:ext cx="4919471" cy="2612581"/>
          </a:xfrm>
          <a:prstGeom prst="rect">
            <a:avLst/>
          </a:prstGeom>
        </p:spPr>
      </p:pic>
      <p:sp>
        <p:nvSpPr>
          <p:cNvPr id="12" name="TextBox 6">
            <a:extLst>
              <a:ext uri="{FF2B5EF4-FFF2-40B4-BE49-F238E27FC236}">
                <a16:creationId xmlns:a16="http://schemas.microsoft.com/office/drawing/2014/main" id="{47577F3F-03DD-08BB-DE38-BBD583FA2BD8}"/>
              </a:ext>
            </a:extLst>
          </p:cNvPr>
          <p:cNvSpPr txBox="1"/>
          <p:nvPr/>
        </p:nvSpPr>
        <p:spPr>
          <a:xfrm>
            <a:off x="7110700" y="4896715"/>
            <a:ext cx="3287715" cy="418658"/>
          </a:xfrm>
          <a:prstGeom prst="rect">
            <a:avLst/>
          </a:prstGeom>
          <a:noFill/>
        </p:spPr>
        <p:txBody>
          <a:bodyPr wrap="square" rtlCol="0">
            <a:noAutofit/>
          </a:bodyPr>
          <a:lstStyle/>
          <a:p>
            <a:pPr algn="ctr"/>
            <a:r>
              <a:rPr lang="en-US" sz="2400" dirty="0">
                <a:latin typeface="Times New Roman" panose="02020603050405020304" pitchFamily="18" charset="0"/>
                <a:ea typeface="微软雅黑" panose="020B0503020204020204" pitchFamily="34" charset="-122"/>
                <a:cs typeface="Times New Roman" panose="02020603050405020304" pitchFamily="18" charset="0"/>
              </a:rPr>
              <a:t>HGT</a:t>
            </a:r>
          </a:p>
        </p:txBody>
      </p:sp>
      <p:sp>
        <p:nvSpPr>
          <p:cNvPr id="13" name="TextBox 6">
            <a:extLst>
              <a:ext uri="{FF2B5EF4-FFF2-40B4-BE49-F238E27FC236}">
                <a16:creationId xmlns:a16="http://schemas.microsoft.com/office/drawing/2014/main" id="{4E8DEE9F-0137-CFA5-61B5-5248B7C80D12}"/>
              </a:ext>
            </a:extLst>
          </p:cNvPr>
          <p:cNvSpPr txBox="1"/>
          <p:nvPr/>
        </p:nvSpPr>
        <p:spPr>
          <a:xfrm>
            <a:off x="1307954" y="4896715"/>
            <a:ext cx="3287715" cy="418658"/>
          </a:xfrm>
          <a:prstGeom prst="rect">
            <a:avLst/>
          </a:prstGeom>
          <a:noFill/>
        </p:spPr>
        <p:txBody>
          <a:bodyPr wrap="square" rtlCol="0">
            <a:noAutofit/>
          </a:bodyPr>
          <a:lstStyle/>
          <a:p>
            <a:pPr algn="ctr"/>
            <a:r>
              <a:rPr lang="en-US" sz="2400" dirty="0">
                <a:latin typeface="Times New Roman" panose="02020603050405020304" pitchFamily="18" charset="0"/>
                <a:ea typeface="微软雅黑" panose="020B0503020204020204" pitchFamily="34" charset="-122"/>
                <a:cs typeface="Times New Roman" panose="02020603050405020304" pitchFamily="18" charset="0"/>
              </a:rPr>
              <a:t>GTN</a:t>
            </a:r>
          </a:p>
        </p:txBody>
      </p:sp>
    </p:spTree>
    <p:extLst>
      <p:ext uri="{BB962C8B-B14F-4D97-AF65-F5344CB8AC3E}">
        <p14:creationId xmlns:p14="http://schemas.microsoft.com/office/powerpoint/2010/main" val="4085398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4D08C-C590-AFD8-49FB-D2110BAE38D6}"/>
              </a:ext>
            </a:extLst>
          </p:cNvPr>
          <p:cNvSpPr>
            <a:spLocks noGrp="1"/>
          </p:cNvSpPr>
          <p:nvPr>
            <p:ph type="title"/>
          </p:nvPr>
        </p:nvSpPr>
        <p:spPr/>
        <p:txBody>
          <a:bodyPr/>
          <a:lstStyle/>
          <a:p>
            <a:r>
              <a:rPr lang="en-US" altLang="zh-CN" dirty="0"/>
              <a:t>Generalized Graph Prompt</a:t>
            </a:r>
            <a:endParaRPr lang="zh-CN" altLang="en-US" dirty="0"/>
          </a:p>
        </p:txBody>
      </p:sp>
      <p:sp>
        <p:nvSpPr>
          <p:cNvPr id="3" name="内容占位符 2">
            <a:extLst>
              <a:ext uri="{FF2B5EF4-FFF2-40B4-BE49-F238E27FC236}">
                <a16:creationId xmlns:a16="http://schemas.microsoft.com/office/drawing/2014/main" id="{5856EC92-19A6-C6B3-F32B-4F77E1287676}"/>
              </a:ext>
            </a:extLst>
          </p:cNvPr>
          <p:cNvSpPr>
            <a:spLocks noGrp="1"/>
          </p:cNvSpPr>
          <p:nvPr>
            <p:ph idx="1"/>
          </p:nvPr>
        </p:nvSpPr>
        <p:spPr/>
        <p:txBody>
          <a:bodyPr/>
          <a:lstStyle/>
          <a:p>
            <a:r>
              <a:rPr lang="en-US" altLang="zh-CN" dirty="0"/>
              <a:t>Motivation</a:t>
            </a:r>
            <a:endParaRPr lang="zh-CN" altLang="en-US" dirty="0"/>
          </a:p>
        </p:txBody>
      </p:sp>
      <p:sp>
        <p:nvSpPr>
          <p:cNvPr id="4" name="灯片编号占位符 3">
            <a:extLst>
              <a:ext uri="{FF2B5EF4-FFF2-40B4-BE49-F238E27FC236}">
                <a16:creationId xmlns:a16="http://schemas.microsoft.com/office/drawing/2014/main" id="{7D58C7CC-AC0B-F33B-B7C2-A1B021F0FC0B}"/>
              </a:ext>
            </a:extLst>
          </p:cNvPr>
          <p:cNvSpPr>
            <a:spLocks noGrp="1"/>
          </p:cNvSpPr>
          <p:nvPr>
            <p:ph type="sldNum" sz="quarter" idx="12"/>
          </p:nvPr>
        </p:nvSpPr>
        <p:spPr/>
        <p:txBody>
          <a:bodyPr/>
          <a:lstStyle/>
          <a:p>
            <a:fld id="{C7443813-12FE-C847-8FDC-914F4A6A28E1}" type="slidenum">
              <a:rPr lang="en-US" smtClean="0"/>
              <a:t>50</a:t>
            </a:fld>
            <a:endParaRPr lang="en-US" dirty="0"/>
          </a:p>
        </p:txBody>
      </p:sp>
      <p:sp>
        <p:nvSpPr>
          <p:cNvPr id="5" name="文本占位符 4">
            <a:extLst>
              <a:ext uri="{FF2B5EF4-FFF2-40B4-BE49-F238E27FC236}">
                <a16:creationId xmlns:a16="http://schemas.microsoft.com/office/drawing/2014/main" id="{4B2FD312-ED62-2524-1FB9-FD3BE108465D}"/>
              </a:ext>
            </a:extLst>
          </p:cNvPr>
          <p:cNvSpPr>
            <a:spLocks noGrp="1"/>
          </p:cNvSpPr>
          <p:nvPr>
            <p:ph type="body" sz="quarter" idx="13"/>
          </p:nvPr>
        </p:nvSpPr>
        <p:spPr/>
        <p:txBody>
          <a:bodyPr>
            <a:normAutofit/>
          </a:bodyPr>
          <a:lstStyle/>
          <a:p>
            <a:r>
              <a:rPr lang="en-US" altLang="zh-CN" dirty="0"/>
              <a:t>Yu, et al. “Generalized graph prompt: Toward a unification of pre-training and downstream tasks on graphs”. TKDE 2024.</a:t>
            </a:r>
            <a:endParaRPr lang="zh-CN" altLang="en-US" dirty="0"/>
          </a:p>
        </p:txBody>
      </p:sp>
      <p:sp>
        <p:nvSpPr>
          <p:cNvPr id="6" name="TextBox 15">
            <a:extLst>
              <a:ext uri="{FF2B5EF4-FFF2-40B4-BE49-F238E27FC236}">
                <a16:creationId xmlns:a16="http://schemas.microsoft.com/office/drawing/2014/main" id="{3085C278-FF70-7B96-3850-3D315DB002AA}"/>
              </a:ext>
            </a:extLst>
          </p:cNvPr>
          <p:cNvSpPr txBox="1"/>
          <p:nvPr/>
        </p:nvSpPr>
        <p:spPr>
          <a:xfrm>
            <a:off x="1007049" y="2092600"/>
            <a:ext cx="10733137" cy="954107"/>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Can more advanced pretext tasks be unified under the subgraph similarity calculation template?</a:t>
            </a:r>
          </a:p>
        </p:txBody>
      </p:sp>
      <p:sp>
        <p:nvSpPr>
          <p:cNvPr id="7" name="TextBox 15">
            <a:extLst>
              <a:ext uri="{FF2B5EF4-FFF2-40B4-BE49-F238E27FC236}">
                <a16:creationId xmlns:a16="http://schemas.microsoft.com/office/drawing/2014/main" id="{DE9DB64B-F24D-667E-76C5-13F155C88563}"/>
              </a:ext>
            </a:extLst>
          </p:cNvPr>
          <p:cNvSpPr txBox="1"/>
          <p:nvPr/>
        </p:nvSpPr>
        <p:spPr>
          <a:xfrm>
            <a:off x="1007049" y="3811294"/>
            <a:ext cx="9579671" cy="954107"/>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How to utilize hierarchical knowledge across multiple layers of the pre-trained graph encoders</a:t>
            </a:r>
          </a:p>
        </p:txBody>
      </p:sp>
    </p:spTree>
    <p:extLst>
      <p:ext uri="{BB962C8B-B14F-4D97-AF65-F5344CB8AC3E}">
        <p14:creationId xmlns:p14="http://schemas.microsoft.com/office/powerpoint/2010/main" val="2555558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2026E-9965-898F-7431-3704D6674036}"/>
              </a:ext>
            </a:extLst>
          </p:cNvPr>
          <p:cNvSpPr>
            <a:spLocks noGrp="1"/>
          </p:cNvSpPr>
          <p:nvPr>
            <p:ph type="title"/>
          </p:nvPr>
        </p:nvSpPr>
        <p:spPr/>
        <p:txBody>
          <a:bodyPr/>
          <a:lstStyle/>
          <a:p>
            <a:r>
              <a:rPr lang="en-US" altLang="zh-CN" dirty="0"/>
              <a:t>Generalized Graph Prompt</a:t>
            </a:r>
            <a:endParaRPr lang="zh-CN" altLang="en-US" dirty="0"/>
          </a:p>
        </p:txBody>
      </p:sp>
      <p:sp>
        <p:nvSpPr>
          <p:cNvPr id="3" name="内容占位符 2">
            <a:extLst>
              <a:ext uri="{FF2B5EF4-FFF2-40B4-BE49-F238E27FC236}">
                <a16:creationId xmlns:a16="http://schemas.microsoft.com/office/drawing/2014/main" id="{A5B90037-2DCF-7989-0232-3011EBE97DEF}"/>
              </a:ext>
            </a:extLst>
          </p:cNvPr>
          <p:cNvSpPr>
            <a:spLocks noGrp="1"/>
          </p:cNvSpPr>
          <p:nvPr>
            <p:ph idx="1"/>
          </p:nvPr>
        </p:nvSpPr>
        <p:spPr/>
        <p:txBody>
          <a:bodyPr/>
          <a:lstStyle/>
          <a:p>
            <a:r>
              <a:rPr lang="en-US" altLang="zh-CN" dirty="0"/>
              <a:t>Any standard contrastive pretext task on graphs can be unified under the loss:</a:t>
            </a:r>
            <a:endParaRPr lang="zh-CN" altLang="en-US" dirty="0"/>
          </a:p>
        </p:txBody>
      </p:sp>
      <p:sp>
        <p:nvSpPr>
          <p:cNvPr id="4" name="灯片编号占位符 3">
            <a:extLst>
              <a:ext uri="{FF2B5EF4-FFF2-40B4-BE49-F238E27FC236}">
                <a16:creationId xmlns:a16="http://schemas.microsoft.com/office/drawing/2014/main" id="{9E73883C-7426-6389-2D40-74817F69247A}"/>
              </a:ext>
            </a:extLst>
          </p:cNvPr>
          <p:cNvSpPr>
            <a:spLocks noGrp="1"/>
          </p:cNvSpPr>
          <p:nvPr>
            <p:ph type="sldNum" sz="quarter" idx="12"/>
          </p:nvPr>
        </p:nvSpPr>
        <p:spPr/>
        <p:txBody>
          <a:bodyPr/>
          <a:lstStyle/>
          <a:p>
            <a:fld id="{C7443813-12FE-C847-8FDC-914F4A6A28E1}" type="slidenum">
              <a:rPr lang="en-US" smtClean="0"/>
              <a:t>51</a:t>
            </a:fld>
            <a:endParaRPr lang="en-US" dirty="0"/>
          </a:p>
        </p:txBody>
      </p:sp>
      <p:sp>
        <p:nvSpPr>
          <p:cNvPr id="5" name="文本占位符 4">
            <a:extLst>
              <a:ext uri="{FF2B5EF4-FFF2-40B4-BE49-F238E27FC236}">
                <a16:creationId xmlns:a16="http://schemas.microsoft.com/office/drawing/2014/main" id="{23C3BA70-C5D3-67B5-870C-9817D48AB824}"/>
              </a:ext>
            </a:extLst>
          </p:cNvPr>
          <p:cNvSpPr>
            <a:spLocks noGrp="1"/>
          </p:cNvSpPr>
          <p:nvPr>
            <p:ph type="body" sz="quarter" idx="13"/>
          </p:nvPr>
        </p:nvSpPr>
        <p:spPr/>
        <p:txBody>
          <a:bodyPr/>
          <a:lstStyle/>
          <a:p>
            <a:r>
              <a:rPr lang="en-US" altLang="zh-CN" dirty="0"/>
              <a:t>Yu, et al. “Generalized graph prompt: Toward a unification of pre-training and downstream tasks on graphs”. TKDE 2024.</a:t>
            </a:r>
            <a:endParaRPr lang="zh-CN" altLang="en-US" dirty="0"/>
          </a:p>
          <a:p>
            <a:endParaRPr lang="zh-CN" altLang="en-US" dirty="0"/>
          </a:p>
        </p:txBody>
      </p:sp>
      <p:pic>
        <p:nvPicPr>
          <p:cNvPr id="7" name="图片 6">
            <a:extLst>
              <a:ext uri="{FF2B5EF4-FFF2-40B4-BE49-F238E27FC236}">
                <a16:creationId xmlns:a16="http://schemas.microsoft.com/office/drawing/2014/main" id="{CF34C1CD-9ACC-8A7B-0E7C-8618DF4385B1}"/>
              </a:ext>
            </a:extLst>
          </p:cNvPr>
          <p:cNvPicPr>
            <a:picLocks noChangeAspect="1"/>
          </p:cNvPicPr>
          <p:nvPr/>
        </p:nvPicPr>
        <p:blipFill>
          <a:blip r:embed="rId2"/>
          <a:stretch>
            <a:fillRect/>
          </a:stretch>
        </p:blipFill>
        <p:spPr>
          <a:xfrm>
            <a:off x="3100400" y="1905195"/>
            <a:ext cx="5258102" cy="658634"/>
          </a:xfrm>
          <a:prstGeom prst="rect">
            <a:avLst/>
          </a:prstGeom>
        </p:spPr>
      </p:pic>
      <p:pic>
        <p:nvPicPr>
          <p:cNvPr id="8" name="图片 7">
            <a:extLst>
              <a:ext uri="{FF2B5EF4-FFF2-40B4-BE49-F238E27FC236}">
                <a16:creationId xmlns:a16="http://schemas.microsoft.com/office/drawing/2014/main" id="{00CD792F-1F23-8583-ADAA-4A3D7CDC40B9}"/>
              </a:ext>
            </a:extLst>
          </p:cNvPr>
          <p:cNvPicPr>
            <a:picLocks noChangeAspect="1"/>
          </p:cNvPicPr>
          <p:nvPr/>
        </p:nvPicPr>
        <p:blipFill>
          <a:blip r:embed="rId3"/>
          <a:stretch>
            <a:fillRect/>
          </a:stretch>
        </p:blipFill>
        <p:spPr>
          <a:xfrm>
            <a:off x="444600" y="3027769"/>
            <a:ext cx="11302373" cy="2819893"/>
          </a:xfrm>
          <a:prstGeom prst="rect">
            <a:avLst/>
          </a:prstGeom>
        </p:spPr>
      </p:pic>
    </p:spTree>
    <p:extLst>
      <p:ext uri="{BB962C8B-B14F-4D97-AF65-F5344CB8AC3E}">
        <p14:creationId xmlns:p14="http://schemas.microsoft.com/office/powerpoint/2010/main" val="2825898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BDC6E-FC48-1E7D-48D2-2E4E05BC13E2}"/>
              </a:ext>
            </a:extLst>
          </p:cNvPr>
          <p:cNvSpPr>
            <a:spLocks noGrp="1"/>
          </p:cNvSpPr>
          <p:nvPr>
            <p:ph type="title"/>
          </p:nvPr>
        </p:nvSpPr>
        <p:spPr/>
        <p:txBody>
          <a:bodyPr/>
          <a:lstStyle/>
          <a:p>
            <a:r>
              <a:rPr lang="en-US" altLang="zh-CN" dirty="0"/>
              <a:t>Generalized Graph Prompt</a:t>
            </a:r>
            <a:endParaRPr lang="zh-CN" altLang="en-US" dirty="0"/>
          </a:p>
        </p:txBody>
      </p:sp>
      <p:sp>
        <p:nvSpPr>
          <p:cNvPr id="4" name="灯片编号占位符 3">
            <a:extLst>
              <a:ext uri="{FF2B5EF4-FFF2-40B4-BE49-F238E27FC236}">
                <a16:creationId xmlns:a16="http://schemas.microsoft.com/office/drawing/2014/main" id="{80384E77-1150-90B9-4C73-1414A3480717}"/>
              </a:ext>
            </a:extLst>
          </p:cNvPr>
          <p:cNvSpPr>
            <a:spLocks noGrp="1"/>
          </p:cNvSpPr>
          <p:nvPr>
            <p:ph type="sldNum" sz="quarter" idx="12"/>
          </p:nvPr>
        </p:nvSpPr>
        <p:spPr/>
        <p:txBody>
          <a:bodyPr/>
          <a:lstStyle/>
          <a:p>
            <a:fld id="{C7443813-12FE-C847-8FDC-914F4A6A28E1}" type="slidenum">
              <a:rPr lang="en-US" smtClean="0"/>
              <a:t>52</a:t>
            </a:fld>
            <a:endParaRPr lang="en-US" dirty="0"/>
          </a:p>
        </p:txBody>
      </p:sp>
      <p:sp>
        <p:nvSpPr>
          <p:cNvPr id="5" name="文本占位符 4">
            <a:extLst>
              <a:ext uri="{FF2B5EF4-FFF2-40B4-BE49-F238E27FC236}">
                <a16:creationId xmlns:a16="http://schemas.microsoft.com/office/drawing/2014/main" id="{2F13FFCB-EDC2-9E7E-D9AD-36395E289BC8}"/>
              </a:ext>
            </a:extLst>
          </p:cNvPr>
          <p:cNvSpPr>
            <a:spLocks noGrp="1"/>
          </p:cNvSpPr>
          <p:nvPr>
            <p:ph type="body" sz="quarter" idx="13"/>
          </p:nvPr>
        </p:nvSpPr>
        <p:spPr/>
        <p:txBody>
          <a:bodyPr/>
          <a:lstStyle/>
          <a:p>
            <a:r>
              <a:rPr lang="en-US" altLang="zh-CN" dirty="0"/>
              <a:t>Yu, et al. “Generalized graph prompt: Toward a unification of pre-training and downstream tasks on graphs”. TKDE 2024.</a:t>
            </a:r>
            <a:endParaRPr lang="zh-CN" altLang="en-US" dirty="0"/>
          </a:p>
          <a:p>
            <a:endParaRPr lang="zh-CN" altLang="en-US" dirty="0"/>
          </a:p>
        </p:txBody>
      </p:sp>
      <p:pic>
        <p:nvPicPr>
          <p:cNvPr id="8" name="图片 7">
            <a:extLst>
              <a:ext uri="{FF2B5EF4-FFF2-40B4-BE49-F238E27FC236}">
                <a16:creationId xmlns:a16="http://schemas.microsoft.com/office/drawing/2014/main" id="{60E98FD5-5BAC-B96E-39C4-547DC6FD2FD1}"/>
              </a:ext>
            </a:extLst>
          </p:cNvPr>
          <p:cNvPicPr>
            <a:picLocks noChangeAspect="1"/>
          </p:cNvPicPr>
          <p:nvPr/>
        </p:nvPicPr>
        <p:blipFill>
          <a:blip r:embed="rId2"/>
          <a:stretch>
            <a:fillRect/>
          </a:stretch>
        </p:blipFill>
        <p:spPr>
          <a:xfrm>
            <a:off x="455846" y="1680956"/>
            <a:ext cx="11234296" cy="2849147"/>
          </a:xfrm>
          <a:prstGeom prst="rect">
            <a:avLst/>
          </a:prstGeom>
        </p:spPr>
      </p:pic>
      <p:sp>
        <p:nvSpPr>
          <p:cNvPr id="10" name="TextBox 58">
            <a:extLst>
              <a:ext uri="{FF2B5EF4-FFF2-40B4-BE49-F238E27FC236}">
                <a16:creationId xmlns:a16="http://schemas.microsoft.com/office/drawing/2014/main" id="{281F2890-A7E5-EAF2-8F4D-08FB1AC32A5E}"/>
              </a:ext>
            </a:extLst>
          </p:cNvPr>
          <p:cNvSpPr txBox="1"/>
          <p:nvPr/>
        </p:nvSpPr>
        <p:spPr>
          <a:xfrm>
            <a:off x="455846" y="4648926"/>
            <a:ext cx="1258570" cy="400110"/>
          </a:xfrm>
          <a:prstGeom prst="rect">
            <a:avLst/>
          </a:prstGeom>
          <a:noFill/>
        </p:spPr>
        <p:txBody>
          <a:bodyPr wrap="square" rtlCol="0">
            <a:spAutoFit/>
          </a:bodyPr>
          <a:lstStyle/>
          <a:p>
            <a:r>
              <a:rPr lang="en-US" sz="2000" dirty="0">
                <a:solidFill>
                  <a:schemeClr val="accent5">
                    <a:lumMod val="75000"/>
                  </a:schemeClr>
                </a:solidFill>
                <a:latin typeface="Times" panose="02020603050405020304" pitchFamily="18" charset="0"/>
                <a:cs typeface="Times" panose="02020603050405020304" pitchFamily="18" charset="0"/>
              </a:rPr>
              <a:t>Prompts</a:t>
            </a:r>
          </a:p>
        </p:txBody>
      </p:sp>
      <p:pic>
        <p:nvPicPr>
          <p:cNvPr id="12" name="图片 11">
            <a:extLst>
              <a:ext uri="{FF2B5EF4-FFF2-40B4-BE49-F238E27FC236}">
                <a16:creationId xmlns:a16="http://schemas.microsoft.com/office/drawing/2014/main" id="{BF47CDD9-F2BA-9E5B-399E-09CB3AADAB30}"/>
              </a:ext>
            </a:extLst>
          </p:cNvPr>
          <p:cNvPicPr>
            <a:picLocks noChangeAspect="1"/>
          </p:cNvPicPr>
          <p:nvPr/>
        </p:nvPicPr>
        <p:blipFill>
          <a:blip r:embed="rId3"/>
          <a:stretch>
            <a:fillRect/>
          </a:stretch>
        </p:blipFill>
        <p:spPr>
          <a:xfrm>
            <a:off x="491490" y="5072671"/>
            <a:ext cx="2180722" cy="428625"/>
          </a:xfrm>
          <a:prstGeom prst="rect">
            <a:avLst/>
          </a:prstGeom>
        </p:spPr>
      </p:pic>
      <p:sp>
        <p:nvSpPr>
          <p:cNvPr id="13" name="内容占位符 2">
            <a:extLst>
              <a:ext uri="{FF2B5EF4-FFF2-40B4-BE49-F238E27FC236}">
                <a16:creationId xmlns:a16="http://schemas.microsoft.com/office/drawing/2014/main" id="{BC9F823B-D511-0943-93EC-BB8F576C2235}"/>
              </a:ext>
            </a:extLst>
          </p:cNvPr>
          <p:cNvSpPr>
            <a:spLocks noGrp="1"/>
          </p:cNvSpPr>
          <p:nvPr>
            <p:ph idx="1"/>
          </p:nvPr>
        </p:nvSpPr>
        <p:spPr>
          <a:xfrm>
            <a:off x="491490" y="999863"/>
            <a:ext cx="10862310" cy="5117045"/>
          </a:xfrm>
        </p:spPr>
        <p:txBody>
          <a:bodyPr/>
          <a:lstStyle/>
          <a:p>
            <a:r>
              <a:rPr lang="en-US" altLang="zh-CN" dirty="0"/>
              <a:t>Layer wise prompt design</a:t>
            </a:r>
            <a:endParaRPr lang="zh-CN" altLang="en-US" dirty="0"/>
          </a:p>
        </p:txBody>
      </p:sp>
      <p:pic>
        <p:nvPicPr>
          <p:cNvPr id="15" name="图片 14">
            <a:extLst>
              <a:ext uri="{FF2B5EF4-FFF2-40B4-BE49-F238E27FC236}">
                <a16:creationId xmlns:a16="http://schemas.microsoft.com/office/drawing/2014/main" id="{F9881FC8-CAC7-E21B-7240-1D2EE922A353}"/>
              </a:ext>
            </a:extLst>
          </p:cNvPr>
          <p:cNvPicPr>
            <a:picLocks noChangeAspect="1"/>
          </p:cNvPicPr>
          <p:nvPr/>
        </p:nvPicPr>
        <p:blipFill>
          <a:blip r:embed="rId4"/>
          <a:stretch>
            <a:fillRect/>
          </a:stretch>
        </p:blipFill>
        <p:spPr>
          <a:xfrm>
            <a:off x="3984307" y="5112699"/>
            <a:ext cx="3473133" cy="348054"/>
          </a:xfrm>
          <a:prstGeom prst="rect">
            <a:avLst/>
          </a:prstGeom>
        </p:spPr>
      </p:pic>
      <p:pic>
        <p:nvPicPr>
          <p:cNvPr id="17" name="图片 16">
            <a:extLst>
              <a:ext uri="{FF2B5EF4-FFF2-40B4-BE49-F238E27FC236}">
                <a16:creationId xmlns:a16="http://schemas.microsoft.com/office/drawing/2014/main" id="{807A0CEE-7B7C-68FC-1074-C0B410CA48E1}"/>
              </a:ext>
            </a:extLst>
          </p:cNvPr>
          <p:cNvPicPr>
            <a:picLocks noChangeAspect="1"/>
          </p:cNvPicPr>
          <p:nvPr/>
        </p:nvPicPr>
        <p:blipFill>
          <a:blip r:embed="rId5"/>
          <a:stretch>
            <a:fillRect/>
          </a:stretch>
        </p:blipFill>
        <p:spPr>
          <a:xfrm>
            <a:off x="8610600" y="5071791"/>
            <a:ext cx="1940560" cy="371435"/>
          </a:xfrm>
          <a:prstGeom prst="rect">
            <a:avLst/>
          </a:prstGeom>
        </p:spPr>
      </p:pic>
      <p:pic>
        <p:nvPicPr>
          <p:cNvPr id="21" name="图片 20">
            <a:extLst>
              <a:ext uri="{FF2B5EF4-FFF2-40B4-BE49-F238E27FC236}">
                <a16:creationId xmlns:a16="http://schemas.microsoft.com/office/drawing/2014/main" id="{D061BEB4-6027-FDBC-68D5-A9F65BFEF282}"/>
              </a:ext>
            </a:extLst>
          </p:cNvPr>
          <p:cNvPicPr>
            <a:picLocks noChangeAspect="1"/>
          </p:cNvPicPr>
          <p:nvPr/>
        </p:nvPicPr>
        <p:blipFill>
          <a:blip r:embed="rId6"/>
          <a:stretch>
            <a:fillRect/>
          </a:stretch>
        </p:blipFill>
        <p:spPr>
          <a:xfrm>
            <a:off x="3994467" y="5538525"/>
            <a:ext cx="3286125" cy="371475"/>
          </a:xfrm>
          <a:prstGeom prst="rect">
            <a:avLst/>
          </a:prstGeom>
        </p:spPr>
      </p:pic>
      <p:sp>
        <p:nvSpPr>
          <p:cNvPr id="22" name="TextBox 58">
            <a:extLst>
              <a:ext uri="{FF2B5EF4-FFF2-40B4-BE49-F238E27FC236}">
                <a16:creationId xmlns:a16="http://schemas.microsoft.com/office/drawing/2014/main" id="{8C46A6A9-CD19-94D0-400D-2A651B454DD6}"/>
              </a:ext>
            </a:extLst>
          </p:cNvPr>
          <p:cNvSpPr txBox="1"/>
          <p:nvPr/>
        </p:nvSpPr>
        <p:spPr>
          <a:xfrm>
            <a:off x="3994467" y="4648926"/>
            <a:ext cx="2792414" cy="400110"/>
          </a:xfrm>
          <a:prstGeom prst="rect">
            <a:avLst/>
          </a:prstGeom>
          <a:noFill/>
        </p:spPr>
        <p:txBody>
          <a:bodyPr wrap="square" rtlCol="0">
            <a:spAutoFit/>
          </a:bodyPr>
          <a:lstStyle/>
          <a:p>
            <a:r>
              <a:rPr lang="en-US" sz="2000" dirty="0">
                <a:solidFill>
                  <a:schemeClr val="accent5">
                    <a:lumMod val="75000"/>
                  </a:schemeClr>
                </a:solidFill>
                <a:latin typeface="Times" panose="02020603050405020304" pitchFamily="18" charset="0"/>
                <a:cs typeface="Times" panose="02020603050405020304" pitchFamily="18" charset="0"/>
              </a:rPr>
              <a:t>Layer-wise modification</a:t>
            </a:r>
          </a:p>
        </p:txBody>
      </p:sp>
      <p:sp>
        <p:nvSpPr>
          <p:cNvPr id="23" name="TextBox 58">
            <a:extLst>
              <a:ext uri="{FF2B5EF4-FFF2-40B4-BE49-F238E27FC236}">
                <a16:creationId xmlns:a16="http://schemas.microsoft.com/office/drawing/2014/main" id="{29F54229-0FC5-F058-0DF7-8E331C378A67}"/>
              </a:ext>
            </a:extLst>
          </p:cNvPr>
          <p:cNvSpPr txBox="1"/>
          <p:nvPr/>
        </p:nvSpPr>
        <p:spPr>
          <a:xfrm>
            <a:off x="8610600" y="4648926"/>
            <a:ext cx="1258570" cy="400110"/>
          </a:xfrm>
          <a:prstGeom prst="rect">
            <a:avLst/>
          </a:prstGeom>
          <a:noFill/>
        </p:spPr>
        <p:txBody>
          <a:bodyPr wrap="square" rtlCol="0">
            <a:spAutoFit/>
          </a:bodyPr>
          <a:lstStyle/>
          <a:p>
            <a:r>
              <a:rPr lang="en-US" sz="2000" dirty="0">
                <a:solidFill>
                  <a:schemeClr val="accent5">
                    <a:lumMod val="75000"/>
                  </a:schemeClr>
                </a:solidFill>
                <a:latin typeface="Times" panose="02020603050405020304" pitchFamily="18" charset="0"/>
                <a:cs typeface="Times" panose="02020603050405020304" pitchFamily="18" charset="0"/>
              </a:rPr>
              <a:t>Fusion</a:t>
            </a:r>
          </a:p>
        </p:txBody>
      </p:sp>
    </p:spTree>
    <p:extLst>
      <p:ext uri="{BB962C8B-B14F-4D97-AF65-F5344CB8AC3E}">
        <p14:creationId xmlns:p14="http://schemas.microsoft.com/office/powerpoint/2010/main" val="615018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5CB4E-85E2-9521-C867-90D4CD86234C}"/>
              </a:ext>
            </a:extLst>
          </p:cNvPr>
          <p:cNvSpPr>
            <a:spLocks noGrp="1"/>
          </p:cNvSpPr>
          <p:nvPr>
            <p:ph type="title"/>
          </p:nvPr>
        </p:nvSpPr>
        <p:spPr/>
        <p:txBody>
          <a:bodyPr/>
          <a:lstStyle/>
          <a:p>
            <a:r>
              <a:rPr lang="en-US" altLang="zh-CN" dirty="0" err="1"/>
              <a:t>HGPrompt</a:t>
            </a:r>
            <a:endParaRPr lang="zh-CN" altLang="en-US" dirty="0"/>
          </a:p>
        </p:txBody>
      </p:sp>
      <p:sp>
        <p:nvSpPr>
          <p:cNvPr id="3" name="内容占位符 2">
            <a:extLst>
              <a:ext uri="{FF2B5EF4-FFF2-40B4-BE49-F238E27FC236}">
                <a16:creationId xmlns:a16="http://schemas.microsoft.com/office/drawing/2014/main" id="{E4C357DE-27B5-3A5D-501D-EC0C3C6F93F1}"/>
              </a:ext>
            </a:extLst>
          </p:cNvPr>
          <p:cNvSpPr>
            <a:spLocks noGrp="1"/>
          </p:cNvSpPr>
          <p:nvPr>
            <p:ph idx="1"/>
          </p:nvPr>
        </p:nvSpPr>
        <p:spPr/>
        <p:txBody>
          <a:bodyPr/>
          <a:lstStyle/>
          <a:p>
            <a:r>
              <a:rPr lang="en-US" altLang="zh-CN" dirty="0"/>
              <a:t>Motivation</a:t>
            </a:r>
            <a:endParaRPr lang="zh-CN" altLang="en-US" dirty="0"/>
          </a:p>
        </p:txBody>
      </p:sp>
      <p:sp>
        <p:nvSpPr>
          <p:cNvPr id="4" name="灯片编号占位符 3">
            <a:extLst>
              <a:ext uri="{FF2B5EF4-FFF2-40B4-BE49-F238E27FC236}">
                <a16:creationId xmlns:a16="http://schemas.microsoft.com/office/drawing/2014/main" id="{2ED6D2AC-BB00-D981-564F-F882F65023CE}"/>
              </a:ext>
            </a:extLst>
          </p:cNvPr>
          <p:cNvSpPr>
            <a:spLocks noGrp="1"/>
          </p:cNvSpPr>
          <p:nvPr>
            <p:ph type="sldNum" sz="quarter" idx="12"/>
          </p:nvPr>
        </p:nvSpPr>
        <p:spPr/>
        <p:txBody>
          <a:bodyPr/>
          <a:lstStyle/>
          <a:p>
            <a:fld id="{C7443813-12FE-C847-8FDC-914F4A6A28E1}" type="slidenum">
              <a:rPr lang="en-US" smtClean="0"/>
              <a:t>53</a:t>
            </a:fld>
            <a:endParaRPr lang="en-US" dirty="0"/>
          </a:p>
        </p:txBody>
      </p:sp>
      <p:sp>
        <p:nvSpPr>
          <p:cNvPr id="5" name="文本占位符 4">
            <a:extLst>
              <a:ext uri="{FF2B5EF4-FFF2-40B4-BE49-F238E27FC236}">
                <a16:creationId xmlns:a16="http://schemas.microsoft.com/office/drawing/2014/main" id="{5429A846-7B75-1189-B094-3DBD207027F1}"/>
              </a:ext>
            </a:extLst>
          </p:cNvPr>
          <p:cNvSpPr>
            <a:spLocks noGrp="1"/>
          </p:cNvSpPr>
          <p:nvPr>
            <p:ph type="body" sz="quarter" idx="13"/>
          </p:nvPr>
        </p:nvSpPr>
        <p:spPr/>
        <p:txBody>
          <a:bodyPr/>
          <a:lstStyle/>
          <a:p>
            <a:r>
              <a:rPr lang="en-US" altLang="zh-CN" sz="1600" dirty="0"/>
              <a:t>Yu, et al. “</a:t>
            </a:r>
            <a:r>
              <a:rPr lang="en-US" altLang="zh-CN" sz="1600" b="0" i="0" dirty="0" err="1">
                <a:effectLst/>
              </a:rPr>
              <a:t>HGPrompt</a:t>
            </a:r>
            <a:r>
              <a:rPr lang="en-US" altLang="zh-CN" sz="1600" b="0" i="0" dirty="0">
                <a:effectLst/>
              </a:rPr>
              <a:t>: Bridging Homogeneous and Heterogeneous Graphs for Few-shot Prompt Learning.” AAAI’24.</a:t>
            </a:r>
            <a:endParaRPr lang="zh-CN" altLang="en-US" dirty="0"/>
          </a:p>
        </p:txBody>
      </p:sp>
      <p:pic>
        <p:nvPicPr>
          <p:cNvPr id="6" name="图片 5">
            <a:extLst>
              <a:ext uri="{FF2B5EF4-FFF2-40B4-BE49-F238E27FC236}">
                <a16:creationId xmlns:a16="http://schemas.microsoft.com/office/drawing/2014/main" id="{5E81DC49-DA13-F6A9-DA2B-EA216CDC7925}"/>
              </a:ext>
            </a:extLst>
          </p:cNvPr>
          <p:cNvPicPr>
            <a:picLocks noChangeAspect="1"/>
          </p:cNvPicPr>
          <p:nvPr/>
        </p:nvPicPr>
        <p:blipFill>
          <a:blip r:embed="rId2"/>
          <a:stretch>
            <a:fillRect/>
          </a:stretch>
        </p:blipFill>
        <p:spPr>
          <a:xfrm>
            <a:off x="6931900" y="3008375"/>
            <a:ext cx="2812797" cy="2407105"/>
          </a:xfrm>
          <a:prstGeom prst="rect">
            <a:avLst/>
          </a:prstGeom>
        </p:spPr>
      </p:pic>
      <p:pic>
        <p:nvPicPr>
          <p:cNvPr id="7" name="图片 6">
            <a:extLst>
              <a:ext uri="{FF2B5EF4-FFF2-40B4-BE49-F238E27FC236}">
                <a16:creationId xmlns:a16="http://schemas.microsoft.com/office/drawing/2014/main" id="{0669CC9F-33E1-3D1A-ED27-8BDA4FDB4020}"/>
              </a:ext>
            </a:extLst>
          </p:cNvPr>
          <p:cNvPicPr>
            <a:picLocks noChangeAspect="1"/>
          </p:cNvPicPr>
          <p:nvPr/>
        </p:nvPicPr>
        <p:blipFill>
          <a:blip r:embed="rId3"/>
          <a:stretch>
            <a:fillRect/>
          </a:stretch>
        </p:blipFill>
        <p:spPr>
          <a:xfrm>
            <a:off x="1734741" y="3143169"/>
            <a:ext cx="2312694" cy="2196769"/>
          </a:xfrm>
          <a:prstGeom prst="rect">
            <a:avLst/>
          </a:prstGeom>
        </p:spPr>
      </p:pic>
      <p:sp>
        <p:nvSpPr>
          <p:cNvPr id="8" name="TextBox 58">
            <a:extLst>
              <a:ext uri="{FF2B5EF4-FFF2-40B4-BE49-F238E27FC236}">
                <a16:creationId xmlns:a16="http://schemas.microsoft.com/office/drawing/2014/main" id="{070513E6-D3CE-BC92-072C-7A921A5F97DF}"/>
              </a:ext>
            </a:extLst>
          </p:cNvPr>
          <p:cNvSpPr txBox="1"/>
          <p:nvPr/>
        </p:nvSpPr>
        <p:spPr>
          <a:xfrm>
            <a:off x="1606725" y="5540856"/>
            <a:ext cx="2729689" cy="400110"/>
          </a:xfrm>
          <a:prstGeom prst="rect">
            <a:avLst/>
          </a:prstGeom>
          <a:noFill/>
        </p:spPr>
        <p:txBody>
          <a:bodyPr wrap="square" rtlCol="0">
            <a:spAutoFit/>
          </a:bodyPr>
          <a:lstStyle/>
          <a:p>
            <a:pPr algn="ctr"/>
            <a:r>
              <a:rPr lang="en-US" sz="2000" dirty="0">
                <a:latin typeface="Times" panose="02020603050405020304" pitchFamily="18" charset="0"/>
                <a:cs typeface="Times" panose="02020603050405020304" pitchFamily="18" charset="0"/>
              </a:rPr>
              <a:t>Homogeneous graph</a:t>
            </a:r>
          </a:p>
        </p:txBody>
      </p:sp>
      <p:sp>
        <p:nvSpPr>
          <p:cNvPr id="9" name="TextBox 58">
            <a:extLst>
              <a:ext uri="{FF2B5EF4-FFF2-40B4-BE49-F238E27FC236}">
                <a16:creationId xmlns:a16="http://schemas.microsoft.com/office/drawing/2014/main" id="{DFCDF973-EC2B-E8B2-355C-3CE31DCA655F}"/>
              </a:ext>
            </a:extLst>
          </p:cNvPr>
          <p:cNvSpPr txBox="1"/>
          <p:nvPr/>
        </p:nvSpPr>
        <p:spPr>
          <a:xfrm>
            <a:off x="7066521" y="5538009"/>
            <a:ext cx="2729689" cy="400110"/>
          </a:xfrm>
          <a:prstGeom prst="rect">
            <a:avLst/>
          </a:prstGeom>
          <a:noFill/>
        </p:spPr>
        <p:txBody>
          <a:bodyPr wrap="square" rtlCol="0">
            <a:spAutoFit/>
          </a:bodyPr>
          <a:lstStyle/>
          <a:p>
            <a:pPr algn="ctr"/>
            <a:r>
              <a:rPr lang="en-US" sz="2000" dirty="0">
                <a:latin typeface="Times" panose="02020603050405020304" pitchFamily="18" charset="0"/>
                <a:cs typeface="Times" panose="02020603050405020304" pitchFamily="18" charset="0"/>
              </a:rPr>
              <a:t>Heterogeneous graph</a:t>
            </a:r>
          </a:p>
        </p:txBody>
      </p:sp>
      <p:sp>
        <p:nvSpPr>
          <p:cNvPr id="16" name="TextBox 15">
            <a:extLst>
              <a:ext uri="{FF2B5EF4-FFF2-40B4-BE49-F238E27FC236}">
                <a16:creationId xmlns:a16="http://schemas.microsoft.com/office/drawing/2014/main" id="{1A599098-9B92-6E92-7A82-E27861FFE3C7}"/>
              </a:ext>
            </a:extLst>
          </p:cNvPr>
          <p:cNvSpPr txBox="1"/>
          <p:nvPr/>
        </p:nvSpPr>
        <p:spPr>
          <a:xfrm>
            <a:off x="1007050" y="1677281"/>
            <a:ext cx="10733137" cy="523220"/>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How to unify homogeneous graphs and heterogeneous graphs?</a:t>
            </a:r>
          </a:p>
        </p:txBody>
      </p:sp>
      <p:sp>
        <p:nvSpPr>
          <p:cNvPr id="17" name="TextBox 15">
            <a:extLst>
              <a:ext uri="{FF2B5EF4-FFF2-40B4-BE49-F238E27FC236}">
                <a16:creationId xmlns:a16="http://schemas.microsoft.com/office/drawing/2014/main" id="{12C623BA-1091-F079-FCA5-0FB05B0723B9}"/>
              </a:ext>
            </a:extLst>
          </p:cNvPr>
          <p:cNvSpPr txBox="1"/>
          <p:nvPr/>
        </p:nvSpPr>
        <p:spPr>
          <a:xfrm>
            <a:off x="1012357" y="2378709"/>
            <a:ext cx="10733137" cy="523220"/>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How to transfer task-specific heterogeneous knowledge?</a:t>
            </a:r>
          </a:p>
        </p:txBody>
      </p:sp>
    </p:spTree>
    <p:extLst>
      <p:ext uri="{BB962C8B-B14F-4D97-AF65-F5344CB8AC3E}">
        <p14:creationId xmlns:p14="http://schemas.microsoft.com/office/powerpoint/2010/main" val="4117511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217936-7021-C70D-BF67-DF6BB333CBBF}"/>
              </a:ext>
            </a:extLst>
          </p:cNvPr>
          <p:cNvSpPr>
            <a:spLocks noGrp="1"/>
          </p:cNvSpPr>
          <p:nvPr>
            <p:ph type="title"/>
          </p:nvPr>
        </p:nvSpPr>
        <p:spPr/>
        <p:txBody>
          <a:bodyPr/>
          <a:lstStyle/>
          <a:p>
            <a:r>
              <a:rPr lang="en-US" altLang="zh-CN" dirty="0" err="1"/>
              <a:t>HGPrompt</a:t>
            </a:r>
            <a:endParaRPr lang="zh-CN" altLang="en-US" dirty="0"/>
          </a:p>
        </p:txBody>
      </p:sp>
      <p:sp>
        <p:nvSpPr>
          <p:cNvPr id="4" name="灯片编号占位符 3">
            <a:extLst>
              <a:ext uri="{FF2B5EF4-FFF2-40B4-BE49-F238E27FC236}">
                <a16:creationId xmlns:a16="http://schemas.microsoft.com/office/drawing/2014/main" id="{026FF1FB-416D-1C83-7005-4F48E5DBBA54}"/>
              </a:ext>
            </a:extLst>
          </p:cNvPr>
          <p:cNvSpPr>
            <a:spLocks noGrp="1"/>
          </p:cNvSpPr>
          <p:nvPr>
            <p:ph type="sldNum" sz="quarter" idx="12"/>
          </p:nvPr>
        </p:nvSpPr>
        <p:spPr/>
        <p:txBody>
          <a:bodyPr/>
          <a:lstStyle/>
          <a:p>
            <a:fld id="{C7443813-12FE-C847-8FDC-914F4A6A28E1}" type="slidenum">
              <a:rPr lang="en-US" smtClean="0"/>
              <a:t>54</a:t>
            </a:fld>
            <a:endParaRPr lang="en-US" dirty="0"/>
          </a:p>
        </p:txBody>
      </p:sp>
      <p:sp>
        <p:nvSpPr>
          <p:cNvPr id="5" name="文本占位符 4">
            <a:extLst>
              <a:ext uri="{FF2B5EF4-FFF2-40B4-BE49-F238E27FC236}">
                <a16:creationId xmlns:a16="http://schemas.microsoft.com/office/drawing/2014/main" id="{D9F82E32-8896-D065-1D62-358CC57B7CA6}"/>
              </a:ext>
            </a:extLst>
          </p:cNvPr>
          <p:cNvSpPr>
            <a:spLocks noGrp="1"/>
          </p:cNvSpPr>
          <p:nvPr>
            <p:ph type="body" sz="quarter" idx="13"/>
          </p:nvPr>
        </p:nvSpPr>
        <p:spPr/>
        <p:txBody>
          <a:bodyPr/>
          <a:lstStyle/>
          <a:p>
            <a:r>
              <a:rPr lang="en-US" altLang="zh-CN" sz="1600" dirty="0"/>
              <a:t>Yu, et al. “</a:t>
            </a:r>
            <a:r>
              <a:rPr lang="en-US" altLang="zh-CN" sz="1600" b="0" i="0" dirty="0" err="1">
                <a:effectLst/>
              </a:rPr>
              <a:t>HGPrompt</a:t>
            </a:r>
            <a:r>
              <a:rPr lang="en-US" altLang="zh-CN" sz="1600" b="0" i="0" dirty="0">
                <a:effectLst/>
              </a:rPr>
              <a:t>: Bridging Homogeneous and Heterogeneous Graphs for Few-shot Prompt Learning.” AAAI’24.</a:t>
            </a:r>
            <a:endParaRPr lang="zh-CN" altLang="en-US" dirty="0"/>
          </a:p>
          <a:p>
            <a:endParaRPr lang="zh-CN" altLang="en-US" dirty="0"/>
          </a:p>
        </p:txBody>
      </p:sp>
      <p:pic>
        <p:nvPicPr>
          <p:cNvPr id="6" name="图片 5">
            <a:extLst>
              <a:ext uri="{FF2B5EF4-FFF2-40B4-BE49-F238E27FC236}">
                <a16:creationId xmlns:a16="http://schemas.microsoft.com/office/drawing/2014/main" id="{2CFCB587-578F-C195-4827-8F7F38F47913}"/>
              </a:ext>
            </a:extLst>
          </p:cNvPr>
          <p:cNvPicPr>
            <a:picLocks noChangeAspect="1"/>
          </p:cNvPicPr>
          <p:nvPr/>
        </p:nvPicPr>
        <p:blipFill>
          <a:blip r:embed="rId7"/>
          <a:stretch>
            <a:fillRect/>
          </a:stretch>
        </p:blipFill>
        <p:spPr>
          <a:xfrm>
            <a:off x="482297" y="5306681"/>
            <a:ext cx="2833925" cy="340616"/>
          </a:xfrm>
          <a:prstGeom prst="rect">
            <a:avLst/>
          </a:prstGeom>
        </p:spPr>
      </p:pic>
      <p:pic>
        <p:nvPicPr>
          <p:cNvPr id="7" name="图片 6">
            <a:extLst>
              <a:ext uri="{FF2B5EF4-FFF2-40B4-BE49-F238E27FC236}">
                <a16:creationId xmlns:a16="http://schemas.microsoft.com/office/drawing/2014/main" id="{3D6D9DE5-5D81-A62B-5BDC-FC4A31964515}"/>
              </a:ext>
            </a:extLst>
          </p:cNvPr>
          <p:cNvPicPr>
            <a:picLocks noChangeAspect="1"/>
          </p:cNvPicPr>
          <p:nvPr>
            <p:custDataLst>
              <p:tags r:id="rId1"/>
            </p:custDataLst>
          </p:nvPr>
        </p:nvPicPr>
        <p:blipFill>
          <a:blip r:embed="rId8"/>
          <a:stretch>
            <a:fillRect/>
          </a:stretch>
        </p:blipFill>
        <p:spPr>
          <a:xfrm>
            <a:off x="411081" y="882515"/>
            <a:ext cx="11174095" cy="3668395"/>
          </a:xfrm>
          <a:prstGeom prst="rect">
            <a:avLst/>
          </a:prstGeom>
        </p:spPr>
      </p:pic>
      <p:sp>
        <p:nvSpPr>
          <p:cNvPr id="8" name="TextBox 58">
            <a:extLst>
              <a:ext uri="{FF2B5EF4-FFF2-40B4-BE49-F238E27FC236}">
                <a16:creationId xmlns:a16="http://schemas.microsoft.com/office/drawing/2014/main" id="{79CB8BE3-2FC4-FCF4-D5CB-886915C4B068}"/>
              </a:ext>
            </a:extLst>
          </p:cNvPr>
          <p:cNvSpPr txBox="1"/>
          <p:nvPr>
            <p:custDataLst>
              <p:tags r:id="rId2"/>
            </p:custDataLst>
          </p:nvPr>
        </p:nvSpPr>
        <p:spPr>
          <a:xfrm>
            <a:off x="411080" y="4550910"/>
            <a:ext cx="2430780" cy="368300"/>
          </a:xfrm>
          <a:prstGeom prst="rect">
            <a:avLst/>
          </a:prstGeom>
          <a:noFill/>
        </p:spPr>
        <p:txBody>
          <a:bodyPr wrap="square" rtlCol="0">
            <a:spAutoFit/>
          </a:bodyPr>
          <a:lstStyle/>
          <a:p>
            <a:r>
              <a:rPr lang="en-US" altLang="zh-CN" b="1" dirty="0">
                <a:solidFill>
                  <a:schemeClr val="accent1">
                    <a:lumMod val="75000"/>
                  </a:schemeClr>
                </a:solidFill>
                <a:latin typeface="Times" pitchFamily="2" charset="0"/>
              </a:rPr>
              <a:t>Dual templates</a:t>
            </a:r>
            <a:endParaRPr lang="zh-CN" altLang="en-US" b="1" dirty="0">
              <a:solidFill>
                <a:schemeClr val="accent1">
                  <a:lumMod val="75000"/>
                </a:schemeClr>
              </a:solidFill>
              <a:latin typeface="Times" pitchFamily="2" charset="0"/>
            </a:endParaRPr>
          </a:p>
        </p:txBody>
      </p:sp>
      <p:sp>
        <p:nvSpPr>
          <p:cNvPr id="9" name="TextBox 58">
            <a:extLst>
              <a:ext uri="{FF2B5EF4-FFF2-40B4-BE49-F238E27FC236}">
                <a16:creationId xmlns:a16="http://schemas.microsoft.com/office/drawing/2014/main" id="{EBD41483-FB90-AF07-1F37-BC1A8DDFC7C5}"/>
              </a:ext>
            </a:extLst>
          </p:cNvPr>
          <p:cNvSpPr txBox="1"/>
          <p:nvPr/>
        </p:nvSpPr>
        <p:spPr>
          <a:xfrm>
            <a:off x="411079" y="4969495"/>
            <a:ext cx="1933575" cy="337185"/>
          </a:xfrm>
          <a:prstGeom prst="rect">
            <a:avLst/>
          </a:prstGeom>
          <a:noFill/>
        </p:spPr>
        <p:txBody>
          <a:bodyPr wrap="square" rtlCol="0">
            <a:spAutoFit/>
          </a:bodyPr>
          <a:lstStyle/>
          <a:p>
            <a:r>
              <a:rPr lang="en-US" altLang="zh-CN" sz="1600" b="1" dirty="0">
                <a:solidFill>
                  <a:schemeClr val="accent5">
                    <a:lumMod val="75000"/>
                  </a:schemeClr>
                </a:solidFill>
                <a:latin typeface="Times" pitchFamily="2" charset="0"/>
              </a:rPr>
              <a:t>Task template</a:t>
            </a:r>
            <a:endParaRPr lang="zh-CN" altLang="en-US" sz="1600" b="1" dirty="0">
              <a:solidFill>
                <a:schemeClr val="accent5">
                  <a:lumMod val="75000"/>
                </a:schemeClr>
              </a:solidFill>
              <a:latin typeface="Times" pitchFamily="2" charset="0"/>
            </a:endParaRPr>
          </a:p>
        </p:txBody>
      </p:sp>
      <p:sp>
        <p:nvSpPr>
          <p:cNvPr id="10" name="TextBox 58">
            <a:extLst>
              <a:ext uri="{FF2B5EF4-FFF2-40B4-BE49-F238E27FC236}">
                <a16:creationId xmlns:a16="http://schemas.microsoft.com/office/drawing/2014/main" id="{C7450FA4-3543-1E0F-7EDE-89BC9D55BA3A}"/>
              </a:ext>
            </a:extLst>
          </p:cNvPr>
          <p:cNvSpPr txBox="1"/>
          <p:nvPr/>
        </p:nvSpPr>
        <p:spPr>
          <a:xfrm>
            <a:off x="3693184" y="4635852"/>
            <a:ext cx="1933575" cy="337185"/>
          </a:xfrm>
          <a:prstGeom prst="rect">
            <a:avLst/>
          </a:prstGeom>
          <a:noFill/>
        </p:spPr>
        <p:txBody>
          <a:bodyPr wrap="square" rtlCol="0">
            <a:spAutoFit/>
          </a:bodyPr>
          <a:lstStyle/>
          <a:p>
            <a:r>
              <a:rPr lang="en-US" altLang="zh-CN" sz="1600" b="1" dirty="0">
                <a:solidFill>
                  <a:schemeClr val="accent1">
                    <a:lumMod val="75000"/>
                  </a:schemeClr>
                </a:solidFill>
                <a:latin typeface="Times" pitchFamily="2" charset="0"/>
              </a:rPr>
              <a:t>Graph template</a:t>
            </a:r>
            <a:endParaRPr lang="zh-CN" altLang="en-US" sz="1600" b="1" dirty="0">
              <a:solidFill>
                <a:schemeClr val="accent1">
                  <a:lumMod val="75000"/>
                </a:schemeClr>
              </a:solidFill>
              <a:latin typeface="Times" pitchFamily="2" charset="0"/>
            </a:endParaRPr>
          </a:p>
        </p:txBody>
      </p:sp>
      <p:pic>
        <p:nvPicPr>
          <p:cNvPr id="11" name="图片 10">
            <a:extLst>
              <a:ext uri="{FF2B5EF4-FFF2-40B4-BE49-F238E27FC236}">
                <a16:creationId xmlns:a16="http://schemas.microsoft.com/office/drawing/2014/main" id="{6775E273-24A9-6CAE-2227-1173FDB78EC1}"/>
              </a:ext>
            </a:extLst>
          </p:cNvPr>
          <p:cNvPicPr>
            <a:picLocks noChangeAspect="1"/>
          </p:cNvPicPr>
          <p:nvPr/>
        </p:nvPicPr>
        <p:blipFill>
          <a:blip r:embed="rId9"/>
          <a:stretch>
            <a:fillRect/>
          </a:stretch>
        </p:blipFill>
        <p:spPr>
          <a:xfrm>
            <a:off x="3768684" y="4969495"/>
            <a:ext cx="2082029" cy="265609"/>
          </a:xfrm>
          <a:prstGeom prst="rect">
            <a:avLst/>
          </a:prstGeom>
        </p:spPr>
      </p:pic>
      <p:pic>
        <p:nvPicPr>
          <p:cNvPr id="12" name="图片 11">
            <a:extLst>
              <a:ext uri="{FF2B5EF4-FFF2-40B4-BE49-F238E27FC236}">
                <a16:creationId xmlns:a16="http://schemas.microsoft.com/office/drawing/2014/main" id="{E7AFFBD9-3CB0-9086-703C-E43EC8B3DBDB}"/>
              </a:ext>
            </a:extLst>
          </p:cNvPr>
          <p:cNvPicPr>
            <a:picLocks noChangeAspect="1"/>
          </p:cNvPicPr>
          <p:nvPr/>
        </p:nvPicPr>
        <p:blipFill>
          <a:blip r:embed="rId10"/>
          <a:stretch>
            <a:fillRect/>
          </a:stretch>
        </p:blipFill>
        <p:spPr>
          <a:xfrm>
            <a:off x="3757125" y="5267298"/>
            <a:ext cx="2487188" cy="244824"/>
          </a:xfrm>
          <a:prstGeom prst="rect">
            <a:avLst/>
          </a:prstGeom>
        </p:spPr>
      </p:pic>
      <p:pic>
        <p:nvPicPr>
          <p:cNvPr id="13" name="图片 12">
            <a:extLst>
              <a:ext uri="{FF2B5EF4-FFF2-40B4-BE49-F238E27FC236}">
                <a16:creationId xmlns:a16="http://schemas.microsoft.com/office/drawing/2014/main" id="{510BB825-D43C-3918-7AD0-4FECE8B214A1}"/>
              </a:ext>
            </a:extLst>
          </p:cNvPr>
          <p:cNvPicPr>
            <a:picLocks noChangeAspect="1"/>
          </p:cNvPicPr>
          <p:nvPr/>
        </p:nvPicPr>
        <p:blipFill>
          <a:blip r:embed="rId11"/>
          <a:stretch>
            <a:fillRect/>
          </a:stretch>
        </p:blipFill>
        <p:spPr>
          <a:xfrm>
            <a:off x="3768685" y="5577872"/>
            <a:ext cx="2505818" cy="271649"/>
          </a:xfrm>
          <a:prstGeom prst="rect">
            <a:avLst/>
          </a:prstGeom>
        </p:spPr>
      </p:pic>
      <p:sp>
        <p:nvSpPr>
          <p:cNvPr id="14" name="TextBox 58">
            <a:extLst>
              <a:ext uri="{FF2B5EF4-FFF2-40B4-BE49-F238E27FC236}">
                <a16:creationId xmlns:a16="http://schemas.microsoft.com/office/drawing/2014/main" id="{7F32F86F-FB6D-8E0C-395E-66024E44BF19}"/>
              </a:ext>
            </a:extLst>
          </p:cNvPr>
          <p:cNvSpPr txBox="1"/>
          <p:nvPr>
            <p:custDataLst>
              <p:tags r:id="rId3"/>
            </p:custDataLst>
          </p:nvPr>
        </p:nvSpPr>
        <p:spPr>
          <a:xfrm>
            <a:off x="7119736" y="4550910"/>
            <a:ext cx="2430780" cy="368300"/>
          </a:xfrm>
          <a:prstGeom prst="rect">
            <a:avLst/>
          </a:prstGeom>
          <a:noFill/>
        </p:spPr>
        <p:txBody>
          <a:bodyPr wrap="square" rtlCol="0">
            <a:spAutoFit/>
          </a:bodyPr>
          <a:lstStyle/>
          <a:p>
            <a:r>
              <a:rPr lang="en-US" altLang="zh-CN" b="1" dirty="0">
                <a:solidFill>
                  <a:schemeClr val="accent1">
                    <a:lumMod val="75000"/>
                  </a:schemeClr>
                </a:solidFill>
                <a:latin typeface="Times" pitchFamily="2" charset="0"/>
              </a:rPr>
              <a:t>Dual prompts</a:t>
            </a:r>
            <a:endParaRPr lang="zh-CN" altLang="en-US" b="1" dirty="0">
              <a:solidFill>
                <a:schemeClr val="accent1">
                  <a:lumMod val="75000"/>
                </a:schemeClr>
              </a:solidFill>
              <a:latin typeface="Times" pitchFamily="2" charset="0"/>
            </a:endParaRPr>
          </a:p>
        </p:txBody>
      </p:sp>
      <p:sp>
        <p:nvSpPr>
          <p:cNvPr id="15" name="TextBox 58">
            <a:extLst>
              <a:ext uri="{FF2B5EF4-FFF2-40B4-BE49-F238E27FC236}">
                <a16:creationId xmlns:a16="http://schemas.microsoft.com/office/drawing/2014/main" id="{36585505-2EB6-6F13-3554-9AEAAFDA8EB0}"/>
              </a:ext>
            </a:extLst>
          </p:cNvPr>
          <p:cNvSpPr txBox="1"/>
          <p:nvPr/>
        </p:nvSpPr>
        <p:spPr>
          <a:xfrm>
            <a:off x="7136514" y="4899187"/>
            <a:ext cx="1933575" cy="337185"/>
          </a:xfrm>
          <a:prstGeom prst="rect">
            <a:avLst/>
          </a:prstGeom>
          <a:noFill/>
        </p:spPr>
        <p:txBody>
          <a:bodyPr wrap="square" rtlCol="0">
            <a:spAutoFit/>
          </a:bodyPr>
          <a:lstStyle/>
          <a:p>
            <a:r>
              <a:rPr lang="en-US" altLang="zh-CN" sz="1600" b="1" dirty="0">
                <a:solidFill>
                  <a:schemeClr val="accent1">
                    <a:lumMod val="75000"/>
                  </a:schemeClr>
                </a:solidFill>
                <a:latin typeface="Times" pitchFamily="2" charset="0"/>
              </a:rPr>
              <a:t>Feature prompt</a:t>
            </a:r>
            <a:endParaRPr lang="zh-CN" altLang="en-US" sz="1600" b="1" dirty="0">
              <a:solidFill>
                <a:schemeClr val="accent1">
                  <a:lumMod val="75000"/>
                </a:schemeClr>
              </a:solidFill>
              <a:latin typeface="Times" pitchFamily="2" charset="0"/>
            </a:endParaRPr>
          </a:p>
        </p:txBody>
      </p:sp>
      <p:pic>
        <p:nvPicPr>
          <p:cNvPr id="16" name="图片 15">
            <a:extLst>
              <a:ext uri="{FF2B5EF4-FFF2-40B4-BE49-F238E27FC236}">
                <a16:creationId xmlns:a16="http://schemas.microsoft.com/office/drawing/2014/main" id="{AD5B8D1A-67E3-A05C-2054-1FE121E9377B}"/>
              </a:ext>
            </a:extLst>
          </p:cNvPr>
          <p:cNvPicPr>
            <a:picLocks noChangeAspect="1"/>
          </p:cNvPicPr>
          <p:nvPr/>
        </p:nvPicPr>
        <p:blipFill>
          <a:blip r:embed="rId12"/>
          <a:stretch>
            <a:fillRect/>
          </a:stretch>
        </p:blipFill>
        <p:spPr>
          <a:xfrm>
            <a:off x="7200103" y="5194377"/>
            <a:ext cx="2850661" cy="283399"/>
          </a:xfrm>
          <a:prstGeom prst="rect">
            <a:avLst/>
          </a:prstGeom>
        </p:spPr>
      </p:pic>
      <p:pic>
        <p:nvPicPr>
          <p:cNvPr id="17" name="图片 16">
            <a:extLst>
              <a:ext uri="{FF2B5EF4-FFF2-40B4-BE49-F238E27FC236}">
                <a16:creationId xmlns:a16="http://schemas.microsoft.com/office/drawing/2014/main" id="{4EE7064A-A7B3-00AE-D7A2-7A6CB1A07EAE}"/>
              </a:ext>
            </a:extLst>
          </p:cNvPr>
          <p:cNvPicPr>
            <a:picLocks noChangeAspect="1"/>
          </p:cNvPicPr>
          <p:nvPr/>
        </p:nvPicPr>
        <p:blipFill>
          <a:blip r:embed="rId13"/>
          <a:stretch>
            <a:fillRect/>
          </a:stretch>
        </p:blipFill>
        <p:spPr>
          <a:xfrm>
            <a:off x="7200103" y="5676724"/>
            <a:ext cx="4196299" cy="333716"/>
          </a:xfrm>
          <a:prstGeom prst="rect">
            <a:avLst/>
          </a:prstGeom>
        </p:spPr>
      </p:pic>
      <p:sp>
        <p:nvSpPr>
          <p:cNvPr id="18" name="TextBox 58">
            <a:extLst>
              <a:ext uri="{FF2B5EF4-FFF2-40B4-BE49-F238E27FC236}">
                <a16:creationId xmlns:a16="http://schemas.microsoft.com/office/drawing/2014/main" id="{D2A5D672-191F-EB6E-6EC1-1A6AA4C45CC6}"/>
              </a:ext>
            </a:extLst>
          </p:cNvPr>
          <p:cNvSpPr txBox="1"/>
          <p:nvPr/>
        </p:nvSpPr>
        <p:spPr>
          <a:xfrm>
            <a:off x="7148224" y="5422930"/>
            <a:ext cx="2617568" cy="338554"/>
          </a:xfrm>
          <a:prstGeom prst="rect">
            <a:avLst/>
          </a:prstGeom>
          <a:noFill/>
        </p:spPr>
        <p:txBody>
          <a:bodyPr wrap="square" rtlCol="0">
            <a:spAutoFit/>
          </a:bodyPr>
          <a:lstStyle/>
          <a:p>
            <a:r>
              <a:rPr lang="en-US" altLang="zh-CN" sz="1600" b="1" dirty="0">
                <a:solidFill>
                  <a:schemeClr val="accent1">
                    <a:lumMod val="75000"/>
                  </a:schemeClr>
                </a:solidFill>
                <a:latin typeface="Times" pitchFamily="2" charset="0"/>
              </a:rPr>
              <a:t>Heterogeneity prompt</a:t>
            </a:r>
            <a:endParaRPr lang="zh-CN" altLang="en-US" sz="1600" b="1" dirty="0">
              <a:solidFill>
                <a:schemeClr val="accent1">
                  <a:lumMod val="75000"/>
                </a:schemeClr>
              </a:solidFill>
              <a:latin typeface="Times" pitchFamily="2" charset="0"/>
            </a:endParaRPr>
          </a:p>
        </p:txBody>
      </p:sp>
      <p:sp>
        <p:nvSpPr>
          <p:cNvPr id="25" name="TextBox 58">
            <a:extLst>
              <a:ext uri="{FF2B5EF4-FFF2-40B4-BE49-F238E27FC236}">
                <a16:creationId xmlns:a16="http://schemas.microsoft.com/office/drawing/2014/main" id="{BE3646D0-AFD1-4FFE-B71E-4CC89469CB04}"/>
              </a:ext>
            </a:extLst>
          </p:cNvPr>
          <p:cNvSpPr txBox="1"/>
          <p:nvPr>
            <p:custDataLst>
              <p:tags r:id="rId4"/>
            </p:custDataLst>
          </p:nvPr>
        </p:nvSpPr>
        <p:spPr>
          <a:xfrm>
            <a:off x="411079" y="4550910"/>
            <a:ext cx="2430780" cy="368300"/>
          </a:xfrm>
          <a:prstGeom prst="rect">
            <a:avLst/>
          </a:prstGeom>
          <a:noFill/>
        </p:spPr>
        <p:txBody>
          <a:bodyPr wrap="square" rtlCol="0">
            <a:spAutoFit/>
          </a:bodyPr>
          <a:lstStyle/>
          <a:p>
            <a:r>
              <a:rPr lang="en-US" altLang="zh-CN" b="1" dirty="0">
                <a:solidFill>
                  <a:schemeClr val="accent5">
                    <a:lumMod val="75000"/>
                  </a:schemeClr>
                </a:solidFill>
                <a:latin typeface="Times" pitchFamily="2" charset="0"/>
              </a:rPr>
              <a:t>Dual templates</a:t>
            </a:r>
            <a:endParaRPr lang="zh-CN" altLang="en-US" b="1" dirty="0">
              <a:solidFill>
                <a:schemeClr val="accent5">
                  <a:lumMod val="75000"/>
                </a:schemeClr>
              </a:solidFill>
              <a:latin typeface="Times" pitchFamily="2" charset="0"/>
            </a:endParaRPr>
          </a:p>
        </p:txBody>
      </p:sp>
      <p:sp>
        <p:nvSpPr>
          <p:cNvPr id="26" name="TextBox 58">
            <a:extLst>
              <a:ext uri="{FF2B5EF4-FFF2-40B4-BE49-F238E27FC236}">
                <a16:creationId xmlns:a16="http://schemas.microsoft.com/office/drawing/2014/main" id="{B130AF9D-AD64-0FAB-EEB4-AA0F8AFC05F3}"/>
              </a:ext>
            </a:extLst>
          </p:cNvPr>
          <p:cNvSpPr txBox="1"/>
          <p:nvPr/>
        </p:nvSpPr>
        <p:spPr>
          <a:xfrm>
            <a:off x="3693183" y="4635852"/>
            <a:ext cx="1933575" cy="337185"/>
          </a:xfrm>
          <a:prstGeom prst="rect">
            <a:avLst/>
          </a:prstGeom>
          <a:noFill/>
        </p:spPr>
        <p:txBody>
          <a:bodyPr wrap="square" rtlCol="0">
            <a:spAutoFit/>
          </a:bodyPr>
          <a:lstStyle/>
          <a:p>
            <a:r>
              <a:rPr lang="en-US" altLang="zh-CN" sz="1600" b="1" dirty="0">
                <a:solidFill>
                  <a:schemeClr val="accent5">
                    <a:lumMod val="75000"/>
                  </a:schemeClr>
                </a:solidFill>
                <a:latin typeface="Times" pitchFamily="2" charset="0"/>
              </a:rPr>
              <a:t>Graph template</a:t>
            </a:r>
            <a:endParaRPr lang="zh-CN" altLang="en-US" sz="1600" b="1" dirty="0">
              <a:solidFill>
                <a:schemeClr val="accent5">
                  <a:lumMod val="75000"/>
                </a:schemeClr>
              </a:solidFill>
              <a:latin typeface="Times" pitchFamily="2" charset="0"/>
            </a:endParaRPr>
          </a:p>
        </p:txBody>
      </p:sp>
      <p:sp>
        <p:nvSpPr>
          <p:cNvPr id="27" name="TextBox 58">
            <a:extLst>
              <a:ext uri="{FF2B5EF4-FFF2-40B4-BE49-F238E27FC236}">
                <a16:creationId xmlns:a16="http://schemas.microsoft.com/office/drawing/2014/main" id="{06B7DB54-1733-9776-6A57-2AB761355E49}"/>
              </a:ext>
            </a:extLst>
          </p:cNvPr>
          <p:cNvSpPr txBox="1"/>
          <p:nvPr>
            <p:custDataLst>
              <p:tags r:id="rId5"/>
            </p:custDataLst>
          </p:nvPr>
        </p:nvSpPr>
        <p:spPr>
          <a:xfrm>
            <a:off x="7119735" y="4550910"/>
            <a:ext cx="2430780" cy="368300"/>
          </a:xfrm>
          <a:prstGeom prst="rect">
            <a:avLst/>
          </a:prstGeom>
          <a:noFill/>
        </p:spPr>
        <p:txBody>
          <a:bodyPr wrap="square" rtlCol="0">
            <a:spAutoFit/>
          </a:bodyPr>
          <a:lstStyle/>
          <a:p>
            <a:r>
              <a:rPr lang="en-US" altLang="zh-CN" b="1" dirty="0">
                <a:solidFill>
                  <a:schemeClr val="accent5">
                    <a:lumMod val="75000"/>
                  </a:schemeClr>
                </a:solidFill>
                <a:latin typeface="Times" pitchFamily="2" charset="0"/>
              </a:rPr>
              <a:t>Dual prompts</a:t>
            </a:r>
            <a:endParaRPr lang="zh-CN" altLang="en-US" b="1" dirty="0">
              <a:solidFill>
                <a:schemeClr val="accent5">
                  <a:lumMod val="75000"/>
                </a:schemeClr>
              </a:solidFill>
              <a:latin typeface="Times" pitchFamily="2" charset="0"/>
            </a:endParaRPr>
          </a:p>
        </p:txBody>
      </p:sp>
      <p:sp>
        <p:nvSpPr>
          <p:cNvPr id="28" name="TextBox 58">
            <a:extLst>
              <a:ext uri="{FF2B5EF4-FFF2-40B4-BE49-F238E27FC236}">
                <a16:creationId xmlns:a16="http://schemas.microsoft.com/office/drawing/2014/main" id="{69C94D65-D910-234D-4E22-CAF91FB81D10}"/>
              </a:ext>
            </a:extLst>
          </p:cNvPr>
          <p:cNvSpPr txBox="1"/>
          <p:nvPr/>
        </p:nvSpPr>
        <p:spPr>
          <a:xfrm>
            <a:off x="7136513" y="4899187"/>
            <a:ext cx="1933575" cy="337185"/>
          </a:xfrm>
          <a:prstGeom prst="rect">
            <a:avLst/>
          </a:prstGeom>
          <a:noFill/>
        </p:spPr>
        <p:txBody>
          <a:bodyPr wrap="square" rtlCol="0">
            <a:spAutoFit/>
          </a:bodyPr>
          <a:lstStyle/>
          <a:p>
            <a:r>
              <a:rPr lang="en-US" altLang="zh-CN" sz="1600" b="1" dirty="0">
                <a:solidFill>
                  <a:schemeClr val="accent5">
                    <a:lumMod val="75000"/>
                  </a:schemeClr>
                </a:solidFill>
                <a:latin typeface="Times" pitchFamily="2" charset="0"/>
              </a:rPr>
              <a:t>Feature prompt</a:t>
            </a:r>
            <a:endParaRPr lang="zh-CN" altLang="en-US" sz="1600" b="1" dirty="0">
              <a:solidFill>
                <a:schemeClr val="accent5">
                  <a:lumMod val="75000"/>
                </a:schemeClr>
              </a:solidFill>
              <a:latin typeface="Times" pitchFamily="2" charset="0"/>
            </a:endParaRPr>
          </a:p>
        </p:txBody>
      </p:sp>
      <p:sp>
        <p:nvSpPr>
          <p:cNvPr id="29" name="TextBox 58">
            <a:extLst>
              <a:ext uri="{FF2B5EF4-FFF2-40B4-BE49-F238E27FC236}">
                <a16:creationId xmlns:a16="http://schemas.microsoft.com/office/drawing/2014/main" id="{1085D787-4959-05D6-2C62-7BB7C2765566}"/>
              </a:ext>
            </a:extLst>
          </p:cNvPr>
          <p:cNvSpPr txBox="1"/>
          <p:nvPr/>
        </p:nvSpPr>
        <p:spPr>
          <a:xfrm>
            <a:off x="7148223" y="5422930"/>
            <a:ext cx="2617568" cy="338554"/>
          </a:xfrm>
          <a:prstGeom prst="rect">
            <a:avLst/>
          </a:prstGeom>
          <a:noFill/>
        </p:spPr>
        <p:txBody>
          <a:bodyPr wrap="square" rtlCol="0">
            <a:spAutoFit/>
          </a:bodyPr>
          <a:lstStyle/>
          <a:p>
            <a:r>
              <a:rPr lang="en-US" altLang="zh-CN" sz="1600" b="1" dirty="0">
                <a:solidFill>
                  <a:schemeClr val="accent5">
                    <a:lumMod val="75000"/>
                  </a:schemeClr>
                </a:solidFill>
                <a:latin typeface="Times" pitchFamily="2" charset="0"/>
              </a:rPr>
              <a:t>Heterogeneity prompt</a:t>
            </a:r>
            <a:endParaRPr lang="zh-CN" altLang="en-US" sz="1600" b="1" dirty="0">
              <a:solidFill>
                <a:schemeClr val="accent5">
                  <a:lumMod val="75000"/>
                </a:schemeClr>
              </a:solidFill>
              <a:latin typeface="Times" pitchFamily="2" charset="0"/>
            </a:endParaRPr>
          </a:p>
        </p:txBody>
      </p:sp>
    </p:spTree>
    <p:extLst>
      <p:ext uri="{BB962C8B-B14F-4D97-AF65-F5344CB8AC3E}">
        <p14:creationId xmlns:p14="http://schemas.microsoft.com/office/powerpoint/2010/main" val="2496863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4D951-EEC8-5443-D02F-E29DFB09DBFA}"/>
              </a:ext>
            </a:extLst>
          </p:cNvPr>
          <p:cNvSpPr>
            <a:spLocks noGrp="1"/>
          </p:cNvSpPr>
          <p:nvPr>
            <p:ph type="title"/>
          </p:nvPr>
        </p:nvSpPr>
        <p:spPr/>
        <p:txBody>
          <a:bodyPr/>
          <a:lstStyle/>
          <a:p>
            <a:r>
              <a:rPr lang="en-US" altLang="zh-CN" dirty="0" err="1"/>
              <a:t>ProNoG</a:t>
            </a:r>
            <a:endParaRPr lang="zh-CN" altLang="en-US" dirty="0"/>
          </a:p>
        </p:txBody>
      </p:sp>
      <p:sp>
        <p:nvSpPr>
          <p:cNvPr id="3" name="内容占位符 2">
            <a:extLst>
              <a:ext uri="{FF2B5EF4-FFF2-40B4-BE49-F238E27FC236}">
                <a16:creationId xmlns:a16="http://schemas.microsoft.com/office/drawing/2014/main" id="{52035149-D930-B729-D8F7-82D430A0599F}"/>
              </a:ext>
            </a:extLst>
          </p:cNvPr>
          <p:cNvSpPr>
            <a:spLocks noGrp="1"/>
          </p:cNvSpPr>
          <p:nvPr>
            <p:ph idx="1"/>
          </p:nvPr>
        </p:nvSpPr>
        <p:spPr/>
        <p:txBody>
          <a:bodyPr/>
          <a:lstStyle/>
          <a:p>
            <a:r>
              <a:rPr lang="en-US" altLang="zh-CN" dirty="0"/>
              <a:t>Motivation</a:t>
            </a:r>
            <a:endParaRPr lang="zh-CN" altLang="en-US" dirty="0"/>
          </a:p>
        </p:txBody>
      </p:sp>
      <p:sp>
        <p:nvSpPr>
          <p:cNvPr id="4" name="灯片编号占位符 3">
            <a:extLst>
              <a:ext uri="{FF2B5EF4-FFF2-40B4-BE49-F238E27FC236}">
                <a16:creationId xmlns:a16="http://schemas.microsoft.com/office/drawing/2014/main" id="{E7AAFE92-3F8F-0F7A-DA3A-9B2F277030DF}"/>
              </a:ext>
            </a:extLst>
          </p:cNvPr>
          <p:cNvSpPr>
            <a:spLocks noGrp="1"/>
          </p:cNvSpPr>
          <p:nvPr>
            <p:ph type="sldNum" sz="quarter" idx="12"/>
          </p:nvPr>
        </p:nvSpPr>
        <p:spPr/>
        <p:txBody>
          <a:bodyPr/>
          <a:lstStyle/>
          <a:p>
            <a:fld id="{C7443813-12FE-C847-8FDC-914F4A6A28E1}" type="slidenum">
              <a:rPr lang="en-US" smtClean="0"/>
              <a:t>55</a:t>
            </a:fld>
            <a:endParaRPr lang="en-US" dirty="0"/>
          </a:p>
        </p:txBody>
      </p:sp>
      <p:sp>
        <p:nvSpPr>
          <p:cNvPr id="5" name="文本占位符 4">
            <a:extLst>
              <a:ext uri="{FF2B5EF4-FFF2-40B4-BE49-F238E27FC236}">
                <a16:creationId xmlns:a16="http://schemas.microsoft.com/office/drawing/2014/main" id="{FA893F45-038F-79EB-6849-4DE61DEA16A1}"/>
              </a:ext>
            </a:extLst>
          </p:cNvPr>
          <p:cNvSpPr>
            <a:spLocks noGrp="1"/>
          </p:cNvSpPr>
          <p:nvPr>
            <p:ph type="body" sz="quarter" idx="13"/>
          </p:nvPr>
        </p:nvSpPr>
        <p:spPr/>
        <p:txBody>
          <a:bodyPr/>
          <a:lstStyle/>
          <a:p>
            <a:r>
              <a:rPr lang="en-US" altLang="zh-CN" sz="1600" dirty="0"/>
              <a:t>Yu, et al. “</a:t>
            </a:r>
            <a:r>
              <a:rPr lang="en-US" altLang="zh-CN" sz="1600" i="0" u="none" strike="noStrike" dirty="0">
                <a:effectLst/>
              </a:rPr>
              <a:t>Non-homophilic graph pre-training and prompt learning</a:t>
            </a:r>
            <a:r>
              <a:rPr lang="en-US" altLang="zh-CN" sz="1600" b="0" i="0" dirty="0">
                <a:effectLst/>
              </a:rPr>
              <a:t>.” SIGKDD’25.</a:t>
            </a:r>
            <a:endParaRPr lang="zh-CN" altLang="en-US" sz="1600" dirty="0"/>
          </a:p>
          <a:p>
            <a:endParaRPr lang="zh-CN" altLang="en-US" dirty="0"/>
          </a:p>
        </p:txBody>
      </p:sp>
      <p:pic>
        <p:nvPicPr>
          <p:cNvPr id="6" name="图片 5">
            <a:extLst>
              <a:ext uri="{FF2B5EF4-FFF2-40B4-BE49-F238E27FC236}">
                <a16:creationId xmlns:a16="http://schemas.microsoft.com/office/drawing/2014/main" id="{A46A7CB1-9159-C7ED-D51F-EB851CD6E2CD}"/>
              </a:ext>
            </a:extLst>
          </p:cNvPr>
          <p:cNvPicPr>
            <a:picLocks noChangeAspect="1"/>
          </p:cNvPicPr>
          <p:nvPr/>
        </p:nvPicPr>
        <p:blipFill>
          <a:blip r:embed="rId2"/>
          <a:srcRect b="11551"/>
          <a:stretch/>
        </p:blipFill>
        <p:spPr>
          <a:xfrm>
            <a:off x="5922579" y="136525"/>
            <a:ext cx="6059128" cy="2326670"/>
          </a:xfrm>
          <a:prstGeom prst="rect">
            <a:avLst/>
          </a:prstGeom>
        </p:spPr>
      </p:pic>
      <p:sp>
        <p:nvSpPr>
          <p:cNvPr id="7" name="TextBox 58">
            <a:extLst>
              <a:ext uri="{FF2B5EF4-FFF2-40B4-BE49-F238E27FC236}">
                <a16:creationId xmlns:a16="http://schemas.microsoft.com/office/drawing/2014/main" id="{35973E3B-0E23-7049-A3D3-A0577856DBB5}"/>
              </a:ext>
            </a:extLst>
          </p:cNvPr>
          <p:cNvSpPr txBox="1"/>
          <p:nvPr/>
        </p:nvSpPr>
        <p:spPr>
          <a:xfrm>
            <a:off x="6004989" y="2581582"/>
            <a:ext cx="2729689" cy="400110"/>
          </a:xfrm>
          <a:prstGeom prst="rect">
            <a:avLst/>
          </a:prstGeom>
          <a:noFill/>
        </p:spPr>
        <p:txBody>
          <a:bodyPr wrap="square" rtlCol="0">
            <a:spAutoFit/>
          </a:bodyPr>
          <a:lstStyle/>
          <a:p>
            <a:pPr algn="ctr"/>
            <a:r>
              <a:rPr lang="en-US" sz="2000" dirty="0">
                <a:latin typeface="Times" panose="02020603050405020304" pitchFamily="18" charset="0"/>
                <a:cs typeface="Times" panose="02020603050405020304" pitchFamily="18" charset="0"/>
              </a:rPr>
              <a:t>Homophily graph</a:t>
            </a:r>
          </a:p>
        </p:txBody>
      </p:sp>
      <p:sp>
        <p:nvSpPr>
          <p:cNvPr id="8" name="TextBox 58">
            <a:extLst>
              <a:ext uri="{FF2B5EF4-FFF2-40B4-BE49-F238E27FC236}">
                <a16:creationId xmlns:a16="http://schemas.microsoft.com/office/drawing/2014/main" id="{85B25CCE-D085-6AF5-6DE0-9F9EE9E544A1}"/>
              </a:ext>
            </a:extLst>
          </p:cNvPr>
          <p:cNvSpPr txBox="1"/>
          <p:nvPr/>
        </p:nvSpPr>
        <p:spPr>
          <a:xfrm>
            <a:off x="9034882" y="2581582"/>
            <a:ext cx="2729689" cy="400110"/>
          </a:xfrm>
          <a:prstGeom prst="rect">
            <a:avLst/>
          </a:prstGeom>
          <a:noFill/>
        </p:spPr>
        <p:txBody>
          <a:bodyPr wrap="square" rtlCol="0">
            <a:spAutoFit/>
          </a:bodyPr>
          <a:lstStyle/>
          <a:p>
            <a:pPr algn="ctr"/>
            <a:r>
              <a:rPr lang="en-US" sz="2000" dirty="0">
                <a:latin typeface="Times" panose="02020603050405020304" pitchFamily="18" charset="0"/>
                <a:cs typeface="Times" panose="02020603050405020304" pitchFamily="18" charset="0"/>
              </a:rPr>
              <a:t>Heterophily graph</a:t>
            </a:r>
          </a:p>
        </p:txBody>
      </p:sp>
      <p:pic>
        <p:nvPicPr>
          <p:cNvPr id="9" name="图片 8">
            <a:extLst>
              <a:ext uri="{FF2B5EF4-FFF2-40B4-BE49-F238E27FC236}">
                <a16:creationId xmlns:a16="http://schemas.microsoft.com/office/drawing/2014/main" id="{BFEA2462-07C2-906E-60A0-32A8D406B798}"/>
              </a:ext>
            </a:extLst>
          </p:cNvPr>
          <p:cNvPicPr>
            <a:picLocks noChangeAspect="1"/>
          </p:cNvPicPr>
          <p:nvPr/>
        </p:nvPicPr>
        <p:blipFill>
          <a:blip r:embed="rId3"/>
          <a:srcRect b="46541"/>
          <a:stretch/>
        </p:blipFill>
        <p:spPr>
          <a:xfrm>
            <a:off x="612949" y="3219373"/>
            <a:ext cx="5561533" cy="2933535"/>
          </a:xfrm>
          <a:prstGeom prst="rect">
            <a:avLst/>
          </a:prstGeom>
        </p:spPr>
      </p:pic>
      <p:pic>
        <p:nvPicPr>
          <p:cNvPr id="10" name="图片 9">
            <a:extLst>
              <a:ext uri="{FF2B5EF4-FFF2-40B4-BE49-F238E27FC236}">
                <a16:creationId xmlns:a16="http://schemas.microsoft.com/office/drawing/2014/main" id="{E13F59CB-26F9-0855-B40E-8D796B46E4CA}"/>
              </a:ext>
            </a:extLst>
          </p:cNvPr>
          <p:cNvPicPr>
            <a:picLocks noChangeAspect="1"/>
          </p:cNvPicPr>
          <p:nvPr/>
        </p:nvPicPr>
        <p:blipFill>
          <a:blip r:embed="rId4"/>
          <a:stretch>
            <a:fillRect/>
          </a:stretch>
        </p:blipFill>
        <p:spPr>
          <a:xfrm>
            <a:off x="7257152" y="3275473"/>
            <a:ext cx="4443358" cy="2662919"/>
          </a:xfrm>
          <a:prstGeom prst="rect">
            <a:avLst/>
          </a:prstGeom>
        </p:spPr>
      </p:pic>
      <p:sp>
        <p:nvSpPr>
          <p:cNvPr id="11" name="TextBox 15">
            <a:extLst>
              <a:ext uri="{FF2B5EF4-FFF2-40B4-BE49-F238E27FC236}">
                <a16:creationId xmlns:a16="http://schemas.microsoft.com/office/drawing/2014/main" id="{5F052B9D-A42A-434E-481B-B51E73F7BB63}"/>
              </a:ext>
            </a:extLst>
          </p:cNvPr>
          <p:cNvSpPr txBox="1"/>
          <p:nvPr/>
        </p:nvSpPr>
        <p:spPr>
          <a:xfrm>
            <a:off x="1007051" y="1511487"/>
            <a:ext cx="4808534" cy="830997"/>
          </a:xfrm>
          <a:prstGeom prst="rect">
            <a:avLst/>
          </a:prstGeom>
          <a:noFill/>
        </p:spPr>
        <p:txBody>
          <a:bodyPr wrap="square" rtlCol="0">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Graphs exhibit different homophily ratio depending on nodes label</a:t>
            </a:r>
          </a:p>
        </p:txBody>
      </p:sp>
      <p:sp>
        <p:nvSpPr>
          <p:cNvPr id="12" name="TextBox 15">
            <a:extLst>
              <a:ext uri="{FF2B5EF4-FFF2-40B4-BE49-F238E27FC236}">
                <a16:creationId xmlns:a16="http://schemas.microsoft.com/office/drawing/2014/main" id="{C41CE8A6-62A4-6632-8966-52903D8CBAFE}"/>
              </a:ext>
            </a:extLst>
          </p:cNvPr>
          <p:cNvSpPr txBox="1"/>
          <p:nvPr/>
        </p:nvSpPr>
        <p:spPr>
          <a:xfrm>
            <a:off x="1007051" y="2340879"/>
            <a:ext cx="4808534" cy="830997"/>
          </a:xfrm>
          <a:prstGeom prst="rect">
            <a:avLst/>
          </a:prstGeom>
          <a:noFill/>
        </p:spPr>
        <p:txBody>
          <a:bodyPr wrap="square" rtlCol="0">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How to capture node specific homophily pattern?</a:t>
            </a:r>
          </a:p>
        </p:txBody>
      </p:sp>
    </p:spTree>
    <p:extLst>
      <p:ext uri="{BB962C8B-B14F-4D97-AF65-F5344CB8AC3E}">
        <p14:creationId xmlns:p14="http://schemas.microsoft.com/office/powerpoint/2010/main" val="1217643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2873248-9171-FBFB-7C72-AAB7D3F774B5}"/>
              </a:ext>
            </a:extLst>
          </p:cNvPr>
          <p:cNvPicPr>
            <a:picLocks noChangeAspect="1"/>
          </p:cNvPicPr>
          <p:nvPr/>
        </p:nvPicPr>
        <p:blipFill>
          <a:blip r:embed="rId2"/>
          <a:stretch>
            <a:fillRect/>
          </a:stretch>
        </p:blipFill>
        <p:spPr>
          <a:xfrm>
            <a:off x="4901850" y="4549178"/>
            <a:ext cx="7290150" cy="1448009"/>
          </a:xfrm>
          <a:prstGeom prst="rect">
            <a:avLst/>
          </a:prstGeom>
        </p:spPr>
      </p:pic>
      <p:sp>
        <p:nvSpPr>
          <p:cNvPr id="2" name="标题 1">
            <a:extLst>
              <a:ext uri="{FF2B5EF4-FFF2-40B4-BE49-F238E27FC236}">
                <a16:creationId xmlns:a16="http://schemas.microsoft.com/office/drawing/2014/main" id="{641375BD-0DB8-EAB1-6F59-6A2EDA0F84B9}"/>
              </a:ext>
            </a:extLst>
          </p:cNvPr>
          <p:cNvSpPr>
            <a:spLocks noGrp="1"/>
          </p:cNvSpPr>
          <p:nvPr>
            <p:ph type="title"/>
          </p:nvPr>
        </p:nvSpPr>
        <p:spPr/>
        <p:txBody>
          <a:bodyPr/>
          <a:lstStyle/>
          <a:p>
            <a:r>
              <a:rPr lang="en-US" altLang="zh-CN" dirty="0" err="1"/>
              <a:t>ProNoG</a:t>
            </a:r>
            <a:endParaRPr lang="zh-CN" altLang="en-US" dirty="0"/>
          </a:p>
        </p:txBody>
      </p:sp>
      <p:sp>
        <p:nvSpPr>
          <p:cNvPr id="4" name="灯片编号占位符 3">
            <a:extLst>
              <a:ext uri="{FF2B5EF4-FFF2-40B4-BE49-F238E27FC236}">
                <a16:creationId xmlns:a16="http://schemas.microsoft.com/office/drawing/2014/main" id="{1D8C0146-09AD-5425-10E2-A666D24510E0}"/>
              </a:ext>
            </a:extLst>
          </p:cNvPr>
          <p:cNvSpPr>
            <a:spLocks noGrp="1"/>
          </p:cNvSpPr>
          <p:nvPr>
            <p:ph type="sldNum" sz="quarter" idx="12"/>
          </p:nvPr>
        </p:nvSpPr>
        <p:spPr/>
        <p:txBody>
          <a:bodyPr/>
          <a:lstStyle/>
          <a:p>
            <a:fld id="{C7443813-12FE-C847-8FDC-914F4A6A28E1}" type="slidenum">
              <a:rPr lang="en-US" smtClean="0"/>
              <a:t>56</a:t>
            </a:fld>
            <a:endParaRPr lang="en-US" dirty="0"/>
          </a:p>
        </p:txBody>
      </p:sp>
      <p:sp>
        <p:nvSpPr>
          <p:cNvPr id="5" name="文本占位符 4">
            <a:extLst>
              <a:ext uri="{FF2B5EF4-FFF2-40B4-BE49-F238E27FC236}">
                <a16:creationId xmlns:a16="http://schemas.microsoft.com/office/drawing/2014/main" id="{EC60D732-D30C-971D-06BA-762CDF43D63D}"/>
              </a:ext>
            </a:extLst>
          </p:cNvPr>
          <p:cNvSpPr>
            <a:spLocks noGrp="1"/>
          </p:cNvSpPr>
          <p:nvPr>
            <p:ph type="body" sz="quarter" idx="13"/>
          </p:nvPr>
        </p:nvSpPr>
        <p:spPr/>
        <p:txBody>
          <a:bodyPr/>
          <a:lstStyle/>
          <a:p>
            <a:r>
              <a:rPr lang="en-US" altLang="zh-CN" sz="1600" dirty="0"/>
              <a:t>Yu, et al. “</a:t>
            </a:r>
            <a:r>
              <a:rPr lang="en-US" altLang="zh-CN" sz="1600" i="0" u="none" strike="noStrike" dirty="0">
                <a:effectLst/>
              </a:rPr>
              <a:t>Non-homophilic graph pre-training and prompt learning</a:t>
            </a:r>
            <a:r>
              <a:rPr lang="en-US" altLang="zh-CN" sz="1600" b="0" i="0" dirty="0">
                <a:effectLst/>
              </a:rPr>
              <a:t>.” SIGKDD’25.</a:t>
            </a:r>
            <a:endParaRPr lang="zh-CN" altLang="en-US" sz="1600" dirty="0"/>
          </a:p>
          <a:p>
            <a:endParaRPr lang="zh-CN" altLang="en-US" dirty="0"/>
          </a:p>
        </p:txBody>
      </p:sp>
      <p:pic>
        <p:nvPicPr>
          <p:cNvPr id="7" name="图片 6">
            <a:extLst>
              <a:ext uri="{FF2B5EF4-FFF2-40B4-BE49-F238E27FC236}">
                <a16:creationId xmlns:a16="http://schemas.microsoft.com/office/drawing/2014/main" id="{3384F235-1EF4-32ED-4EEA-5C073B5A7D19}"/>
              </a:ext>
            </a:extLst>
          </p:cNvPr>
          <p:cNvPicPr>
            <a:picLocks noChangeAspect="1"/>
          </p:cNvPicPr>
          <p:nvPr/>
        </p:nvPicPr>
        <p:blipFill>
          <a:blip r:embed="rId3"/>
          <a:stretch>
            <a:fillRect/>
          </a:stretch>
        </p:blipFill>
        <p:spPr>
          <a:xfrm>
            <a:off x="6410072" y="1301914"/>
            <a:ext cx="5393362" cy="1047324"/>
          </a:xfrm>
          <a:prstGeom prst="rect">
            <a:avLst/>
          </a:prstGeom>
        </p:spPr>
      </p:pic>
      <p:pic>
        <p:nvPicPr>
          <p:cNvPr id="8" name="图片 7">
            <a:extLst>
              <a:ext uri="{FF2B5EF4-FFF2-40B4-BE49-F238E27FC236}">
                <a16:creationId xmlns:a16="http://schemas.microsoft.com/office/drawing/2014/main" id="{CB467997-4E03-7A8F-2A5B-9FE09B7803FA}"/>
              </a:ext>
            </a:extLst>
          </p:cNvPr>
          <p:cNvPicPr>
            <a:picLocks noChangeAspect="1"/>
          </p:cNvPicPr>
          <p:nvPr/>
        </p:nvPicPr>
        <p:blipFill>
          <a:blip r:embed="rId4"/>
          <a:stretch>
            <a:fillRect/>
          </a:stretch>
        </p:blipFill>
        <p:spPr>
          <a:xfrm>
            <a:off x="242516" y="1248326"/>
            <a:ext cx="5293500" cy="1199860"/>
          </a:xfrm>
          <a:prstGeom prst="rect">
            <a:avLst/>
          </a:prstGeom>
        </p:spPr>
      </p:pic>
      <p:sp>
        <p:nvSpPr>
          <p:cNvPr id="9" name="TextBox 58">
            <a:extLst>
              <a:ext uri="{FF2B5EF4-FFF2-40B4-BE49-F238E27FC236}">
                <a16:creationId xmlns:a16="http://schemas.microsoft.com/office/drawing/2014/main" id="{BE4C4FD5-2588-50B2-A45A-308B2FC19AAF}"/>
              </a:ext>
            </a:extLst>
          </p:cNvPr>
          <p:cNvSpPr txBox="1"/>
          <p:nvPr/>
        </p:nvSpPr>
        <p:spPr>
          <a:xfrm>
            <a:off x="379365" y="917784"/>
            <a:ext cx="4460489" cy="369332"/>
          </a:xfrm>
          <a:prstGeom prst="rect">
            <a:avLst/>
          </a:prstGeom>
          <a:noFill/>
        </p:spPr>
        <p:txBody>
          <a:bodyPr wrap="square" rtlCol="0">
            <a:spAutoFit/>
          </a:bodyPr>
          <a:lstStyle/>
          <a:p>
            <a:r>
              <a:rPr lang="en-US" dirty="0">
                <a:solidFill>
                  <a:schemeClr val="accent5">
                    <a:lumMod val="75000"/>
                  </a:schemeClr>
                </a:solidFill>
                <a:latin typeface="Times" pitchFamily="2" charset="0"/>
              </a:rPr>
              <a:t>Contrastive pre-training method loss function</a:t>
            </a:r>
          </a:p>
        </p:txBody>
      </p:sp>
      <p:sp>
        <p:nvSpPr>
          <p:cNvPr id="10" name="TextBox 58">
            <a:extLst>
              <a:ext uri="{FF2B5EF4-FFF2-40B4-BE49-F238E27FC236}">
                <a16:creationId xmlns:a16="http://schemas.microsoft.com/office/drawing/2014/main" id="{6F75294B-6FC5-DB9F-8860-0840442CBC39}"/>
              </a:ext>
            </a:extLst>
          </p:cNvPr>
          <p:cNvSpPr txBox="1"/>
          <p:nvPr/>
        </p:nvSpPr>
        <p:spPr>
          <a:xfrm>
            <a:off x="6475958" y="871791"/>
            <a:ext cx="4460489" cy="369332"/>
          </a:xfrm>
          <a:prstGeom prst="rect">
            <a:avLst/>
          </a:prstGeom>
          <a:noFill/>
        </p:spPr>
        <p:txBody>
          <a:bodyPr wrap="square" rtlCol="0">
            <a:spAutoFit/>
          </a:bodyPr>
          <a:lstStyle/>
          <a:p>
            <a:r>
              <a:rPr lang="en-US" dirty="0">
                <a:solidFill>
                  <a:schemeClr val="accent5">
                    <a:lumMod val="75000"/>
                  </a:schemeClr>
                </a:solidFill>
                <a:latin typeface="Times" pitchFamily="2" charset="0"/>
              </a:rPr>
              <a:t>Definition of </a:t>
            </a:r>
            <a:r>
              <a:rPr lang="en-US" altLang="zh-CN" dirty="0">
                <a:solidFill>
                  <a:schemeClr val="accent5">
                    <a:lumMod val="75000"/>
                  </a:schemeClr>
                </a:solidFill>
                <a:latin typeface="Times" pitchFamily="2" charset="0"/>
              </a:rPr>
              <a:t>homophily task </a:t>
            </a:r>
            <a:endParaRPr lang="en-US" dirty="0">
              <a:solidFill>
                <a:schemeClr val="accent5">
                  <a:lumMod val="75000"/>
                </a:schemeClr>
              </a:solidFill>
              <a:latin typeface="Times" pitchFamily="2" charset="0"/>
            </a:endParaRPr>
          </a:p>
        </p:txBody>
      </p:sp>
      <p:sp>
        <p:nvSpPr>
          <p:cNvPr id="11" name="TextBox 58">
            <a:extLst>
              <a:ext uri="{FF2B5EF4-FFF2-40B4-BE49-F238E27FC236}">
                <a16:creationId xmlns:a16="http://schemas.microsoft.com/office/drawing/2014/main" id="{8C0EF793-D572-10FB-DD2E-D471AF8A45DC}"/>
              </a:ext>
            </a:extLst>
          </p:cNvPr>
          <p:cNvSpPr txBox="1"/>
          <p:nvPr/>
        </p:nvSpPr>
        <p:spPr>
          <a:xfrm>
            <a:off x="432344" y="2464411"/>
            <a:ext cx="4460489" cy="369332"/>
          </a:xfrm>
          <a:prstGeom prst="rect">
            <a:avLst/>
          </a:prstGeom>
          <a:noFill/>
        </p:spPr>
        <p:txBody>
          <a:bodyPr wrap="square" rtlCol="0">
            <a:spAutoFit/>
          </a:bodyPr>
          <a:lstStyle/>
          <a:p>
            <a:r>
              <a:rPr lang="en-US" dirty="0">
                <a:solidFill>
                  <a:schemeClr val="accent5">
                    <a:lumMod val="75000"/>
                  </a:schemeClr>
                </a:solidFill>
                <a:latin typeface="Times" pitchFamily="2" charset="0"/>
              </a:rPr>
              <a:t>Theorems</a:t>
            </a:r>
          </a:p>
        </p:txBody>
      </p:sp>
      <p:sp>
        <p:nvSpPr>
          <p:cNvPr id="12" name="TextBox 58">
            <a:extLst>
              <a:ext uri="{FF2B5EF4-FFF2-40B4-BE49-F238E27FC236}">
                <a16:creationId xmlns:a16="http://schemas.microsoft.com/office/drawing/2014/main" id="{6F2DA060-B9A9-C3AC-163B-46C9F478981A}"/>
              </a:ext>
            </a:extLst>
          </p:cNvPr>
          <p:cNvSpPr txBox="1"/>
          <p:nvPr/>
        </p:nvSpPr>
        <p:spPr>
          <a:xfrm>
            <a:off x="6517820" y="2523737"/>
            <a:ext cx="4460489" cy="369332"/>
          </a:xfrm>
          <a:prstGeom prst="rect">
            <a:avLst/>
          </a:prstGeom>
          <a:noFill/>
        </p:spPr>
        <p:txBody>
          <a:bodyPr wrap="square" rtlCol="0">
            <a:spAutoFit/>
          </a:bodyPr>
          <a:lstStyle/>
          <a:p>
            <a:r>
              <a:rPr lang="en-US" dirty="0">
                <a:solidFill>
                  <a:schemeClr val="accent5">
                    <a:lumMod val="75000"/>
                  </a:schemeClr>
                </a:solidFill>
                <a:latin typeface="Times" pitchFamily="2" charset="0"/>
              </a:rPr>
              <a:t>Insights</a:t>
            </a:r>
          </a:p>
        </p:txBody>
      </p:sp>
      <p:pic>
        <p:nvPicPr>
          <p:cNvPr id="13" name="图片 12">
            <a:extLst>
              <a:ext uri="{FF2B5EF4-FFF2-40B4-BE49-F238E27FC236}">
                <a16:creationId xmlns:a16="http://schemas.microsoft.com/office/drawing/2014/main" id="{9243168B-8E3A-9997-7B5A-C40309516F36}"/>
              </a:ext>
            </a:extLst>
          </p:cNvPr>
          <p:cNvPicPr>
            <a:picLocks noChangeAspect="1"/>
          </p:cNvPicPr>
          <p:nvPr/>
        </p:nvPicPr>
        <p:blipFill>
          <a:blip r:embed="rId5"/>
          <a:stretch>
            <a:fillRect/>
          </a:stretch>
        </p:blipFill>
        <p:spPr>
          <a:xfrm>
            <a:off x="419593" y="2843447"/>
            <a:ext cx="5171287" cy="573846"/>
          </a:xfrm>
          <a:prstGeom prst="rect">
            <a:avLst/>
          </a:prstGeom>
        </p:spPr>
      </p:pic>
      <p:pic>
        <p:nvPicPr>
          <p:cNvPr id="14" name="图片 13">
            <a:extLst>
              <a:ext uri="{FF2B5EF4-FFF2-40B4-BE49-F238E27FC236}">
                <a16:creationId xmlns:a16="http://schemas.microsoft.com/office/drawing/2014/main" id="{1A1337DE-B855-2052-01B7-9CB3DB900FBB}"/>
              </a:ext>
            </a:extLst>
          </p:cNvPr>
          <p:cNvPicPr>
            <a:picLocks noChangeAspect="1"/>
          </p:cNvPicPr>
          <p:nvPr/>
        </p:nvPicPr>
        <p:blipFill>
          <a:blip r:embed="rId6"/>
          <a:stretch>
            <a:fillRect/>
          </a:stretch>
        </p:blipFill>
        <p:spPr>
          <a:xfrm>
            <a:off x="432344" y="3403717"/>
            <a:ext cx="4850946" cy="1757354"/>
          </a:xfrm>
          <a:prstGeom prst="rect">
            <a:avLst/>
          </a:prstGeom>
        </p:spPr>
      </p:pic>
      <p:sp>
        <p:nvSpPr>
          <p:cNvPr id="15" name="TextBox 58">
            <a:extLst>
              <a:ext uri="{FF2B5EF4-FFF2-40B4-BE49-F238E27FC236}">
                <a16:creationId xmlns:a16="http://schemas.microsoft.com/office/drawing/2014/main" id="{79CFC910-4905-E288-22A5-273303F72C70}"/>
              </a:ext>
            </a:extLst>
          </p:cNvPr>
          <p:cNvSpPr txBox="1"/>
          <p:nvPr/>
        </p:nvSpPr>
        <p:spPr>
          <a:xfrm>
            <a:off x="6431477" y="2978447"/>
            <a:ext cx="5452121" cy="830997"/>
          </a:xfrm>
          <a:prstGeom prst="rect">
            <a:avLst/>
          </a:prstGeom>
          <a:noFill/>
        </p:spPr>
        <p:txBody>
          <a:bodyPr wrap="square" rtlCol="0">
            <a:spAutoFit/>
          </a:bodyPr>
          <a:lstStyle/>
          <a:p>
            <a:r>
              <a:rPr lang="en-US" sz="1600" dirty="0">
                <a:latin typeface="Times" pitchFamily="2" charset="0"/>
              </a:rPr>
              <a:t>For non-homophilic graphs, especially those with low homophily ratio, non-homophily tasks are a better choice compared to homophily tasks when optimizing the training loss.</a:t>
            </a:r>
          </a:p>
        </p:txBody>
      </p:sp>
    </p:spTree>
    <p:extLst>
      <p:ext uri="{BB962C8B-B14F-4D97-AF65-F5344CB8AC3E}">
        <p14:creationId xmlns:p14="http://schemas.microsoft.com/office/powerpoint/2010/main" val="32623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P spid="1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E38935D-8E15-F869-E6FE-32BE2184BB71}"/>
              </a:ext>
            </a:extLst>
          </p:cNvPr>
          <p:cNvPicPr>
            <a:picLocks noChangeAspect="1"/>
          </p:cNvPicPr>
          <p:nvPr/>
        </p:nvPicPr>
        <p:blipFill>
          <a:blip r:embed="rId4"/>
          <a:stretch>
            <a:fillRect/>
          </a:stretch>
        </p:blipFill>
        <p:spPr>
          <a:xfrm>
            <a:off x="5883863" y="4677594"/>
            <a:ext cx="2155320" cy="592713"/>
          </a:xfrm>
          <a:prstGeom prst="rect">
            <a:avLst/>
          </a:prstGeom>
        </p:spPr>
      </p:pic>
      <p:sp>
        <p:nvSpPr>
          <p:cNvPr id="11" name="TextBox 56">
            <a:extLst>
              <a:ext uri="{FF2B5EF4-FFF2-40B4-BE49-F238E27FC236}">
                <a16:creationId xmlns:a16="http://schemas.microsoft.com/office/drawing/2014/main" id="{1184E55D-150D-9477-FE40-CB61326EF84E}"/>
              </a:ext>
            </a:extLst>
          </p:cNvPr>
          <p:cNvSpPr txBox="1"/>
          <p:nvPr>
            <p:custDataLst>
              <p:tags r:id="rId1"/>
            </p:custDataLst>
          </p:nvPr>
        </p:nvSpPr>
        <p:spPr>
          <a:xfrm>
            <a:off x="5858283" y="4317732"/>
            <a:ext cx="2810552" cy="461665"/>
          </a:xfrm>
          <a:prstGeom prst="rect">
            <a:avLst/>
          </a:prstGeom>
          <a:noFill/>
        </p:spPr>
        <p:txBody>
          <a:bodyPr wrap="square" rtlCol="0">
            <a:spAutoFit/>
          </a:bodyPr>
          <a:lstStyle/>
          <a:p>
            <a:r>
              <a:rPr lang="en-US" sz="2400" dirty="0">
                <a:solidFill>
                  <a:srgbClr val="0070C0"/>
                </a:solidFill>
                <a:latin typeface="Times" pitchFamily="2" charset="0"/>
              </a:rPr>
              <a:t>Prompt tuning</a:t>
            </a:r>
          </a:p>
        </p:txBody>
      </p:sp>
      <p:pic>
        <p:nvPicPr>
          <p:cNvPr id="14" name="图片 13">
            <a:extLst>
              <a:ext uri="{FF2B5EF4-FFF2-40B4-BE49-F238E27FC236}">
                <a16:creationId xmlns:a16="http://schemas.microsoft.com/office/drawing/2014/main" id="{30B7EF28-A387-047C-FDA1-C5A7A7019100}"/>
              </a:ext>
            </a:extLst>
          </p:cNvPr>
          <p:cNvPicPr>
            <a:picLocks noChangeAspect="1"/>
          </p:cNvPicPr>
          <p:nvPr/>
        </p:nvPicPr>
        <p:blipFill>
          <a:blip r:embed="rId5"/>
          <a:stretch>
            <a:fillRect/>
          </a:stretch>
        </p:blipFill>
        <p:spPr>
          <a:xfrm>
            <a:off x="5943120" y="5164726"/>
            <a:ext cx="5514484" cy="979890"/>
          </a:xfrm>
          <a:prstGeom prst="rect">
            <a:avLst/>
          </a:prstGeom>
        </p:spPr>
      </p:pic>
      <p:pic>
        <p:nvPicPr>
          <p:cNvPr id="6" name="图片 5">
            <a:extLst>
              <a:ext uri="{FF2B5EF4-FFF2-40B4-BE49-F238E27FC236}">
                <a16:creationId xmlns:a16="http://schemas.microsoft.com/office/drawing/2014/main" id="{37F805AE-E000-B547-66C8-ED425A8F6B27}"/>
              </a:ext>
            </a:extLst>
          </p:cNvPr>
          <p:cNvPicPr>
            <a:picLocks noChangeAspect="1"/>
          </p:cNvPicPr>
          <p:nvPr/>
        </p:nvPicPr>
        <p:blipFill>
          <a:blip r:embed="rId6"/>
          <a:stretch>
            <a:fillRect/>
          </a:stretch>
        </p:blipFill>
        <p:spPr>
          <a:xfrm>
            <a:off x="1009194" y="573541"/>
            <a:ext cx="10245616" cy="3739746"/>
          </a:xfrm>
          <a:prstGeom prst="rect">
            <a:avLst/>
          </a:prstGeom>
        </p:spPr>
      </p:pic>
      <p:sp>
        <p:nvSpPr>
          <p:cNvPr id="7" name="TextBox 56">
            <a:extLst>
              <a:ext uri="{FF2B5EF4-FFF2-40B4-BE49-F238E27FC236}">
                <a16:creationId xmlns:a16="http://schemas.microsoft.com/office/drawing/2014/main" id="{5C8BDCCE-9243-CF72-B349-2A3F7B248F02}"/>
              </a:ext>
            </a:extLst>
          </p:cNvPr>
          <p:cNvSpPr txBox="1"/>
          <p:nvPr>
            <p:custDataLst>
              <p:tags r:id="rId2"/>
            </p:custDataLst>
          </p:nvPr>
        </p:nvSpPr>
        <p:spPr>
          <a:xfrm>
            <a:off x="1180315" y="4302737"/>
            <a:ext cx="2810552" cy="461665"/>
          </a:xfrm>
          <a:prstGeom prst="rect">
            <a:avLst/>
          </a:prstGeom>
          <a:noFill/>
        </p:spPr>
        <p:txBody>
          <a:bodyPr wrap="square" rtlCol="0">
            <a:spAutoFit/>
          </a:bodyPr>
          <a:lstStyle/>
          <a:p>
            <a:r>
              <a:rPr lang="en-US" sz="2400" dirty="0">
                <a:solidFill>
                  <a:srgbClr val="0070C0"/>
                </a:solidFill>
                <a:latin typeface="Times" pitchFamily="2" charset="0"/>
              </a:rPr>
              <a:t>Prompt generation</a:t>
            </a:r>
          </a:p>
        </p:txBody>
      </p:sp>
      <p:pic>
        <p:nvPicPr>
          <p:cNvPr id="8" name="图片 7">
            <a:extLst>
              <a:ext uri="{FF2B5EF4-FFF2-40B4-BE49-F238E27FC236}">
                <a16:creationId xmlns:a16="http://schemas.microsoft.com/office/drawing/2014/main" id="{D3B052EB-F291-5059-F0F0-2273F3779CEA}"/>
              </a:ext>
            </a:extLst>
          </p:cNvPr>
          <p:cNvPicPr>
            <a:picLocks noChangeAspect="1"/>
          </p:cNvPicPr>
          <p:nvPr/>
        </p:nvPicPr>
        <p:blipFill>
          <a:blip r:embed="rId7"/>
          <a:stretch>
            <a:fillRect/>
          </a:stretch>
        </p:blipFill>
        <p:spPr>
          <a:xfrm>
            <a:off x="1135871" y="4677594"/>
            <a:ext cx="3637266" cy="917364"/>
          </a:xfrm>
          <a:prstGeom prst="rect">
            <a:avLst/>
          </a:prstGeom>
        </p:spPr>
      </p:pic>
      <p:pic>
        <p:nvPicPr>
          <p:cNvPr id="9" name="图片 8">
            <a:extLst>
              <a:ext uri="{FF2B5EF4-FFF2-40B4-BE49-F238E27FC236}">
                <a16:creationId xmlns:a16="http://schemas.microsoft.com/office/drawing/2014/main" id="{9BA1A557-AF0A-6B8D-5196-FA239DA9AF7A}"/>
              </a:ext>
            </a:extLst>
          </p:cNvPr>
          <p:cNvPicPr>
            <a:picLocks noChangeAspect="1"/>
          </p:cNvPicPr>
          <p:nvPr/>
        </p:nvPicPr>
        <p:blipFill>
          <a:blip r:embed="rId8"/>
          <a:stretch>
            <a:fillRect/>
          </a:stretch>
        </p:blipFill>
        <p:spPr>
          <a:xfrm>
            <a:off x="1180315" y="5594958"/>
            <a:ext cx="2626554" cy="415935"/>
          </a:xfrm>
          <a:prstGeom prst="rect">
            <a:avLst/>
          </a:prstGeom>
        </p:spPr>
      </p:pic>
      <p:sp>
        <p:nvSpPr>
          <p:cNvPr id="2" name="标题 1">
            <a:extLst>
              <a:ext uri="{FF2B5EF4-FFF2-40B4-BE49-F238E27FC236}">
                <a16:creationId xmlns:a16="http://schemas.microsoft.com/office/drawing/2014/main" id="{3E2259AA-98F0-81DC-6EEA-15820C39AD6E}"/>
              </a:ext>
            </a:extLst>
          </p:cNvPr>
          <p:cNvSpPr>
            <a:spLocks noGrp="1"/>
          </p:cNvSpPr>
          <p:nvPr>
            <p:ph type="title"/>
          </p:nvPr>
        </p:nvSpPr>
        <p:spPr/>
        <p:txBody>
          <a:bodyPr/>
          <a:lstStyle/>
          <a:p>
            <a:r>
              <a:rPr lang="en-US" altLang="zh-CN" dirty="0" err="1"/>
              <a:t>ProNoG</a:t>
            </a:r>
            <a:endParaRPr lang="zh-CN" altLang="en-US" dirty="0"/>
          </a:p>
        </p:txBody>
      </p:sp>
      <p:sp>
        <p:nvSpPr>
          <p:cNvPr id="4" name="灯片编号占位符 3">
            <a:extLst>
              <a:ext uri="{FF2B5EF4-FFF2-40B4-BE49-F238E27FC236}">
                <a16:creationId xmlns:a16="http://schemas.microsoft.com/office/drawing/2014/main" id="{6AB982CB-AA5F-C5AF-4C2E-60C16CBB0B0E}"/>
              </a:ext>
            </a:extLst>
          </p:cNvPr>
          <p:cNvSpPr>
            <a:spLocks noGrp="1"/>
          </p:cNvSpPr>
          <p:nvPr>
            <p:ph type="sldNum" sz="quarter" idx="12"/>
          </p:nvPr>
        </p:nvSpPr>
        <p:spPr/>
        <p:txBody>
          <a:bodyPr/>
          <a:lstStyle/>
          <a:p>
            <a:fld id="{C7443813-12FE-C847-8FDC-914F4A6A28E1}" type="slidenum">
              <a:rPr lang="en-US" smtClean="0"/>
              <a:t>57</a:t>
            </a:fld>
            <a:endParaRPr lang="en-US" dirty="0"/>
          </a:p>
        </p:txBody>
      </p:sp>
      <p:sp>
        <p:nvSpPr>
          <p:cNvPr id="5" name="文本占位符 4">
            <a:extLst>
              <a:ext uri="{FF2B5EF4-FFF2-40B4-BE49-F238E27FC236}">
                <a16:creationId xmlns:a16="http://schemas.microsoft.com/office/drawing/2014/main" id="{90759D7F-28ED-5017-D3B8-ADC55E650436}"/>
              </a:ext>
            </a:extLst>
          </p:cNvPr>
          <p:cNvSpPr>
            <a:spLocks noGrp="1"/>
          </p:cNvSpPr>
          <p:nvPr>
            <p:ph type="body" sz="quarter" idx="13"/>
          </p:nvPr>
        </p:nvSpPr>
        <p:spPr/>
        <p:txBody>
          <a:bodyPr/>
          <a:lstStyle/>
          <a:p>
            <a:r>
              <a:rPr lang="en-US" altLang="zh-CN" sz="1600" dirty="0"/>
              <a:t>Yu, et al. “</a:t>
            </a:r>
            <a:r>
              <a:rPr lang="en-US" altLang="zh-CN" sz="1600" i="0" u="none" strike="noStrike" dirty="0">
                <a:effectLst/>
              </a:rPr>
              <a:t>Non-homophilic graph pre-training and prompt learning</a:t>
            </a:r>
            <a:r>
              <a:rPr lang="en-US" altLang="zh-CN" sz="1600" b="0" i="0" dirty="0">
                <a:effectLst/>
              </a:rPr>
              <a:t>.” SIGKDD’25.</a:t>
            </a:r>
            <a:endParaRPr lang="zh-CN" altLang="en-US" sz="1600" dirty="0"/>
          </a:p>
          <a:p>
            <a:endParaRPr lang="zh-CN" altLang="en-US" dirty="0"/>
          </a:p>
        </p:txBody>
      </p:sp>
    </p:spTree>
    <p:extLst>
      <p:ext uri="{BB962C8B-B14F-4D97-AF65-F5344CB8AC3E}">
        <p14:creationId xmlns:p14="http://schemas.microsoft.com/office/powerpoint/2010/main" val="1881531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80A8E-36D4-A092-2FE9-5C2AB698926F}"/>
              </a:ext>
            </a:extLst>
          </p:cNvPr>
          <p:cNvSpPr>
            <a:spLocks noGrp="1"/>
          </p:cNvSpPr>
          <p:nvPr>
            <p:ph type="title"/>
          </p:nvPr>
        </p:nvSpPr>
        <p:spPr/>
        <p:txBody>
          <a:bodyPr/>
          <a:lstStyle/>
          <a:p>
            <a:r>
              <a:rPr lang="en-US" altLang="zh-CN" dirty="0" err="1"/>
              <a:t>DyGPrompt</a:t>
            </a:r>
            <a:endParaRPr lang="zh-CN" altLang="en-US" dirty="0"/>
          </a:p>
        </p:txBody>
      </p:sp>
      <p:sp>
        <p:nvSpPr>
          <p:cNvPr id="3" name="内容占位符 2">
            <a:extLst>
              <a:ext uri="{FF2B5EF4-FFF2-40B4-BE49-F238E27FC236}">
                <a16:creationId xmlns:a16="http://schemas.microsoft.com/office/drawing/2014/main" id="{86CEDD43-9764-C27E-EBA2-0399FBCBB589}"/>
              </a:ext>
            </a:extLst>
          </p:cNvPr>
          <p:cNvSpPr>
            <a:spLocks noGrp="1"/>
          </p:cNvSpPr>
          <p:nvPr>
            <p:ph idx="1"/>
          </p:nvPr>
        </p:nvSpPr>
        <p:spPr/>
        <p:txBody>
          <a:bodyPr/>
          <a:lstStyle/>
          <a:p>
            <a:r>
              <a:rPr lang="en-US" altLang="zh-CN" dirty="0"/>
              <a:t>Motivation</a:t>
            </a:r>
          </a:p>
          <a:p>
            <a:pPr marL="0" indent="0">
              <a:buNone/>
            </a:pPr>
            <a:endParaRPr lang="zh-CN" altLang="en-US" dirty="0"/>
          </a:p>
        </p:txBody>
      </p:sp>
      <p:sp>
        <p:nvSpPr>
          <p:cNvPr id="4" name="灯片编号占位符 3">
            <a:extLst>
              <a:ext uri="{FF2B5EF4-FFF2-40B4-BE49-F238E27FC236}">
                <a16:creationId xmlns:a16="http://schemas.microsoft.com/office/drawing/2014/main" id="{F2124CED-270A-B754-52E3-77A96FE8403E}"/>
              </a:ext>
            </a:extLst>
          </p:cNvPr>
          <p:cNvSpPr>
            <a:spLocks noGrp="1"/>
          </p:cNvSpPr>
          <p:nvPr>
            <p:ph type="sldNum" sz="quarter" idx="12"/>
          </p:nvPr>
        </p:nvSpPr>
        <p:spPr/>
        <p:txBody>
          <a:bodyPr/>
          <a:lstStyle/>
          <a:p>
            <a:fld id="{C7443813-12FE-C847-8FDC-914F4A6A28E1}" type="slidenum">
              <a:rPr lang="en-US" smtClean="0"/>
              <a:t>58</a:t>
            </a:fld>
            <a:endParaRPr lang="en-US" dirty="0"/>
          </a:p>
        </p:txBody>
      </p:sp>
      <p:sp>
        <p:nvSpPr>
          <p:cNvPr id="5" name="文本占位符 4">
            <a:extLst>
              <a:ext uri="{FF2B5EF4-FFF2-40B4-BE49-F238E27FC236}">
                <a16:creationId xmlns:a16="http://schemas.microsoft.com/office/drawing/2014/main" id="{23A599BD-3105-87DE-AAF6-21CD14F4571B}"/>
              </a:ext>
            </a:extLst>
          </p:cNvPr>
          <p:cNvSpPr>
            <a:spLocks noGrp="1"/>
          </p:cNvSpPr>
          <p:nvPr>
            <p:ph type="body" sz="quarter" idx="13"/>
          </p:nvPr>
        </p:nvSpPr>
        <p:spPr/>
        <p:txBody>
          <a:bodyPr/>
          <a:lstStyle/>
          <a:p>
            <a:r>
              <a:rPr lang="en-US" altLang="zh-CN" sz="1600" dirty="0"/>
              <a:t>Yu, et al. “</a:t>
            </a:r>
            <a:r>
              <a:rPr lang="en-US" altLang="zh-CN" sz="1600" b="0" i="0" dirty="0">
                <a:effectLst/>
              </a:rPr>
              <a:t>Node-Time Conditional Prompt Learning In Dynamic Graphs.” ICLR’25.</a:t>
            </a:r>
            <a:endParaRPr lang="zh-CN" altLang="en-US" dirty="0"/>
          </a:p>
        </p:txBody>
      </p:sp>
      <p:pic>
        <p:nvPicPr>
          <p:cNvPr id="6" name="图片 5">
            <a:extLst>
              <a:ext uri="{FF2B5EF4-FFF2-40B4-BE49-F238E27FC236}">
                <a16:creationId xmlns:a16="http://schemas.microsoft.com/office/drawing/2014/main" id="{6EB2707E-68F3-8CF3-52FC-DF442B85CECD}"/>
              </a:ext>
            </a:extLst>
          </p:cNvPr>
          <p:cNvPicPr>
            <a:picLocks noChangeAspect="1"/>
          </p:cNvPicPr>
          <p:nvPr/>
        </p:nvPicPr>
        <p:blipFill>
          <a:blip r:embed="rId2"/>
          <a:stretch>
            <a:fillRect/>
          </a:stretch>
        </p:blipFill>
        <p:spPr>
          <a:xfrm>
            <a:off x="677017" y="2553427"/>
            <a:ext cx="10728598" cy="3563481"/>
          </a:xfrm>
          <a:prstGeom prst="rect">
            <a:avLst/>
          </a:prstGeom>
        </p:spPr>
      </p:pic>
      <p:sp>
        <p:nvSpPr>
          <p:cNvPr id="8" name="TextBox 15">
            <a:extLst>
              <a:ext uri="{FF2B5EF4-FFF2-40B4-BE49-F238E27FC236}">
                <a16:creationId xmlns:a16="http://schemas.microsoft.com/office/drawing/2014/main" id="{521D2988-EAC1-A46A-0290-246EB4D041CF}"/>
              </a:ext>
            </a:extLst>
          </p:cNvPr>
          <p:cNvSpPr txBox="1"/>
          <p:nvPr/>
        </p:nvSpPr>
        <p:spPr>
          <a:xfrm>
            <a:off x="920916" y="1511487"/>
            <a:ext cx="5604511" cy="830997"/>
          </a:xfrm>
          <a:prstGeom prst="rect">
            <a:avLst/>
          </a:prstGeom>
          <a:noFill/>
        </p:spPr>
        <p:txBody>
          <a:bodyPr wrap="square" rtlCol="0">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How to design bridge temporal variations across time and different  task objectives</a:t>
            </a:r>
          </a:p>
        </p:txBody>
      </p:sp>
      <p:sp>
        <p:nvSpPr>
          <p:cNvPr id="9" name="TextBox 15">
            <a:extLst>
              <a:ext uri="{FF2B5EF4-FFF2-40B4-BE49-F238E27FC236}">
                <a16:creationId xmlns:a16="http://schemas.microsoft.com/office/drawing/2014/main" id="{EB17DEFC-4A73-A6BF-840B-3655C9CA20AC}"/>
              </a:ext>
            </a:extLst>
          </p:cNvPr>
          <p:cNvSpPr txBox="1"/>
          <p:nvPr/>
        </p:nvSpPr>
        <p:spPr>
          <a:xfrm>
            <a:off x="6845468" y="1511486"/>
            <a:ext cx="5257799" cy="830997"/>
          </a:xfrm>
          <a:prstGeom prst="rect">
            <a:avLst/>
          </a:prstGeom>
          <a:noFill/>
        </p:spPr>
        <p:txBody>
          <a:bodyPr wrap="square" rtlCol="0">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How to capture evolving patterns across different nodes and time points</a:t>
            </a:r>
          </a:p>
        </p:txBody>
      </p:sp>
    </p:spTree>
    <p:extLst>
      <p:ext uri="{BB962C8B-B14F-4D97-AF65-F5344CB8AC3E}">
        <p14:creationId xmlns:p14="http://schemas.microsoft.com/office/powerpoint/2010/main" val="2464585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A616FAE-0429-7B53-9EE1-932CCA6286F1}"/>
              </a:ext>
            </a:extLst>
          </p:cNvPr>
          <p:cNvPicPr>
            <a:picLocks noChangeAspect="1"/>
          </p:cNvPicPr>
          <p:nvPr/>
        </p:nvPicPr>
        <p:blipFill>
          <a:blip r:embed="rId2"/>
          <a:stretch>
            <a:fillRect/>
          </a:stretch>
        </p:blipFill>
        <p:spPr>
          <a:xfrm>
            <a:off x="708725" y="645737"/>
            <a:ext cx="10774550" cy="4021980"/>
          </a:xfrm>
          <a:prstGeom prst="rect">
            <a:avLst/>
          </a:prstGeom>
        </p:spPr>
      </p:pic>
      <p:sp>
        <p:nvSpPr>
          <p:cNvPr id="2" name="标题 1">
            <a:extLst>
              <a:ext uri="{FF2B5EF4-FFF2-40B4-BE49-F238E27FC236}">
                <a16:creationId xmlns:a16="http://schemas.microsoft.com/office/drawing/2014/main" id="{6F58E08D-8AFB-E3A8-3976-EBA9B6D02467}"/>
              </a:ext>
            </a:extLst>
          </p:cNvPr>
          <p:cNvSpPr>
            <a:spLocks noGrp="1"/>
          </p:cNvSpPr>
          <p:nvPr>
            <p:ph type="title"/>
          </p:nvPr>
        </p:nvSpPr>
        <p:spPr/>
        <p:txBody>
          <a:bodyPr/>
          <a:lstStyle/>
          <a:p>
            <a:r>
              <a:rPr lang="en-US" altLang="zh-CN" dirty="0" err="1"/>
              <a:t>DyGPrompt</a:t>
            </a:r>
            <a:endParaRPr lang="zh-CN" altLang="en-US" dirty="0"/>
          </a:p>
        </p:txBody>
      </p:sp>
      <p:sp>
        <p:nvSpPr>
          <p:cNvPr id="4" name="灯片编号占位符 3">
            <a:extLst>
              <a:ext uri="{FF2B5EF4-FFF2-40B4-BE49-F238E27FC236}">
                <a16:creationId xmlns:a16="http://schemas.microsoft.com/office/drawing/2014/main" id="{63C6F6D3-BC87-638B-4EE7-90D76EEC7408}"/>
              </a:ext>
            </a:extLst>
          </p:cNvPr>
          <p:cNvSpPr>
            <a:spLocks noGrp="1"/>
          </p:cNvSpPr>
          <p:nvPr>
            <p:ph type="sldNum" sz="quarter" idx="12"/>
          </p:nvPr>
        </p:nvSpPr>
        <p:spPr/>
        <p:txBody>
          <a:bodyPr/>
          <a:lstStyle/>
          <a:p>
            <a:fld id="{C7443813-12FE-C847-8FDC-914F4A6A28E1}" type="slidenum">
              <a:rPr lang="en-US" smtClean="0"/>
              <a:t>59</a:t>
            </a:fld>
            <a:endParaRPr lang="en-US" dirty="0"/>
          </a:p>
        </p:txBody>
      </p:sp>
      <p:sp>
        <p:nvSpPr>
          <p:cNvPr id="5" name="文本占位符 4">
            <a:extLst>
              <a:ext uri="{FF2B5EF4-FFF2-40B4-BE49-F238E27FC236}">
                <a16:creationId xmlns:a16="http://schemas.microsoft.com/office/drawing/2014/main" id="{36124D23-644F-D61F-D2B4-BFB5CBBAD0EF}"/>
              </a:ext>
            </a:extLst>
          </p:cNvPr>
          <p:cNvSpPr>
            <a:spLocks noGrp="1"/>
          </p:cNvSpPr>
          <p:nvPr>
            <p:ph type="body" sz="quarter" idx="13"/>
          </p:nvPr>
        </p:nvSpPr>
        <p:spPr/>
        <p:txBody>
          <a:bodyPr/>
          <a:lstStyle/>
          <a:p>
            <a:r>
              <a:rPr lang="en-US" altLang="zh-CN" sz="1600" dirty="0"/>
              <a:t>Yu, et al. “</a:t>
            </a:r>
            <a:r>
              <a:rPr lang="en-US" altLang="zh-CN" sz="1600" b="0" i="0" dirty="0">
                <a:effectLst/>
              </a:rPr>
              <a:t>Node-Time Conditional Prompt Learning In Dynamic Graphs.” ICLR’25.</a:t>
            </a:r>
            <a:endParaRPr lang="zh-CN" altLang="en-US" dirty="0"/>
          </a:p>
          <a:p>
            <a:endParaRPr lang="zh-CN" altLang="en-US" dirty="0"/>
          </a:p>
        </p:txBody>
      </p:sp>
      <p:pic>
        <p:nvPicPr>
          <p:cNvPr id="7" name="图片 6">
            <a:extLst>
              <a:ext uri="{FF2B5EF4-FFF2-40B4-BE49-F238E27FC236}">
                <a16:creationId xmlns:a16="http://schemas.microsoft.com/office/drawing/2014/main" id="{5D477E78-18C6-1F35-1465-6AA553416139}"/>
              </a:ext>
            </a:extLst>
          </p:cNvPr>
          <p:cNvPicPr>
            <a:picLocks noChangeAspect="1"/>
          </p:cNvPicPr>
          <p:nvPr/>
        </p:nvPicPr>
        <p:blipFill>
          <a:blip r:embed="rId3"/>
          <a:stretch>
            <a:fillRect/>
          </a:stretch>
        </p:blipFill>
        <p:spPr>
          <a:xfrm>
            <a:off x="365232" y="5247640"/>
            <a:ext cx="1902591" cy="326906"/>
          </a:xfrm>
          <a:prstGeom prst="rect">
            <a:avLst/>
          </a:prstGeom>
        </p:spPr>
      </p:pic>
      <p:sp>
        <p:nvSpPr>
          <p:cNvPr id="8" name="TextBox 58">
            <a:extLst>
              <a:ext uri="{FF2B5EF4-FFF2-40B4-BE49-F238E27FC236}">
                <a16:creationId xmlns:a16="http://schemas.microsoft.com/office/drawing/2014/main" id="{38ACF24A-08E7-12AF-F9EC-9D7EC4B71571}"/>
              </a:ext>
            </a:extLst>
          </p:cNvPr>
          <p:cNvSpPr txBox="1"/>
          <p:nvPr/>
        </p:nvSpPr>
        <p:spPr>
          <a:xfrm>
            <a:off x="1383732" y="4569658"/>
            <a:ext cx="2063418" cy="400110"/>
          </a:xfrm>
          <a:prstGeom prst="rect">
            <a:avLst/>
          </a:prstGeom>
          <a:noFill/>
        </p:spPr>
        <p:txBody>
          <a:bodyPr wrap="square" rtlCol="0">
            <a:spAutoFit/>
          </a:bodyPr>
          <a:lstStyle/>
          <a:p>
            <a:pPr algn="ctr"/>
            <a:r>
              <a:rPr lang="en-US" altLang="zh-CN" sz="2000" b="1" dirty="0">
                <a:solidFill>
                  <a:schemeClr val="accent1">
                    <a:lumMod val="75000"/>
                  </a:schemeClr>
                </a:solidFill>
                <a:latin typeface="Times" pitchFamily="2" charset="0"/>
              </a:rPr>
              <a:t>Dual prompts</a:t>
            </a:r>
            <a:endParaRPr lang="zh-CN" altLang="en-US" sz="2000" b="1" dirty="0">
              <a:solidFill>
                <a:schemeClr val="accent1">
                  <a:lumMod val="75000"/>
                </a:schemeClr>
              </a:solidFill>
              <a:latin typeface="Times" pitchFamily="2" charset="0"/>
            </a:endParaRPr>
          </a:p>
        </p:txBody>
      </p:sp>
      <p:sp>
        <p:nvSpPr>
          <p:cNvPr id="9" name="TextBox 58">
            <a:extLst>
              <a:ext uri="{FF2B5EF4-FFF2-40B4-BE49-F238E27FC236}">
                <a16:creationId xmlns:a16="http://schemas.microsoft.com/office/drawing/2014/main" id="{C02A319A-C054-5B5C-8AF2-1A36DE25508B}"/>
              </a:ext>
            </a:extLst>
          </p:cNvPr>
          <p:cNvSpPr txBox="1"/>
          <p:nvPr/>
        </p:nvSpPr>
        <p:spPr>
          <a:xfrm>
            <a:off x="339512" y="4908245"/>
            <a:ext cx="1933575" cy="368300"/>
          </a:xfrm>
          <a:prstGeom prst="rect">
            <a:avLst/>
          </a:prstGeom>
          <a:noFill/>
        </p:spPr>
        <p:txBody>
          <a:bodyPr wrap="square" rtlCol="0">
            <a:spAutoFit/>
          </a:bodyPr>
          <a:lstStyle/>
          <a:p>
            <a:r>
              <a:rPr lang="en-US" altLang="zh-CN" dirty="0">
                <a:solidFill>
                  <a:schemeClr val="accent1">
                    <a:lumMod val="75000"/>
                  </a:schemeClr>
                </a:solidFill>
                <a:latin typeface="Times" pitchFamily="2" charset="0"/>
              </a:rPr>
              <a:t>Node prompt</a:t>
            </a:r>
            <a:endParaRPr lang="zh-CN" altLang="en-US" dirty="0">
              <a:solidFill>
                <a:schemeClr val="accent1">
                  <a:lumMod val="75000"/>
                </a:schemeClr>
              </a:solidFill>
              <a:latin typeface="Times" pitchFamily="2" charset="0"/>
            </a:endParaRPr>
          </a:p>
        </p:txBody>
      </p:sp>
      <p:sp>
        <p:nvSpPr>
          <p:cNvPr id="10" name="TextBox 58">
            <a:extLst>
              <a:ext uri="{FF2B5EF4-FFF2-40B4-BE49-F238E27FC236}">
                <a16:creationId xmlns:a16="http://schemas.microsoft.com/office/drawing/2014/main" id="{A9C46B47-FF18-BE4E-B1CF-BB9E7DA2D96E}"/>
              </a:ext>
            </a:extLst>
          </p:cNvPr>
          <p:cNvSpPr txBox="1"/>
          <p:nvPr/>
        </p:nvSpPr>
        <p:spPr>
          <a:xfrm>
            <a:off x="2745019" y="4912121"/>
            <a:ext cx="1933575" cy="368300"/>
          </a:xfrm>
          <a:prstGeom prst="rect">
            <a:avLst/>
          </a:prstGeom>
          <a:noFill/>
        </p:spPr>
        <p:txBody>
          <a:bodyPr wrap="square" rtlCol="0">
            <a:spAutoFit/>
          </a:bodyPr>
          <a:lstStyle/>
          <a:p>
            <a:r>
              <a:rPr lang="en-US" altLang="zh-CN" dirty="0">
                <a:solidFill>
                  <a:schemeClr val="accent1">
                    <a:lumMod val="75000"/>
                  </a:schemeClr>
                </a:solidFill>
                <a:latin typeface="Times" pitchFamily="2" charset="0"/>
              </a:rPr>
              <a:t>Time prompt</a:t>
            </a:r>
            <a:endParaRPr lang="zh-CN" altLang="en-US" dirty="0">
              <a:solidFill>
                <a:schemeClr val="accent1">
                  <a:lumMod val="75000"/>
                </a:schemeClr>
              </a:solidFill>
              <a:latin typeface="Times" pitchFamily="2" charset="0"/>
            </a:endParaRPr>
          </a:p>
        </p:txBody>
      </p:sp>
      <p:pic>
        <p:nvPicPr>
          <p:cNvPr id="11" name="图片 10">
            <a:extLst>
              <a:ext uri="{FF2B5EF4-FFF2-40B4-BE49-F238E27FC236}">
                <a16:creationId xmlns:a16="http://schemas.microsoft.com/office/drawing/2014/main" id="{83048559-8714-A471-231C-78E51CB97786}"/>
              </a:ext>
            </a:extLst>
          </p:cNvPr>
          <p:cNvPicPr>
            <a:picLocks noChangeAspect="1"/>
          </p:cNvPicPr>
          <p:nvPr/>
        </p:nvPicPr>
        <p:blipFill>
          <a:blip r:embed="rId4"/>
          <a:stretch>
            <a:fillRect/>
          </a:stretch>
        </p:blipFill>
        <p:spPr>
          <a:xfrm>
            <a:off x="2793371" y="5262188"/>
            <a:ext cx="1723549" cy="312358"/>
          </a:xfrm>
          <a:prstGeom prst="rect">
            <a:avLst/>
          </a:prstGeom>
        </p:spPr>
      </p:pic>
      <p:pic>
        <p:nvPicPr>
          <p:cNvPr id="12" name="图片 11">
            <a:extLst>
              <a:ext uri="{FF2B5EF4-FFF2-40B4-BE49-F238E27FC236}">
                <a16:creationId xmlns:a16="http://schemas.microsoft.com/office/drawing/2014/main" id="{CC72BE32-8AAB-DCBC-4B37-6FC7FEBCBA29}"/>
              </a:ext>
            </a:extLst>
          </p:cNvPr>
          <p:cNvPicPr>
            <a:picLocks noChangeAspect="1"/>
          </p:cNvPicPr>
          <p:nvPr/>
        </p:nvPicPr>
        <p:blipFill>
          <a:blip r:embed="rId5"/>
          <a:stretch>
            <a:fillRect/>
          </a:stretch>
        </p:blipFill>
        <p:spPr>
          <a:xfrm>
            <a:off x="5568016" y="5248028"/>
            <a:ext cx="2088738" cy="316475"/>
          </a:xfrm>
          <a:prstGeom prst="rect">
            <a:avLst/>
          </a:prstGeom>
        </p:spPr>
      </p:pic>
      <p:sp>
        <p:nvSpPr>
          <p:cNvPr id="13" name="TextBox 58">
            <a:extLst>
              <a:ext uri="{FF2B5EF4-FFF2-40B4-BE49-F238E27FC236}">
                <a16:creationId xmlns:a16="http://schemas.microsoft.com/office/drawing/2014/main" id="{7883DFA9-FDE8-0F98-EFBE-CB836BE9E2B3}"/>
              </a:ext>
            </a:extLst>
          </p:cNvPr>
          <p:cNvSpPr txBox="1"/>
          <p:nvPr/>
        </p:nvSpPr>
        <p:spPr>
          <a:xfrm>
            <a:off x="7087968" y="4562430"/>
            <a:ext cx="2855293" cy="400110"/>
          </a:xfrm>
          <a:prstGeom prst="rect">
            <a:avLst/>
          </a:prstGeom>
          <a:noFill/>
        </p:spPr>
        <p:txBody>
          <a:bodyPr wrap="square" rtlCol="0">
            <a:spAutoFit/>
          </a:bodyPr>
          <a:lstStyle/>
          <a:p>
            <a:pPr algn="ctr"/>
            <a:r>
              <a:rPr lang="en-US" altLang="zh-CN" sz="2000" b="1" dirty="0">
                <a:solidFill>
                  <a:schemeClr val="accent1">
                    <a:lumMod val="75000"/>
                  </a:schemeClr>
                </a:solidFill>
                <a:latin typeface="Times" pitchFamily="2" charset="0"/>
              </a:rPr>
              <a:t>Dual condition prompts</a:t>
            </a:r>
            <a:endParaRPr lang="zh-CN" altLang="en-US" sz="2000" b="1" dirty="0">
              <a:solidFill>
                <a:schemeClr val="accent1">
                  <a:lumMod val="75000"/>
                </a:schemeClr>
              </a:solidFill>
              <a:latin typeface="Times" pitchFamily="2" charset="0"/>
            </a:endParaRPr>
          </a:p>
        </p:txBody>
      </p:sp>
      <p:sp>
        <p:nvSpPr>
          <p:cNvPr id="14" name="TextBox 58">
            <a:extLst>
              <a:ext uri="{FF2B5EF4-FFF2-40B4-BE49-F238E27FC236}">
                <a16:creationId xmlns:a16="http://schemas.microsoft.com/office/drawing/2014/main" id="{3F5167AA-D5F0-42BA-4881-E122018EC45C}"/>
              </a:ext>
            </a:extLst>
          </p:cNvPr>
          <p:cNvSpPr txBox="1"/>
          <p:nvPr/>
        </p:nvSpPr>
        <p:spPr>
          <a:xfrm>
            <a:off x="5465971" y="4903860"/>
            <a:ext cx="3221443" cy="369332"/>
          </a:xfrm>
          <a:prstGeom prst="rect">
            <a:avLst/>
          </a:prstGeom>
          <a:noFill/>
        </p:spPr>
        <p:txBody>
          <a:bodyPr wrap="square" rtlCol="0">
            <a:spAutoFit/>
          </a:bodyPr>
          <a:lstStyle/>
          <a:p>
            <a:r>
              <a:rPr lang="en-US" altLang="zh-CN" dirty="0">
                <a:solidFill>
                  <a:schemeClr val="accent1">
                    <a:lumMod val="75000"/>
                  </a:schemeClr>
                </a:solidFill>
                <a:latin typeface="Times" pitchFamily="2" charset="0"/>
              </a:rPr>
              <a:t>Time conditioned node prompts</a:t>
            </a:r>
            <a:endParaRPr lang="zh-CN" altLang="en-US" dirty="0">
              <a:solidFill>
                <a:schemeClr val="accent1">
                  <a:lumMod val="75000"/>
                </a:schemeClr>
              </a:solidFill>
              <a:latin typeface="Times" pitchFamily="2" charset="0"/>
            </a:endParaRPr>
          </a:p>
        </p:txBody>
      </p:sp>
      <p:pic>
        <p:nvPicPr>
          <p:cNvPr id="15" name="图片 14">
            <a:extLst>
              <a:ext uri="{FF2B5EF4-FFF2-40B4-BE49-F238E27FC236}">
                <a16:creationId xmlns:a16="http://schemas.microsoft.com/office/drawing/2014/main" id="{504EE797-C37E-CEBC-567F-655210E5AB99}"/>
              </a:ext>
            </a:extLst>
          </p:cNvPr>
          <p:cNvPicPr>
            <a:picLocks noChangeAspect="1"/>
          </p:cNvPicPr>
          <p:nvPr/>
        </p:nvPicPr>
        <p:blipFill>
          <a:blip r:embed="rId6"/>
          <a:stretch>
            <a:fillRect/>
          </a:stretch>
        </p:blipFill>
        <p:spPr>
          <a:xfrm>
            <a:off x="5465972" y="5610031"/>
            <a:ext cx="2088738" cy="399068"/>
          </a:xfrm>
          <a:prstGeom prst="rect">
            <a:avLst/>
          </a:prstGeom>
        </p:spPr>
      </p:pic>
      <p:pic>
        <p:nvPicPr>
          <p:cNvPr id="16" name="图片 15">
            <a:extLst>
              <a:ext uri="{FF2B5EF4-FFF2-40B4-BE49-F238E27FC236}">
                <a16:creationId xmlns:a16="http://schemas.microsoft.com/office/drawing/2014/main" id="{EEA1F369-A31D-6CB9-62BF-93D05D9508E8}"/>
              </a:ext>
            </a:extLst>
          </p:cNvPr>
          <p:cNvPicPr>
            <a:picLocks noChangeAspect="1"/>
          </p:cNvPicPr>
          <p:nvPr/>
        </p:nvPicPr>
        <p:blipFill>
          <a:blip r:embed="rId7"/>
          <a:stretch>
            <a:fillRect/>
          </a:stretch>
        </p:blipFill>
        <p:spPr>
          <a:xfrm>
            <a:off x="8941651" y="5239261"/>
            <a:ext cx="2003221" cy="335285"/>
          </a:xfrm>
          <a:prstGeom prst="rect">
            <a:avLst/>
          </a:prstGeom>
        </p:spPr>
      </p:pic>
      <p:sp>
        <p:nvSpPr>
          <p:cNvPr id="17" name="TextBox 58">
            <a:extLst>
              <a:ext uri="{FF2B5EF4-FFF2-40B4-BE49-F238E27FC236}">
                <a16:creationId xmlns:a16="http://schemas.microsoft.com/office/drawing/2014/main" id="{A9F7B463-254A-9CFB-44D4-F7423F025122}"/>
              </a:ext>
            </a:extLst>
          </p:cNvPr>
          <p:cNvSpPr txBox="1"/>
          <p:nvPr/>
        </p:nvSpPr>
        <p:spPr>
          <a:xfrm>
            <a:off x="8865475" y="4916543"/>
            <a:ext cx="3221442" cy="369332"/>
          </a:xfrm>
          <a:prstGeom prst="rect">
            <a:avLst/>
          </a:prstGeom>
          <a:noFill/>
        </p:spPr>
        <p:txBody>
          <a:bodyPr wrap="square" rtlCol="0">
            <a:spAutoFit/>
          </a:bodyPr>
          <a:lstStyle/>
          <a:p>
            <a:r>
              <a:rPr lang="en-US" altLang="zh-CN" dirty="0">
                <a:solidFill>
                  <a:schemeClr val="accent1">
                    <a:lumMod val="75000"/>
                  </a:schemeClr>
                </a:solidFill>
                <a:latin typeface="Times" pitchFamily="2" charset="0"/>
              </a:rPr>
              <a:t>Node conditioned time prompts</a:t>
            </a:r>
            <a:endParaRPr lang="zh-CN" altLang="en-US" dirty="0">
              <a:solidFill>
                <a:schemeClr val="accent1">
                  <a:lumMod val="75000"/>
                </a:schemeClr>
              </a:solidFill>
              <a:latin typeface="Times" pitchFamily="2" charset="0"/>
            </a:endParaRPr>
          </a:p>
        </p:txBody>
      </p:sp>
      <p:pic>
        <p:nvPicPr>
          <p:cNvPr id="18" name="图片 17">
            <a:extLst>
              <a:ext uri="{FF2B5EF4-FFF2-40B4-BE49-F238E27FC236}">
                <a16:creationId xmlns:a16="http://schemas.microsoft.com/office/drawing/2014/main" id="{6E3EF0DA-19B1-BCC0-8192-41AA20EF2B6C}"/>
              </a:ext>
            </a:extLst>
          </p:cNvPr>
          <p:cNvPicPr>
            <a:picLocks noChangeAspect="1"/>
          </p:cNvPicPr>
          <p:nvPr/>
        </p:nvPicPr>
        <p:blipFill>
          <a:blip r:embed="rId8"/>
          <a:stretch>
            <a:fillRect/>
          </a:stretch>
        </p:blipFill>
        <p:spPr>
          <a:xfrm>
            <a:off x="8918898" y="5616543"/>
            <a:ext cx="2003221" cy="376913"/>
          </a:xfrm>
          <a:prstGeom prst="rect">
            <a:avLst/>
          </a:prstGeom>
        </p:spPr>
      </p:pic>
    </p:spTree>
    <p:extLst>
      <p:ext uri="{BB962C8B-B14F-4D97-AF65-F5344CB8AC3E}">
        <p14:creationId xmlns:p14="http://schemas.microsoft.com/office/powerpoint/2010/main" val="3744591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8338A-CFFD-24EE-1E7E-424F84D03E81}"/>
              </a:ext>
            </a:extLst>
          </p:cNvPr>
          <p:cNvSpPr>
            <a:spLocks noGrp="1"/>
          </p:cNvSpPr>
          <p:nvPr>
            <p:ph type="title"/>
          </p:nvPr>
        </p:nvSpPr>
        <p:spPr/>
        <p:txBody>
          <a:bodyPr/>
          <a:lstStyle/>
          <a:p>
            <a:r>
              <a:rPr lang="en-US" altLang="zh-CN" dirty="0"/>
              <a:t>Few-shot Learning Problems</a:t>
            </a:r>
            <a:endParaRPr lang="zh-CN" altLang="en-US" dirty="0"/>
          </a:p>
        </p:txBody>
      </p:sp>
      <p:sp>
        <p:nvSpPr>
          <p:cNvPr id="3" name="内容占位符 2">
            <a:extLst>
              <a:ext uri="{FF2B5EF4-FFF2-40B4-BE49-F238E27FC236}">
                <a16:creationId xmlns:a16="http://schemas.microsoft.com/office/drawing/2014/main" id="{77EA3C43-6309-FF7A-C18D-BBB0C1D10EA1}"/>
              </a:ext>
            </a:extLst>
          </p:cNvPr>
          <p:cNvSpPr>
            <a:spLocks noGrp="1"/>
          </p:cNvSpPr>
          <p:nvPr>
            <p:ph idx="1"/>
          </p:nvPr>
        </p:nvSpPr>
        <p:spPr/>
        <p:txBody>
          <a:bodyPr/>
          <a:lstStyle/>
          <a:p>
            <a:r>
              <a:rPr lang="en-US" altLang="zh-CN" dirty="0"/>
              <a:t>Performance highly depends on</a:t>
            </a:r>
          </a:p>
          <a:p>
            <a:endParaRPr lang="zh-CN" altLang="en-US" dirty="0"/>
          </a:p>
        </p:txBody>
      </p:sp>
      <p:sp>
        <p:nvSpPr>
          <p:cNvPr id="4" name="灯片编号占位符 3">
            <a:extLst>
              <a:ext uri="{FF2B5EF4-FFF2-40B4-BE49-F238E27FC236}">
                <a16:creationId xmlns:a16="http://schemas.microsoft.com/office/drawing/2014/main" id="{02E1AC94-91A2-B24E-B4B3-ECF403DC9BBE}"/>
              </a:ext>
            </a:extLst>
          </p:cNvPr>
          <p:cNvSpPr>
            <a:spLocks noGrp="1"/>
          </p:cNvSpPr>
          <p:nvPr>
            <p:ph type="sldNum" sz="quarter" idx="12"/>
          </p:nvPr>
        </p:nvSpPr>
        <p:spPr/>
        <p:txBody>
          <a:bodyPr/>
          <a:lstStyle/>
          <a:p>
            <a:fld id="{C7443813-12FE-C847-8FDC-914F4A6A28E1}" type="slidenum">
              <a:rPr lang="en-US" smtClean="0"/>
              <a:t>6</a:t>
            </a:fld>
            <a:endParaRPr lang="en-US" dirty="0"/>
          </a:p>
        </p:txBody>
      </p:sp>
      <p:sp>
        <p:nvSpPr>
          <p:cNvPr id="5" name="文本占位符 4">
            <a:extLst>
              <a:ext uri="{FF2B5EF4-FFF2-40B4-BE49-F238E27FC236}">
                <a16:creationId xmlns:a16="http://schemas.microsoft.com/office/drawing/2014/main" id="{74C838E4-35FC-951F-E455-4952011FC43C}"/>
              </a:ext>
            </a:extLst>
          </p:cNvPr>
          <p:cNvSpPr>
            <a:spLocks noGrp="1"/>
          </p:cNvSpPr>
          <p:nvPr>
            <p:ph type="body" sz="quarter" idx="13"/>
          </p:nvPr>
        </p:nvSpPr>
        <p:spPr/>
        <p:txBody>
          <a:bodyPr/>
          <a:lstStyle/>
          <a:p>
            <a:endParaRPr lang="zh-CN" altLang="en-US" dirty="0"/>
          </a:p>
        </p:txBody>
      </p:sp>
      <p:sp>
        <p:nvSpPr>
          <p:cNvPr id="12" name="TextBox 15">
            <a:extLst>
              <a:ext uri="{FF2B5EF4-FFF2-40B4-BE49-F238E27FC236}">
                <a16:creationId xmlns:a16="http://schemas.microsoft.com/office/drawing/2014/main" id="{C7EAE8D9-DFA3-9778-F696-5C7C72C14560}"/>
              </a:ext>
            </a:extLst>
          </p:cNvPr>
          <p:cNvSpPr txBox="1"/>
          <p:nvPr/>
        </p:nvSpPr>
        <p:spPr>
          <a:xfrm>
            <a:off x="1022518" y="2143412"/>
            <a:ext cx="5241122" cy="1815882"/>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Abundant labeled data</a:t>
            </a:r>
          </a:p>
          <a:p>
            <a:pPr marL="285750" indent="-285750">
              <a:buFont typeface="Wingdings" pitchFamily="2" charset="2"/>
              <a:buChar char="Ø"/>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800" dirty="0">
                <a:solidFill>
                  <a:srgbClr val="FF0000"/>
                </a:solidFill>
                <a:latin typeface="Times New Roman" panose="02020603050405020304" pitchFamily="18" charset="0"/>
                <a:cs typeface="Times New Roman" panose="02020603050405020304" pitchFamily="18" charset="0"/>
              </a:rPr>
              <a:t>Challenging or expensive </a:t>
            </a:r>
            <a:r>
              <a:rPr lang="en-US" sz="2800" dirty="0">
                <a:latin typeface="Times New Roman" panose="02020603050405020304" pitchFamily="18" charset="0"/>
                <a:cs typeface="Times New Roman" panose="02020603050405020304" pitchFamily="18" charset="0"/>
              </a:rPr>
              <a:t>to obtain labels, leads to</a:t>
            </a:r>
          </a:p>
        </p:txBody>
      </p:sp>
      <p:sp>
        <p:nvSpPr>
          <p:cNvPr id="22" name="文本框 21">
            <a:extLst>
              <a:ext uri="{FF2B5EF4-FFF2-40B4-BE49-F238E27FC236}">
                <a16:creationId xmlns:a16="http://schemas.microsoft.com/office/drawing/2014/main" id="{12D23CE4-FE28-D9C2-7446-8717746AA076}"/>
              </a:ext>
            </a:extLst>
          </p:cNvPr>
          <p:cNvSpPr txBox="1"/>
          <p:nvPr/>
        </p:nvSpPr>
        <p:spPr>
          <a:xfrm>
            <a:off x="6722858" y="2143412"/>
            <a:ext cx="4977652" cy="1815882"/>
          </a:xfrm>
          <a:prstGeom prst="rect">
            <a:avLst/>
          </a:prstGeom>
          <a:noFill/>
        </p:spPr>
        <p:txBody>
          <a:bodyPr wrap="square">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Rich Structure</a:t>
            </a:r>
          </a:p>
          <a:p>
            <a:pPr marL="285750" indent="-285750">
              <a:buFont typeface="Wingdings" pitchFamily="2" charset="2"/>
              <a:buChar char="Ø"/>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Graph structure may be </a:t>
            </a:r>
            <a:r>
              <a:rPr lang="en-US" altLang="zh-CN" sz="2800" dirty="0">
                <a:solidFill>
                  <a:srgbClr val="FF0000"/>
                </a:solidFill>
                <a:latin typeface="Times New Roman" panose="02020603050405020304" pitchFamily="18" charset="0"/>
                <a:cs typeface="Times New Roman" panose="02020603050405020304" pitchFamily="18" charset="0"/>
              </a:rPr>
              <a:t>sparse</a:t>
            </a:r>
            <a:r>
              <a:rPr lang="en-US" altLang="zh-CN" sz="2800" dirty="0">
                <a:latin typeface="Times New Roman" panose="02020603050405020304" pitchFamily="18" charset="0"/>
                <a:cs typeface="Times New Roman" panose="02020603050405020304" pitchFamily="18" charset="0"/>
              </a:rPr>
              <a:t>, leads to</a:t>
            </a:r>
          </a:p>
        </p:txBody>
      </p:sp>
      <p:sp>
        <p:nvSpPr>
          <p:cNvPr id="23" name="TextBox 6">
            <a:extLst>
              <a:ext uri="{FF2B5EF4-FFF2-40B4-BE49-F238E27FC236}">
                <a16:creationId xmlns:a16="http://schemas.microsoft.com/office/drawing/2014/main" id="{E8D6BC22-1814-CBEC-B579-9DD434DD353A}"/>
              </a:ext>
            </a:extLst>
          </p:cNvPr>
          <p:cNvSpPr txBox="1"/>
          <p:nvPr/>
        </p:nvSpPr>
        <p:spPr>
          <a:xfrm>
            <a:off x="1307954" y="4265527"/>
            <a:ext cx="3287715" cy="418658"/>
          </a:xfrm>
          <a:prstGeom prst="rect">
            <a:avLst/>
          </a:prstGeom>
          <a:noFill/>
        </p:spPr>
        <p:txBody>
          <a:bodyPr wrap="square" rtlCol="0">
            <a:noAutofit/>
          </a:bodyPr>
          <a:lstStyle/>
          <a:p>
            <a:pPr algn="ctr"/>
            <a:r>
              <a:rPr lang="en-US" sz="3200" b="1" dirty="0">
                <a:latin typeface="Times New Roman" panose="02020603050405020304" pitchFamily="18" charset="0"/>
                <a:ea typeface="微软雅黑" panose="020B0503020204020204" pitchFamily="34" charset="-122"/>
                <a:cs typeface="Times New Roman" panose="02020603050405020304" pitchFamily="18" charset="0"/>
              </a:rPr>
              <a:t>Label scarcity</a:t>
            </a:r>
          </a:p>
        </p:txBody>
      </p:sp>
      <p:sp>
        <p:nvSpPr>
          <p:cNvPr id="24" name="TextBox 6">
            <a:extLst>
              <a:ext uri="{FF2B5EF4-FFF2-40B4-BE49-F238E27FC236}">
                <a16:creationId xmlns:a16="http://schemas.microsoft.com/office/drawing/2014/main" id="{AEE5ECC6-9755-CCDD-FD81-E4FC019DEBC8}"/>
              </a:ext>
            </a:extLst>
          </p:cNvPr>
          <p:cNvSpPr txBox="1"/>
          <p:nvPr/>
        </p:nvSpPr>
        <p:spPr>
          <a:xfrm>
            <a:off x="7263676" y="4265527"/>
            <a:ext cx="3896015" cy="418658"/>
          </a:xfrm>
          <a:prstGeom prst="rect">
            <a:avLst/>
          </a:prstGeom>
          <a:noFill/>
        </p:spPr>
        <p:txBody>
          <a:bodyPr wrap="square" rtlCol="0">
            <a:noAutofit/>
          </a:bodyPr>
          <a:lstStyle/>
          <a:p>
            <a:pPr algn="ctr"/>
            <a:r>
              <a:rPr lang="en-US" sz="3200" b="1" dirty="0">
                <a:latin typeface="Times New Roman" panose="02020603050405020304" pitchFamily="18" charset="0"/>
                <a:ea typeface="微软雅黑" panose="020B0503020204020204" pitchFamily="34" charset="-122"/>
                <a:cs typeface="Times New Roman" panose="02020603050405020304" pitchFamily="18" charset="0"/>
              </a:rPr>
              <a:t>Structure scarcity</a:t>
            </a:r>
          </a:p>
        </p:txBody>
      </p:sp>
    </p:spTree>
    <p:extLst>
      <p:ext uri="{BB962C8B-B14F-4D97-AF65-F5344CB8AC3E}">
        <p14:creationId xmlns:p14="http://schemas.microsoft.com/office/powerpoint/2010/main" val="2248165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954EE-63BF-7614-8CF0-55DBAB27B9A4}"/>
              </a:ext>
            </a:extLst>
          </p:cNvPr>
          <p:cNvSpPr>
            <a:spLocks noGrp="1"/>
          </p:cNvSpPr>
          <p:nvPr>
            <p:ph type="title"/>
          </p:nvPr>
        </p:nvSpPr>
        <p:spPr/>
        <p:txBody>
          <a:bodyPr/>
          <a:lstStyle/>
          <a:p>
            <a:r>
              <a:rPr lang="en-US" altLang="zh-CN" dirty="0" err="1"/>
              <a:t>GCoT</a:t>
            </a:r>
            <a:endParaRPr lang="zh-CN" altLang="en-US" dirty="0"/>
          </a:p>
        </p:txBody>
      </p:sp>
      <p:sp>
        <p:nvSpPr>
          <p:cNvPr id="3" name="内容占位符 2">
            <a:extLst>
              <a:ext uri="{FF2B5EF4-FFF2-40B4-BE49-F238E27FC236}">
                <a16:creationId xmlns:a16="http://schemas.microsoft.com/office/drawing/2014/main" id="{0756BBE1-2652-E928-FADE-81FBD950479C}"/>
              </a:ext>
            </a:extLst>
          </p:cNvPr>
          <p:cNvSpPr>
            <a:spLocks noGrp="1"/>
          </p:cNvSpPr>
          <p:nvPr>
            <p:ph idx="1"/>
          </p:nvPr>
        </p:nvSpPr>
        <p:spPr/>
        <p:txBody>
          <a:bodyPr/>
          <a:lstStyle/>
          <a:p>
            <a:r>
              <a:rPr lang="en-US" altLang="zh-CN" dirty="0"/>
              <a:t>Motivation</a:t>
            </a:r>
          </a:p>
          <a:p>
            <a:pPr marL="0" indent="0">
              <a:buNone/>
            </a:pPr>
            <a:endParaRPr lang="zh-CN" altLang="en-US" dirty="0"/>
          </a:p>
        </p:txBody>
      </p:sp>
      <p:sp>
        <p:nvSpPr>
          <p:cNvPr id="4" name="灯片编号占位符 3">
            <a:extLst>
              <a:ext uri="{FF2B5EF4-FFF2-40B4-BE49-F238E27FC236}">
                <a16:creationId xmlns:a16="http://schemas.microsoft.com/office/drawing/2014/main" id="{3B73AA38-E0F3-DDC8-CC94-1776D5C4C1F6}"/>
              </a:ext>
            </a:extLst>
          </p:cNvPr>
          <p:cNvSpPr>
            <a:spLocks noGrp="1"/>
          </p:cNvSpPr>
          <p:nvPr>
            <p:ph type="sldNum" sz="quarter" idx="12"/>
          </p:nvPr>
        </p:nvSpPr>
        <p:spPr/>
        <p:txBody>
          <a:bodyPr/>
          <a:lstStyle/>
          <a:p>
            <a:fld id="{C7443813-12FE-C847-8FDC-914F4A6A28E1}" type="slidenum">
              <a:rPr lang="en-US" smtClean="0"/>
              <a:t>60</a:t>
            </a:fld>
            <a:endParaRPr lang="en-US" dirty="0"/>
          </a:p>
        </p:txBody>
      </p:sp>
      <p:sp>
        <p:nvSpPr>
          <p:cNvPr id="5" name="文本占位符 4">
            <a:extLst>
              <a:ext uri="{FF2B5EF4-FFF2-40B4-BE49-F238E27FC236}">
                <a16:creationId xmlns:a16="http://schemas.microsoft.com/office/drawing/2014/main" id="{1434B6AD-A58F-0B7A-A4D9-8E480D69E480}"/>
              </a:ext>
            </a:extLst>
          </p:cNvPr>
          <p:cNvSpPr>
            <a:spLocks noGrp="1"/>
          </p:cNvSpPr>
          <p:nvPr>
            <p:ph type="body" sz="quarter" idx="13"/>
          </p:nvPr>
        </p:nvSpPr>
        <p:spPr/>
        <p:txBody>
          <a:bodyPr/>
          <a:lstStyle/>
          <a:p>
            <a:r>
              <a:rPr lang="en-US" altLang="zh-CN" sz="1600" dirty="0"/>
              <a:t>Yu, et al. “</a:t>
            </a:r>
            <a:r>
              <a:rPr lang="en-US" altLang="zh-CN" sz="1600" i="0" dirty="0" err="1">
                <a:effectLst/>
              </a:rPr>
              <a:t>GCoT</a:t>
            </a:r>
            <a:r>
              <a:rPr lang="en-US" altLang="zh-CN" sz="1600" i="0" dirty="0">
                <a:effectLst/>
              </a:rPr>
              <a:t>: Chain-of-Thought Prompt Learning for Graphs</a:t>
            </a:r>
            <a:r>
              <a:rPr lang="en-US" altLang="zh-CN" sz="1600" b="0" i="0" dirty="0">
                <a:effectLst/>
              </a:rPr>
              <a:t>.” </a:t>
            </a:r>
            <a:r>
              <a:rPr lang="en-US" altLang="zh-CN" sz="1600" b="0" i="0" dirty="0" err="1">
                <a:effectLst/>
              </a:rPr>
              <a:t>arXiv</a:t>
            </a:r>
            <a:r>
              <a:rPr lang="en-US" altLang="zh-CN" sz="1600" b="0" i="0" dirty="0">
                <a:effectLst/>
              </a:rPr>
              <a:t> preprint.</a:t>
            </a:r>
            <a:endParaRPr lang="zh-CN" altLang="en-US" dirty="0"/>
          </a:p>
        </p:txBody>
      </p:sp>
      <p:pic>
        <p:nvPicPr>
          <p:cNvPr id="6" name="图片 5">
            <a:extLst>
              <a:ext uri="{FF2B5EF4-FFF2-40B4-BE49-F238E27FC236}">
                <a16:creationId xmlns:a16="http://schemas.microsoft.com/office/drawing/2014/main" id="{54947637-5226-41F7-30DA-EE0299EC72AA}"/>
              </a:ext>
            </a:extLst>
          </p:cNvPr>
          <p:cNvPicPr>
            <a:picLocks noChangeAspect="1"/>
          </p:cNvPicPr>
          <p:nvPr/>
        </p:nvPicPr>
        <p:blipFill>
          <a:blip r:embed="rId2"/>
          <a:srcRect r="49876" b="11401"/>
          <a:stretch/>
        </p:blipFill>
        <p:spPr>
          <a:xfrm>
            <a:off x="8279129" y="1001727"/>
            <a:ext cx="3074670" cy="4998933"/>
          </a:xfrm>
          <a:prstGeom prst="rect">
            <a:avLst/>
          </a:prstGeom>
        </p:spPr>
      </p:pic>
      <p:sp>
        <p:nvSpPr>
          <p:cNvPr id="7" name="TextBox 15">
            <a:extLst>
              <a:ext uri="{FF2B5EF4-FFF2-40B4-BE49-F238E27FC236}">
                <a16:creationId xmlns:a16="http://schemas.microsoft.com/office/drawing/2014/main" id="{DA08660A-75B7-B115-CE93-FCE31AEC8C2F}"/>
              </a:ext>
            </a:extLst>
          </p:cNvPr>
          <p:cNvSpPr txBox="1"/>
          <p:nvPr/>
        </p:nvSpPr>
        <p:spPr>
          <a:xfrm>
            <a:off x="920916" y="1630359"/>
            <a:ext cx="6842340" cy="830997"/>
          </a:xfrm>
          <a:prstGeom prst="rect">
            <a:avLst/>
          </a:prstGeom>
          <a:noFill/>
        </p:spPr>
        <p:txBody>
          <a:bodyPr wrap="square" rtlCol="0">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Chain-of-Thought (</a:t>
            </a:r>
            <a:r>
              <a:rPr lang="en-US" altLang="zh-CN" sz="2400" dirty="0" err="1">
                <a:latin typeface="Times New Roman" panose="02020603050405020304" pitchFamily="18" charset="0"/>
                <a:cs typeface="Times New Roman" panose="02020603050405020304" pitchFamily="18" charset="0"/>
              </a:rPr>
              <a:t>CoT</a:t>
            </a:r>
            <a:r>
              <a:rPr lang="en-US" altLang="zh-CN" sz="2400" dirty="0">
                <a:latin typeface="Times New Roman" panose="02020603050405020304" pitchFamily="18" charset="0"/>
                <a:cs typeface="Times New Roman" panose="02020603050405020304" pitchFamily="18" charset="0"/>
              </a:rPr>
              <a:t>) mimics the logical process a person may employ to solve a task</a:t>
            </a:r>
          </a:p>
        </p:txBody>
      </p:sp>
      <p:sp>
        <p:nvSpPr>
          <p:cNvPr id="8" name="TextBox 15">
            <a:extLst>
              <a:ext uri="{FF2B5EF4-FFF2-40B4-BE49-F238E27FC236}">
                <a16:creationId xmlns:a16="http://schemas.microsoft.com/office/drawing/2014/main" id="{8B1AECC2-FBE0-5676-E285-7BAC2811958C}"/>
              </a:ext>
            </a:extLst>
          </p:cNvPr>
          <p:cNvSpPr txBox="1"/>
          <p:nvPr/>
        </p:nvSpPr>
        <p:spPr>
          <a:xfrm>
            <a:off x="917660" y="3128484"/>
            <a:ext cx="6933780" cy="461665"/>
          </a:xfrm>
          <a:prstGeom prst="rect">
            <a:avLst/>
          </a:prstGeom>
          <a:noFill/>
        </p:spPr>
        <p:txBody>
          <a:bodyPr wrap="square" rtlCol="0">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Current graph models inference in single step </a:t>
            </a:r>
          </a:p>
        </p:txBody>
      </p:sp>
      <p:sp>
        <p:nvSpPr>
          <p:cNvPr id="9" name="TextBox 15">
            <a:extLst>
              <a:ext uri="{FF2B5EF4-FFF2-40B4-BE49-F238E27FC236}">
                <a16:creationId xmlns:a16="http://schemas.microsoft.com/office/drawing/2014/main" id="{0059010E-59C2-D062-3339-E042E54C8BDE}"/>
              </a:ext>
            </a:extLst>
          </p:cNvPr>
          <p:cNvSpPr txBox="1"/>
          <p:nvPr/>
        </p:nvSpPr>
        <p:spPr>
          <a:xfrm>
            <a:off x="917660" y="4043480"/>
            <a:ext cx="6616996" cy="1200329"/>
          </a:xfrm>
          <a:prstGeom prst="rect">
            <a:avLst/>
          </a:prstGeom>
          <a:noFill/>
        </p:spPr>
        <p:txBody>
          <a:bodyPr wrap="square" rtlCol="0">
            <a:spAutoFit/>
          </a:bodyPr>
          <a:lstStyle/>
          <a:p>
            <a:pPr marL="285750" indent="-285750">
              <a:buFont typeface="Wingdings" pitchFamily="2" charset="2"/>
              <a:buChar char="Ø"/>
            </a:pPr>
            <a:r>
              <a:rPr lang="en-US" altLang="zh-CN" sz="2400" i="1" dirty="0">
                <a:latin typeface="Times New Roman" panose="02020603050405020304" pitchFamily="18" charset="0"/>
                <a:cs typeface="Times New Roman" panose="02020603050405020304" pitchFamily="18" charset="0"/>
              </a:rPr>
              <a:t>Would introducing additional inference steps in a </a:t>
            </a:r>
            <a:r>
              <a:rPr lang="en-US" altLang="zh-CN" sz="2400" i="1" dirty="0" err="1">
                <a:latin typeface="Times New Roman" panose="02020603050405020304" pitchFamily="18" charset="0"/>
                <a:cs typeface="Times New Roman" panose="02020603050405020304" pitchFamily="18" charset="0"/>
              </a:rPr>
              <a:t>CoT</a:t>
            </a:r>
            <a:r>
              <a:rPr lang="en-US" altLang="zh-CN" sz="2400" i="1" dirty="0">
                <a:latin typeface="Times New Roman" panose="02020603050405020304" pitchFamily="18" charset="0"/>
                <a:cs typeface="Times New Roman" panose="02020603050405020304" pitchFamily="18" charset="0"/>
              </a:rPr>
              <a:t> style enhance the ability of pre-trained graph models to refine their predictions</a:t>
            </a:r>
          </a:p>
        </p:txBody>
      </p:sp>
    </p:spTree>
    <p:extLst>
      <p:ext uri="{BB962C8B-B14F-4D97-AF65-F5344CB8AC3E}">
        <p14:creationId xmlns:p14="http://schemas.microsoft.com/office/powerpoint/2010/main" val="3389874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E2EB5-E9F5-A7AB-8D3E-2FE1E0D7B50E}"/>
              </a:ext>
            </a:extLst>
          </p:cNvPr>
          <p:cNvSpPr>
            <a:spLocks noGrp="1"/>
          </p:cNvSpPr>
          <p:nvPr>
            <p:ph type="title"/>
          </p:nvPr>
        </p:nvSpPr>
        <p:spPr/>
        <p:txBody>
          <a:bodyPr/>
          <a:lstStyle/>
          <a:p>
            <a:r>
              <a:rPr lang="en-US" altLang="zh-CN" dirty="0" err="1"/>
              <a:t>GCoT</a:t>
            </a:r>
            <a:endParaRPr lang="zh-CN" altLang="en-US" dirty="0"/>
          </a:p>
        </p:txBody>
      </p:sp>
      <p:sp>
        <p:nvSpPr>
          <p:cNvPr id="3" name="内容占位符 2">
            <a:extLst>
              <a:ext uri="{FF2B5EF4-FFF2-40B4-BE49-F238E27FC236}">
                <a16:creationId xmlns:a16="http://schemas.microsoft.com/office/drawing/2014/main" id="{FB8E7562-DB08-8326-2917-389784679809}"/>
              </a:ext>
            </a:extLst>
          </p:cNvPr>
          <p:cNvSpPr>
            <a:spLocks noGrp="1"/>
          </p:cNvSpPr>
          <p:nvPr>
            <p:ph idx="1"/>
          </p:nvPr>
        </p:nvSpPr>
        <p:spPr/>
        <p:txBody>
          <a:bodyPr/>
          <a:lstStyle/>
          <a:p>
            <a:r>
              <a:rPr lang="en-US" altLang="zh-CN" dirty="0" err="1"/>
              <a:t>CoT</a:t>
            </a:r>
            <a:r>
              <a:rPr lang="en-US" altLang="zh-CN" dirty="0"/>
              <a:t> in natural language processing</a:t>
            </a:r>
          </a:p>
          <a:p>
            <a:endParaRPr lang="en-US" altLang="zh-CN" dirty="0"/>
          </a:p>
          <a:p>
            <a:endParaRPr lang="en-US" altLang="zh-CN" dirty="0"/>
          </a:p>
          <a:p>
            <a:pPr marL="0" indent="0">
              <a:buNone/>
            </a:pPr>
            <a:endParaRPr lang="en-US" altLang="zh-CN" dirty="0"/>
          </a:p>
          <a:p>
            <a:r>
              <a:rPr lang="en-US" altLang="zh-CN" dirty="0" err="1"/>
              <a:t>CoT</a:t>
            </a:r>
            <a:r>
              <a:rPr lang="en-US" altLang="zh-CN" dirty="0"/>
              <a:t> for graphs</a:t>
            </a:r>
          </a:p>
          <a:p>
            <a:pPr marL="457200" lvl="1" indent="0">
              <a:buNone/>
            </a:pPr>
            <a:r>
              <a:rPr lang="en-US" altLang="zh-CN" dirty="0"/>
              <a:t> </a:t>
            </a:r>
            <a:endParaRPr lang="zh-CN" altLang="en-US" dirty="0"/>
          </a:p>
        </p:txBody>
      </p:sp>
      <p:sp>
        <p:nvSpPr>
          <p:cNvPr id="4" name="灯片编号占位符 3">
            <a:extLst>
              <a:ext uri="{FF2B5EF4-FFF2-40B4-BE49-F238E27FC236}">
                <a16:creationId xmlns:a16="http://schemas.microsoft.com/office/drawing/2014/main" id="{63AE3570-C94E-C44F-68D5-421C6F6794CD}"/>
              </a:ext>
            </a:extLst>
          </p:cNvPr>
          <p:cNvSpPr>
            <a:spLocks noGrp="1"/>
          </p:cNvSpPr>
          <p:nvPr>
            <p:ph type="sldNum" sz="quarter" idx="12"/>
          </p:nvPr>
        </p:nvSpPr>
        <p:spPr/>
        <p:txBody>
          <a:bodyPr/>
          <a:lstStyle/>
          <a:p>
            <a:fld id="{C7443813-12FE-C847-8FDC-914F4A6A28E1}" type="slidenum">
              <a:rPr lang="en-US" smtClean="0"/>
              <a:t>61</a:t>
            </a:fld>
            <a:endParaRPr lang="en-US" dirty="0"/>
          </a:p>
        </p:txBody>
      </p:sp>
      <p:sp>
        <p:nvSpPr>
          <p:cNvPr id="5" name="文本占位符 4">
            <a:extLst>
              <a:ext uri="{FF2B5EF4-FFF2-40B4-BE49-F238E27FC236}">
                <a16:creationId xmlns:a16="http://schemas.microsoft.com/office/drawing/2014/main" id="{99019E1E-15B1-6741-FF8C-87F372528947}"/>
              </a:ext>
            </a:extLst>
          </p:cNvPr>
          <p:cNvSpPr>
            <a:spLocks noGrp="1"/>
          </p:cNvSpPr>
          <p:nvPr>
            <p:ph type="body" sz="quarter" idx="13"/>
          </p:nvPr>
        </p:nvSpPr>
        <p:spPr/>
        <p:txBody>
          <a:bodyPr/>
          <a:lstStyle/>
          <a:p>
            <a:r>
              <a:rPr lang="en-US" altLang="zh-CN" sz="1600" dirty="0"/>
              <a:t>Yu, et al. “</a:t>
            </a:r>
            <a:r>
              <a:rPr lang="en-US" altLang="zh-CN" sz="1600" i="0" dirty="0" err="1">
                <a:effectLst/>
              </a:rPr>
              <a:t>GCoT</a:t>
            </a:r>
            <a:r>
              <a:rPr lang="en-US" altLang="zh-CN" sz="1600" i="0" dirty="0">
                <a:effectLst/>
              </a:rPr>
              <a:t>: Chain-of-Thought Prompt Learning for Graphs</a:t>
            </a:r>
            <a:r>
              <a:rPr lang="en-US" altLang="zh-CN" sz="1600" b="0" i="0" dirty="0">
                <a:effectLst/>
              </a:rPr>
              <a:t>.” </a:t>
            </a:r>
            <a:r>
              <a:rPr lang="en-US" altLang="zh-CN" sz="1600" b="0" i="0" dirty="0" err="1">
                <a:effectLst/>
              </a:rPr>
              <a:t>arXiv</a:t>
            </a:r>
            <a:r>
              <a:rPr lang="en-US" altLang="zh-CN" sz="1600" b="0" i="0" dirty="0">
                <a:effectLst/>
              </a:rPr>
              <a:t> preprint.</a:t>
            </a:r>
            <a:endParaRPr lang="zh-CN" altLang="en-US" dirty="0"/>
          </a:p>
          <a:p>
            <a:endParaRPr lang="zh-CN" altLang="en-US" dirty="0"/>
          </a:p>
        </p:txBody>
      </p:sp>
      <p:sp>
        <p:nvSpPr>
          <p:cNvPr id="6" name="TextBox 15">
            <a:extLst>
              <a:ext uri="{FF2B5EF4-FFF2-40B4-BE49-F238E27FC236}">
                <a16:creationId xmlns:a16="http://schemas.microsoft.com/office/drawing/2014/main" id="{0BFA4F61-055A-59DB-0F01-24DB894813DE}"/>
              </a:ext>
            </a:extLst>
          </p:cNvPr>
          <p:cNvSpPr txBox="1"/>
          <p:nvPr/>
        </p:nvSpPr>
        <p:spPr>
          <a:xfrm>
            <a:off x="920916" y="1601933"/>
            <a:ext cx="9914724" cy="830997"/>
          </a:xfrm>
          <a:prstGeom prst="rect">
            <a:avLst/>
          </a:prstGeom>
          <a:noFill/>
        </p:spPr>
        <p:txBody>
          <a:bodyPr wrap="square" rtlCol="0">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Handcrafted before the learning phase and typically consists of a structured text in the form ⟨input, chain of thought, output⟩.</a:t>
            </a:r>
          </a:p>
        </p:txBody>
      </p:sp>
      <p:sp>
        <p:nvSpPr>
          <p:cNvPr id="7" name="TextBox 15">
            <a:extLst>
              <a:ext uri="{FF2B5EF4-FFF2-40B4-BE49-F238E27FC236}">
                <a16:creationId xmlns:a16="http://schemas.microsoft.com/office/drawing/2014/main" id="{801AFA9D-FB85-4CD6-056A-C32B3DE6E94C}"/>
              </a:ext>
            </a:extLst>
          </p:cNvPr>
          <p:cNvSpPr txBox="1"/>
          <p:nvPr/>
        </p:nvSpPr>
        <p:spPr>
          <a:xfrm>
            <a:off x="920916" y="2391819"/>
            <a:ext cx="9914724" cy="830997"/>
          </a:xfrm>
          <a:prstGeom prst="rect">
            <a:avLst/>
          </a:prstGeom>
          <a:noFill/>
        </p:spPr>
        <p:txBody>
          <a:bodyPr wrap="square" rtlCol="0">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Prompt serves as an example to guide the model in generating intermediate thoughts that lead to the final answer.</a:t>
            </a:r>
          </a:p>
        </p:txBody>
      </p:sp>
      <p:sp>
        <p:nvSpPr>
          <p:cNvPr id="8" name="TextBox 15">
            <a:extLst>
              <a:ext uri="{FF2B5EF4-FFF2-40B4-BE49-F238E27FC236}">
                <a16:creationId xmlns:a16="http://schemas.microsoft.com/office/drawing/2014/main" id="{CA3E3B61-DA51-CF4E-9A3B-15A63E7B3806}"/>
              </a:ext>
            </a:extLst>
          </p:cNvPr>
          <p:cNvSpPr txBox="1"/>
          <p:nvPr/>
        </p:nvSpPr>
        <p:spPr>
          <a:xfrm>
            <a:off x="920916" y="3838864"/>
            <a:ext cx="9914724" cy="461665"/>
          </a:xfrm>
          <a:prstGeom prst="rect">
            <a:avLst/>
          </a:prstGeom>
          <a:noFill/>
        </p:spPr>
        <p:txBody>
          <a:bodyPr wrap="square" rtlCol="0">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What should be the inference steps and thoughts for a graph task?</a:t>
            </a:r>
          </a:p>
        </p:txBody>
      </p:sp>
      <p:sp>
        <p:nvSpPr>
          <p:cNvPr id="9" name="TextBox 15">
            <a:extLst>
              <a:ext uri="{FF2B5EF4-FFF2-40B4-BE49-F238E27FC236}">
                <a16:creationId xmlns:a16="http://schemas.microsoft.com/office/drawing/2014/main" id="{2B42E224-4C38-9FBA-834D-5074CBDB17F6}"/>
              </a:ext>
            </a:extLst>
          </p:cNvPr>
          <p:cNvSpPr txBox="1"/>
          <p:nvPr/>
        </p:nvSpPr>
        <p:spPr>
          <a:xfrm>
            <a:off x="920916" y="4418377"/>
            <a:ext cx="9914724" cy="830997"/>
          </a:xfrm>
          <a:prstGeom prst="rect">
            <a:avLst/>
          </a:prstGeom>
          <a:noFill/>
        </p:spPr>
        <p:txBody>
          <a:bodyPr wrap="square" rtlCol="0">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How can we leverage a “thought” to learn prompts and guide the next-step inference</a:t>
            </a:r>
          </a:p>
        </p:txBody>
      </p:sp>
    </p:spTree>
    <p:extLst>
      <p:ext uri="{BB962C8B-B14F-4D97-AF65-F5344CB8AC3E}">
        <p14:creationId xmlns:p14="http://schemas.microsoft.com/office/powerpoint/2010/main" val="260297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5FD4D-7239-4199-0625-A279498F9AF9}"/>
              </a:ext>
            </a:extLst>
          </p:cNvPr>
          <p:cNvSpPr>
            <a:spLocks noGrp="1"/>
          </p:cNvSpPr>
          <p:nvPr>
            <p:ph type="title"/>
          </p:nvPr>
        </p:nvSpPr>
        <p:spPr/>
        <p:txBody>
          <a:bodyPr/>
          <a:lstStyle/>
          <a:p>
            <a:r>
              <a:rPr lang="en-US" altLang="zh-CN" dirty="0" err="1"/>
              <a:t>GCoT</a:t>
            </a:r>
            <a:endParaRPr lang="zh-CN" altLang="en-US" dirty="0"/>
          </a:p>
        </p:txBody>
      </p:sp>
      <p:sp>
        <p:nvSpPr>
          <p:cNvPr id="4" name="灯片编号占位符 3">
            <a:extLst>
              <a:ext uri="{FF2B5EF4-FFF2-40B4-BE49-F238E27FC236}">
                <a16:creationId xmlns:a16="http://schemas.microsoft.com/office/drawing/2014/main" id="{F16CB62D-CAF1-61AF-10E6-4CA21E4DA601}"/>
              </a:ext>
            </a:extLst>
          </p:cNvPr>
          <p:cNvSpPr>
            <a:spLocks noGrp="1"/>
          </p:cNvSpPr>
          <p:nvPr>
            <p:ph type="sldNum" sz="quarter" idx="12"/>
          </p:nvPr>
        </p:nvSpPr>
        <p:spPr/>
        <p:txBody>
          <a:bodyPr/>
          <a:lstStyle/>
          <a:p>
            <a:fld id="{C7443813-12FE-C847-8FDC-914F4A6A28E1}" type="slidenum">
              <a:rPr lang="en-US" smtClean="0"/>
              <a:t>62</a:t>
            </a:fld>
            <a:endParaRPr lang="en-US" dirty="0"/>
          </a:p>
        </p:txBody>
      </p:sp>
      <p:sp>
        <p:nvSpPr>
          <p:cNvPr id="5" name="文本占位符 4">
            <a:extLst>
              <a:ext uri="{FF2B5EF4-FFF2-40B4-BE49-F238E27FC236}">
                <a16:creationId xmlns:a16="http://schemas.microsoft.com/office/drawing/2014/main" id="{D5FC2EA1-5027-C04D-E51D-3D9CC5C7AD85}"/>
              </a:ext>
            </a:extLst>
          </p:cNvPr>
          <p:cNvSpPr>
            <a:spLocks noGrp="1"/>
          </p:cNvSpPr>
          <p:nvPr>
            <p:ph type="body" sz="quarter" idx="13"/>
          </p:nvPr>
        </p:nvSpPr>
        <p:spPr/>
        <p:txBody>
          <a:bodyPr/>
          <a:lstStyle/>
          <a:p>
            <a:r>
              <a:rPr lang="en-US" altLang="zh-CN" sz="1600" dirty="0"/>
              <a:t>Yu, et al. “</a:t>
            </a:r>
            <a:r>
              <a:rPr lang="en-US" altLang="zh-CN" sz="1600" i="0" dirty="0" err="1">
                <a:effectLst/>
              </a:rPr>
              <a:t>GCoT</a:t>
            </a:r>
            <a:r>
              <a:rPr lang="en-US" altLang="zh-CN" sz="1600" i="0" dirty="0">
                <a:effectLst/>
              </a:rPr>
              <a:t>: Chain-of-Thought Prompt Learning for Graphs</a:t>
            </a:r>
            <a:r>
              <a:rPr lang="en-US" altLang="zh-CN" sz="1600" b="0" i="0" dirty="0">
                <a:effectLst/>
              </a:rPr>
              <a:t>.” </a:t>
            </a:r>
            <a:r>
              <a:rPr lang="en-US" altLang="zh-CN" sz="1600" b="0" i="0" dirty="0" err="1">
                <a:effectLst/>
              </a:rPr>
              <a:t>arXiv</a:t>
            </a:r>
            <a:r>
              <a:rPr lang="en-US" altLang="zh-CN" sz="1600" b="0" i="0" dirty="0">
                <a:effectLst/>
              </a:rPr>
              <a:t> preprint.</a:t>
            </a:r>
            <a:endParaRPr lang="zh-CN" altLang="en-US" dirty="0"/>
          </a:p>
          <a:p>
            <a:endParaRPr lang="zh-CN" altLang="en-US" dirty="0"/>
          </a:p>
        </p:txBody>
      </p:sp>
      <p:pic>
        <p:nvPicPr>
          <p:cNvPr id="6" name="图片 5">
            <a:extLst>
              <a:ext uri="{FF2B5EF4-FFF2-40B4-BE49-F238E27FC236}">
                <a16:creationId xmlns:a16="http://schemas.microsoft.com/office/drawing/2014/main" id="{B3C2F7CE-F5F4-56C3-2674-8B94223597FB}"/>
              </a:ext>
            </a:extLst>
          </p:cNvPr>
          <p:cNvPicPr>
            <a:picLocks noChangeAspect="1"/>
          </p:cNvPicPr>
          <p:nvPr/>
        </p:nvPicPr>
        <p:blipFill>
          <a:blip r:embed="rId2"/>
          <a:stretch>
            <a:fillRect/>
          </a:stretch>
        </p:blipFill>
        <p:spPr>
          <a:xfrm>
            <a:off x="701915" y="843310"/>
            <a:ext cx="10696730" cy="4229323"/>
          </a:xfrm>
          <a:prstGeom prst="rect">
            <a:avLst/>
          </a:prstGeom>
        </p:spPr>
      </p:pic>
      <p:sp>
        <p:nvSpPr>
          <p:cNvPr id="8" name="TextBox 10">
            <a:extLst>
              <a:ext uri="{FF2B5EF4-FFF2-40B4-BE49-F238E27FC236}">
                <a16:creationId xmlns:a16="http://schemas.microsoft.com/office/drawing/2014/main" id="{AB2C0698-C3EC-B1E5-4820-BF222A1C7DBE}"/>
              </a:ext>
            </a:extLst>
          </p:cNvPr>
          <p:cNvSpPr txBox="1"/>
          <p:nvPr/>
        </p:nvSpPr>
        <p:spPr>
          <a:xfrm>
            <a:off x="444600" y="5072633"/>
            <a:ext cx="3496464" cy="400110"/>
          </a:xfrm>
          <a:prstGeom prst="rect">
            <a:avLst/>
          </a:prstGeom>
          <a:noFill/>
        </p:spPr>
        <p:txBody>
          <a:bodyPr wrap="square" rtlCol="0">
            <a:spAutoFit/>
          </a:bodyPr>
          <a:lstStyle/>
          <a:p>
            <a:r>
              <a:rPr lang="en-US" altLang="zh-CN" sz="2000" b="1" dirty="0">
                <a:solidFill>
                  <a:schemeClr val="accent1">
                    <a:lumMod val="75000"/>
                  </a:schemeClr>
                </a:solidFill>
                <a:latin typeface="Times" panose="02020603050405020304" pitchFamily="18" charset="0"/>
                <a:cs typeface="Times" panose="02020603050405020304" pitchFamily="18" charset="0"/>
              </a:rPr>
              <a:t>Prompt based inference</a:t>
            </a:r>
            <a:endParaRPr lang="en-US" altLang="zh-CN" sz="2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9810E52-11FB-BB12-9388-5D52970AA069}"/>
              </a:ext>
            </a:extLst>
          </p:cNvPr>
          <p:cNvSpPr txBox="1"/>
          <p:nvPr/>
        </p:nvSpPr>
        <p:spPr>
          <a:xfrm>
            <a:off x="5227320" y="5097728"/>
            <a:ext cx="2695502" cy="400110"/>
          </a:xfrm>
          <a:prstGeom prst="rect">
            <a:avLst/>
          </a:prstGeom>
          <a:noFill/>
        </p:spPr>
        <p:txBody>
          <a:bodyPr wrap="square">
            <a:spAutoFit/>
          </a:bodyPr>
          <a:lstStyle/>
          <a:p>
            <a:r>
              <a:rPr lang="en-US" altLang="zh-CN" sz="2000" b="1" dirty="0">
                <a:solidFill>
                  <a:schemeClr val="accent1">
                    <a:lumMod val="75000"/>
                  </a:schemeClr>
                </a:solidFill>
                <a:latin typeface="Times New Roman" panose="02020603050405020304" pitchFamily="18" charset="0"/>
                <a:cs typeface="Times New Roman" panose="02020603050405020304" pitchFamily="18" charset="0"/>
              </a:rPr>
              <a:t>Thought construction</a:t>
            </a:r>
          </a:p>
        </p:txBody>
      </p:sp>
      <p:sp>
        <p:nvSpPr>
          <p:cNvPr id="10" name="文本框 9">
            <a:extLst>
              <a:ext uri="{FF2B5EF4-FFF2-40B4-BE49-F238E27FC236}">
                <a16:creationId xmlns:a16="http://schemas.microsoft.com/office/drawing/2014/main" id="{8425C608-8038-E6C3-609C-D7B8AAFFF6A5}"/>
              </a:ext>
            </a:extLst>
          </p:cNvPr>
          <p:cNvSpPr txBox="1"/>
          <p:nvPr/>
        </p:nvSpPr>
        <p:spPr>
          <a:xfrm>
            <a:off x="8415460" y="5097727"/>
            <a:ext cx="3677585" cy="400110"/>
          </a:xfrm>
          <a:prstGeom prst="rect">
            <a:avLst/>
          </a:prstGeom>
          <a:noFill/>
        </p:spPr>
        <p:txBody>
          <a:bodyPr wrap="square">
            <a:spAutoFit/>
          </a:bodyPr>
          <a:lstStyle/>
          <a:p>
            <a:r>
              <a:rPr lang="en-US" altLang="zh-CN" sz="2000" b="1" dirty="0">
                <a:solidFill>
                  <a:schemeClr val="accent1">
                    <a:lumMod val="75000"/>
                  </a:schemeClr>
                </a:solidFill>
                <a:latin typeface="Times New Roman" panose="02020603050405020304" pitchFamily="18" charset="0"/>
                <a:cs typeface="Times New Roman" panose="02020603050405020304" pitchFamily="18" charset="0"/>
              </a:rPr>
              <a:t>Thought conditioned prompting</a:t>
            </a:r>
          </a:p>
        </p:txBody>
      </p:sp>
      <p:pic>
        <p:nvPicPr>
          <p:cNvPr id="11" name="图片 10">
            <a:extLst>
              <a:ext uri="{FF2B5EF4-FFF2-40B4-BE49-F238E27FC236}">
                <a16:creationId xmlns:a16="http://schemas.microsoft.com/office/drawing/2014/main" id="{B8486B5C-7EA2-8A06-9A6B-005704E9AF08}"/>
              </a:ext>
            </a:extLst>
          </p:cNvPr>
          <p:cNvPicPr>
            <a:picLocks noChangeAspect="1"/>
          </p:cNvPicPr>
          <p:nvPr/>
        </p:nvPicPr>
        <p:blipFill>
          <a:blip r:embed="rId3"/>
          <a:stretch>
            <a:fillRect/>
          </a:stretch>
        </p:blipFill>
        <p:spPr>
          <a:xfrm>
            <a:off x="367053" y="5497838"/>
            <a:ext cx="4222955" cy="485191"/>
          </a:xfrm>
          <a:prstGeom prst="rect">
            <a:avLst/>
          </a:prstGeom>
        </p:spPr>
      </p:pic>
      <p:pic>
        <p:nvPicPr>
          <p:cNvPr id="12" name="图片 11">
            <a:extLst>
              <a:ext uri="{FF2B5EF4-FFF2-40B4-BE49-F238E27FC236}">
                <a16:creationId xmlns:a16="http://schemas.microsoft.com/office/drawing/2014/main" id="{47985F51-55B9-E19D-0EBB-8311AFC118C0}"/>
              </a:ext>
            </a:extLst>
          </p:cNvPr>
          <p:cNvPicPr>
            <a:picLocks noChangeAspect="1"/>
          </p:cNvPicPr>
          <p:nvPr/>
        </p:nvPicPr>
        <p:blipFill>
          <a:blip r:embed="rId4"/>
          <a:stretch>
            <a:fillRect/>
          </a:stretch>
        </p:blipFill>
        <p:spPr>
          <a:xfrm>
            <a:off x="5270326" y="5477372"/>
            <a:ext cx="2464816" cy="441723"/>
          </a:xfrm>
          <a:prstGeom prst="rect">
            <a:avLst/>
          </a:prstGeom>
        </p:spPr>
      </p:pic>
      <p:pic>
        <p:nvPicPr>
          <p:cNvPr id="13" name="图片 12">
            <a:extLst>
              <a:ext uri="{FF2B5EF4-FFF2-40B4-BE49-F238E27FC236}">
                <a16:creationId xmlns:a16="http://schemas.microsoft.com/office/drawing/2014/main" id="{BA5E07B4-1E14-F470-F52B-1EC4500A21C1}"/>
              </a:ext>
            </a:extLst>
          </p:cNvPr>
          <p:cNvPicPr>
            <a:picLocks noChangeAspect="1"/>
          </p:cNvPicPr>
          <p:nvPr/>
        </p:nvPicPr>
        <p:blipFill>
          <a:blip r:embed="rId5"/>
          <a:srcRect l="4687" t="31683" r="5693" b="16146"/>
          <a:stretch/>
        </p:blipFill>
        <p:spPr>
          <a:xfrm>
            <a:off x="8514416" y="5569343"/>
            <a:ext cx="2112918" cy="293111"/>
          </a:xfrm>
          <a:prstGeom prst="rect">
            <a:avLst/>
          </a:prstGeom>
        </p:spPr>
      </p:pic>
      <p:pic>
        <p:nvPicPr>
          <p:cNvPr id="14" name="图片 13">
            <a:extLst>
              <a:ext uri="{FF2B5EF4-FFF2-40B4-BE49-F238E27FC236}">
                <a16:creationId xmlns:a16="http://schemas.microsoft.com/office/drawing/2014/main" id="{5972CBA6-EADF-BDEA-959E-F3C62AC5F293}"/>
              </a:ext>
            </a:extLst>
          </p:cNvPr>
          <p:cNvPicPr>
            <a:picLocks noChangeAspect="1"/>
          </p:cNvPicPr>
          <p:nvPr/>
        </p:nvPicPr>
        <p:blipFill>
          <a:blip r:embed="rId6"/>
          <a:srcRect l="11116" t="29460" r="8172" b="27719"/>
          <a:stretch/>
        </p:blipFill>
        <p:spPr>
          <a:xfrm>
            <a:off x="8550991" y="5899097"/>
            <a:ext cx="1465504" cy="238898"/>
          </a:xfrm>
          <a:prstGeom prst="rect">
            <a:avLst/>
          </a:prstGeom>
        </p:spPr>
      </p:pic>
    </p:spTree>
    <p:extLst>
      <p:ext uri="{BB962C8B-B14F-4D97-AF65-F5344CB8AC3E}">
        <p14:creationId xmlns:p14="http://schemas.microsoft.com/office/powerpoint/2010/main" val="298091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C46E5-599D-0768-7D09-A49C8933CE8C}"/>
              </a:ext>
            </a:extLst>
          </p:cNvPr>
          <p:cNvSpPr>
            <a:spLocks noGrp="1"/>
          </p:cNvSpPr>
          <p:nvPr>
            <p:ph type="title"/>
          </p:nvPr>
        </p:nvSpPr>
        <p:spPr/>
        <p:txBody>
          <a:bodyPr/>
          <a:lstStyle/>
          <a:p>
            <a:r>
              <a:rPr lang="en-US" altLang="zh-CN" dirty="0" err="1"/>
              <a:t>MultiGPrompt</a:t>
            </a:r>
            <a:endParaRPr lang="zh-CN" altLang="en-US" dirty="0"/>
          </a:p>
        </p:txBody>
      </p:sp>
      <p:sp>
        <p:nvSpPr>
          <p:cNvPr id="3" name="内容占位符 2">
            <a:extLst>
              <a:ext uri="{FF2B5EF4-FFF2-40B4-BE49-F238E27FC236}">
                <a16:creationId xmlns:a16="http://schemas.microsoft.com/office/drawing/2014/main" id="{1689F0A3-66D9-8BC3-47D0-6655095AEA92}"/>
              </a:ext>
            </a:extLst>
          </p:cNvPr>
          <p:cNvSpPr>
            <a:spLocks noGrp="1"/>
          </p:cNvSpPr>
          <p:nvPr>
            <p:ph idx="1"/>
          </p:nvPr>
        </p:nvSpPr>
        <p:spPr/>
        <p:txBody>
          <a:bodyPr/>
          <a:lstStyle/>
          <a:p>
            <a:r>
              <a:rPr lang="en-US" altLang="zh-CN" dirty="0"/>
              <a:t>Motivation</a:t>
            </a:r>
          </a:p>
          <a:p>
            <a:pPr lvl="1"/>
            <a:endParaRPr lang="zh-CN" altLang="en-US" dirty="0"/>
          </a:p>
        </p:txBody>
      </p:sp>
      <p:sp>
        <p:nvSpPr>
          <p:cNvPr id="4" name="灯片编号占位符 3">
            <a:extLst>
              <a:ext uri="{FF2B5EF4-FFF2-40B4-BE49-F238E27FC236}">
                <a16:creationId xmlns:a16="http://schemas.microsoft.com/office/drawing/2014/main" id="{1E7FC2CF-260C-657E-CCC6-6BCB93BF44A8}"/>
              </a:ext>
            </a:extLst>
          </p:cNvPr>
          <p:cNvSpPr>
            <a:spLocks noGrp="1"/>
          </p:cNvSpPr>
          <p:nvPr>
            <p:ph type="sldNum" sz="quarter" idx="12"/>
          </p:nvPr>
        </p:nvSpPr>
        <p:spPr/>
        <p:txBody>
          <a:bodyPr/>
          <a:lstStyle/>
          <a:p>
            <a:fld id="{C7443813-12FE-C847-8FDC-914F4A6A28E1}" type="slidenum">
              <a:rPr lang="en-US" smtClean="0"/>
              <a:t>63</a:t>
            </a:fld>
            <a:endParaRPr lang="en-US" dirty="0"/>
          </a:p>
        </p:txBody>
      </p:sp>
      <p:sp>
        <p:nvSpPr>
          <p:cNvPr id="5" name="文本占位符 4">
            <a:extLst>
              <a:ext uri="{FF2B5EF4-FFF2-40B4-BE49-F238E27FC236}">
                <a16:creationId xmlns:a16="http://schemas.microsoft.com/office/drawing/2014/main" id="{FA682CA0-2A3A-F8AE-1A76-59CC0A1CB22D}"/>
              </a:ext>
            </a:extLst>
          </p:cNvPr>
          <p:cNvSpPr>
            <a:spLocks noGrp="1"/>
          </p:cNvSpPr>
          <p:nvPr>
            <p:ph type="body" sz="quarter" idx="13"/>
          </p:nvPr>
        </p:nvSpPr>
        <p:spPr/>
        <p:txBody>
          <a:bodyPr/>
          <a:lstStyle/>
          <a:p>
            <a:r>
              <a:rPr lang="en-US" altLang="zh-CN" sz="1600" dirty="0"/>
              <a:t>Yu, et al. “</a:t>
            </a:r>
            <a:r>
              <a:rPr lang="en-US" altLang="zh-CN" sz="1600" b="0" i="0" dirty="0" err="1">
                <a:effectLst/>
              </a:rPr>
              <a:t>MultiGPrompt</a:t>
            </a:r>
            <a:r>
              <a:rPr lang="en-US" altLang="zh-CN" sz="1600" b="0" i="0" dirty="0">
                <a:effectLst/>
              </a:rPr>
              <a:t> for Multi-Task Pre-Training and Prompting on Graphs.” WWW’24.</a:t>
            </a:r>
            <a:endParaRPr lang="zh-CN" altLang="en-US" dirty="0"/>
          </a:p>
          <a:p>
            <a:endParaRPr lang="zh-CN" altLang="en-US" dirty="0"/>
          </a:p>
        </p:txBody>
      </p:sp>
      <p:sp>
        <p:nvSpPr>
          <p:cNvPr id="8" name="TextBox 15">
            <a:extLst>
              <a:ext uri="{FF2B5EF4-FFF2-40B4-BE49-F238E27FC236}">
                <a16:creationId xmlns:a16="http://schemas.microsoft.com/office/drawing/2014/main" id="{BC6E1474-7CF5-9282-15D8-5B80971ED4C0}"/>
              </a:ext>
            </a:extLst>
          </p:cNvPr>
          <p:cNvSpPr txBox="1"/>
          <p:nvPr/>
        </p:nvSpPr>
        <p:spPr>
          <a:xfrm>
            <a:off x="920916" y="1908395"/>
            <a:ext cx="9876786" cy="954107"/>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How to leverage diverse pretext tasks for graph models in a synergistic manner?</a:t>
            </a:r>
          </a:p>
        </p:txBody>
      </p:sp>
      <p:sp>
        <p:nvSpPr>
          <p:cNvPr id="9" name="TextBox 15">
            <a:extLst>
              <a:ext uri="{FF2B5EF4-FFF2-40B4-BE49-F238E27FC236}">
                <a16:creationId xmlns:a16="http://schemas.microsoft.com/office/drawing/2014/main" id="{FDEFFA0C-4C4B-C45D-8C7B-BF121AFE63DB}"/>
              </a:ext>
            </a:extLst>
          </p:cNvPr>
          <p:cNvSpPr txBox="1"/>
          <p:nvPr/>
        </p:nvSpPr>
        <p:spPr>
          <a:xfrm>
            <a:off x="920916" y="3448701"/>
            <a:ext cx="9876786" cy="954107"/>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How to transfer both task specific and global pre-trained knowledge to downstream tasks?</a:t>
            </a:r>
          </a:p>
        </p:txBody>
      </p:sp>
    </p:spTree>
    <p:extLst>
      <p:ext uri="{BB962C8B-B14F-4D97-AF65-F5344CB8AC3E}">
        <p14:creationId xmlns:p14="http://schemas.microsoft.com/office/powerpoint/2010/main" val="1285592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69463-B58C-9C3B-2F96-2D793CF405A0}"/>
              </a:ext>
            </a:extLst>
          </p:cNvPr>
          <p:cNvSpPr>
            <a:spLocks noGrp="1"/>
          </p:cNvSpPr>
          <p:nvPr>
            <p:ph type="title"/>
          </p:nvPr>
        </p:nvSpPr>
        <p:spPr/>
        <p:txBody>
          <a:bodyPr/>
          <a:lstStyle/>
          <a:p>
            <a:r>
              <a:rPr lang="en-US" altLang="zh-CN" dirty="0" err="1"/>
              <a:t>MultiGPrompt</a:t>
            </a:r>
            <a:endParaRPr lang="zh-CN" altLang="en-US" dirty="0"/>
          </a:p>
        </p:txBody>
      </p:sp>
      <p:sp>
        <p:nvSpPr>
          <p:cNvPr id="4" name="灯片编号占位符 3">
            <a:extLst>
              <a:ext uri="{FF2B5EF4-FFF2-40B4-BE49-F238E27FC236}">
                <a16:creationId xmlns:a16="http://schemas.microsoft.com/office/drawing/2014/main" id="{C4A314C1-BDD4-98DB-8517-6A71CA353D0F}"/>
              </a:ext>
            </a:extLst>
          </p:cNvPr>
          <p:cNvSpPr>
            <a:spLocks noGrp="1"/>
          </p:cNvSpPr>
          <p:nvPr>
            <p:ph type="sldNum" sz="quarter" idx="12"/>
          </p:nvPr>
        </p:nvSpPr>
        <p:spPr>
          <a:xfrm>
            <a:off x="9281539" y="5491746"/>
            <a:ext cx="2743200" cy="365125"/>
          </a:xfrm>
        </p:spPr>
        <p:txBody>
          <a:bodyPr/>
          <a:lstStyle/>
          <a:p>
            <a:fld id="{C7443813-12FE-C847-8FDC-914F4A6A28E1}" type="slidenum">
              <a:rPr lang="en-US" smtClean="0"/>
              <a:t>64</a:t>
            </a:fld>
            <a:endParaRPr lang="en-US" dirty="0"/>
          </a:p>
        </p:txBody>
      </p:sp>
      <p:sp>
        <p:nvSpPr>
          <p:cNvPr id="5" name="文本占位符 4">
            <a:extLst>
              <a:ext uri="{FF2B5EF4-FFF2-40B4-BE49-F238E27FC236}">
                <a16:creationId xmlns:a16="http://schemas.microsoft.com/office/drawing/2014/main" id="{DB5FE848-355C-60E5-735F-8F92B586648C}"/>
              </a:ext>
            </a:extLst>
          </p:cNvPr>
          <p:cNvSpPr>
            <a:spLocks noGrp="1"/>
          </p:cNvSpPr>
          <p:nvPr>
            <p:ph type="body" sz="quarter" idx="13"/>
          </p:nvPr>
        </p:nvSpPr>
        <p:spPr/>
        <p:txBody>
          <a:bodyPr/>
          <a:lstStyle/>
          <a:p>
            <a:r>
              <a:rPr lang="en-US" altLang="zh-CN" sz="1600" dirty="0"/>
              <a:t>Yu, et al. “</a:t>
            </a:r>
            <a:r>
              <a:rPr lang="en-US" altLang="zh-CN" sz="1600" b="0" i="0" dirty="0" err="1">
                <a:effectLst/>
              </a:rPr>
              <a:t>MultiGPrompt</a:t>
            </a:r>
            <a:r>
              <a:rPr lang="en-US" altLang="zh-CN" sz="1600" b="0" i="0" dirty="0">
                <a:effectLst/>
              </a:rPr>
              <a:t> for Multi-Task Pre-Training and Prompting on Graphs.” WWW’24.</a:t>
            </a:r>
            <a:endParaRPr lang="zh-CN" altLang="en-US" dirty="0"/>
          </a:p>
        </p:txBody>
      </p:sp>
      <p:sp>
        <p:nvSpPr>
          <p:cNvPr id="29" name="TextBox 56">
            <a:extLst>
              <a:ext uri="{FF2B5EF4-FFF2-40B4-BE49-F238E27FC236}">
                <a16:creationId xmlns:a16="http://schemas.microsoft.com/office/drawing/2014/main" id="{C0D202A9-B18A-B0CF-93BB-C0A05A828644}"/>
              </a:ext>
            </a:extLst>
          </p:cNvPr>
          <p:cNvSpPr txBox="1"/>
          <p:nvPr>
            <p:custDataLst>
              <p:tags r:id="rId1"/>
            </p:custDataLst>
          </p:nvPr>
        </p:nvSpPr>
        <p:spPr>
          <a:xfrm>
            <a:off x="7779508" y="5102257"/>
            <a:ext cx="2810552" cy="368300"/>
          </a:xfrm>
          <a:prstGeom prst="rect">
            <a:avLst/>
          </a:prstGeom>
          <a:noFill/>
        </p:spPr>
        <p:txBody>
          <a:bodyPr wrap="square" rtlCol="0">
            <a:spAutoFit/>
          </a:bodyPr>
          <a:lstStyle/>
          <a:p>
            <a:r>
              <a:rPr lang="en-US" dirty="0">
                <a:solidFill>
                  <a:schemeClr val="accent5">
                    <a:lumMod val="75000"/>
                  </a:schemeClr>
                </a:solidFill>
                <a:latin typeface="Times" panose="02020603050405020304" pitchFamily="18" charset="0"/>
              </a:rPr>
              <a:t>Aggregate dual prompt </a:t>
            </a:r>
          </a:p>
        </p:txBody>
      </p:sp>
      <p:pic>
        <p:nvPicPr>
          <p:cNvPr id="30" name="图片 29">
            <a:extLst>
              <a:ext uri="{FF2B5EF4-FFF2-40B4-BE49-F238E27FC236}">
                <a16:creationId xmlns:a16="http://schemas.microsoft.com/office/drawing/2014/main" id="{B8043A8D-98E1-C585-0D6D-662E55E9FBE3}"/>
              </a:ext>
            </a:extLst>
          </p:cNvPr>
          <p:cNvPicPr>
            <a:picLocks noChangeAspect="1"/>
          </p:cNvPicPr>
          <p:nvPr/>
        </p:nvPicPr>
        <p:blipFill>
          <a:blip r:embed="rId7"/>
          <a:stretch>
            <a:fillRect/>
          </a:stretch>
        </p:blipFill>
        <p:spPr>
          <a:xfrm>
            <a:off x="7827389" y="5424436"/>
            <a:ext cx="2847340" cy="367030"/>
          </a:xfrm>
          <a:prstGeom prst="rect">
            <a:avLst/>
          </a:prstGeom>
        </p:spPr>
      </p:pic>
      <p:pic>
        <p:nvPicPr>
          <p:cNvPr id="31" name="图片 30">
            <a:extLst>
              <a:ext uri="{FF2B5EF4-FFF2-40B4-BE49-F238E27FC236}">
                <a16:creationId xmlns:a16="http://schemas.microsoft.com/office/drawing/2014/main" id="{F36900C6-00B9-75D9-1D26-E231457B0093}"/>
              </a:ext>
            </a:extLst>
          </p:cNvPr>
          <p:cNvPicPr>
            <a:picLocks noChangeAspect="1"/>
          </p:cNvPicPr>
          <p:nvPr/>
        </p:nvPicPr>
        <p:blipFill>
          <a:blip r:embed="rId8"/>
          <a:stretch>
            <a:fillRect/>
          </a:stretch>
        </p:blipFill>
        <p:spPr>
          <a:xfrm>
            <a:off x="228600" y="1776355"/>
            <a:ext cx="2719705" cy="387985"/>
          </a:xfrm>
          <a:prstGeom prst="rect">
            <a:avLst/>
          </a:prstGeom>
        </p:spPr>
      </p:pic>
      <p:pic>
        <p:nvPicPr>
          <p:cNvPr id="33" name="图片 32">
            <a:extLst>
              <a:ext uri="{FF2B5EF4-FFF2-40B4-BE49-F238E27FC236}">
                <a16:creationId xmlns:a16="http://schemas.microsoft.com/office/drawing/2014/main" id="{A4385C26-1265-901D-F486-38988C6B32AE}"/>
              </a:ext>
            </a:extLst>
          </p:cNvPr>
          <p:cNvPicPr>
            <a:picLocks noChangeAspect="1"/>
          </p:cNvPicPr>
          <p:nvPr/>
        </p:nvPicPr>
        <p:blipFill>
          <a:blip r:embed="rId9"/>
          <a:stretch>
            <a:fillRect/>
          </a:stretch>
        </p:blipFill>
        <p:spPr>
          <a:xfrm>
            <a:off x="359410" y="4509347"/>
            <a:ext cx="1703070" cy="688975"/>
          </a:xfrm>
          <a:prstGeom prst="rect">
            <a:avLst/>
          </a:prstGeom>
        </p:spPr>
      </p:pic>
      <p:pic>
        <p:nvPicPr>
          <p:cNvPr id="34" name="图片 33">
            <a:extLst>
              <a:ext uri="{FF2B5EF4-FFF2-40B4-BE49-F238E27FC236}">
                <a16:creationId xmlns:a16="http://schemas.microsoft.com/office/drawing/2014/main" id="{2C9AFD31-3A2B-BE61-0BD9-7AACFB14C2A2}"/>
              </a:ext>
            </a:extLst>
          </p:cNvPr>
          <p:cNvPicPr>
            <a:picLocks noChangeAspect="1"/>
          </p:cNvPicPr>
          <p:nvPr/>
        </p:nvPicPr>
        <p:blipFill>
          <a:blip r:embed="rId10"/>
          <a:stretch>
            <a:fillRect/>
          </a:stretch>
        </p:blipFill>
        <p:spPr>
          <a:xfrm>
            <a:off x="3549650" y="137105"/>
            <a:ext cx="8642350" cy="2533650"/>
          </a:xfrm>
          <a:prstGeom prst="rect">
            <a:avLst/>
          </a:prstGeom>
        </p:spPr>
      </p:pic>
      <p:sp>
        <p:nvSpPr>
          <p:cNvPr id="35" name="TextBox 56">
            <a:extLst>
              <a:ext uri="{FF2B5EF4-FFF2-40B4-BE49-F238E27FC236}">
                <a16:creationId xmlns:a16="http://schemas.microsoft.com/office/drawing/2014/main" id="{BF3D4B2A-489A-FCC4-3351-34BD73BE3DCF}"/>
              </a:ext>
            </a:extLst>
          </p:cNvPr>
          <p:cNvSpPr txBox="1"/>
          <p:nvPr>
            <p:custDataLst>
              <p:tags r:id="rId2"/>
            </p:custDataLst>
          </p:nvPr>
        </p:nvSpPr>
        <p:spPr>
          <a:xfrm>
            <a:off x="2487043" y="4161174"/>
            <a:ext cx="2810552" cy="368300"/>
          </a:xfrm>
          <a:prstGeom prst="rect">
            <a:avLst/>
          </a:prstGeom>
          <a:noFill/>
        </p:spPr>
        <p:txBody>
          <a:bodyPr wrap="square" rtlCol="0">
            <a:spAutoFit/>
          </a:bodyPr>
          <a:lstStyle/>
          <a:p>
            <a:r>
              <a:rPr lang="en-US" dirty="0">
                <a:solidFill>
                  <a:schemeClr val="accent5">
                    <a:lumMod val="75000"/>
                  </a:schemeClr>
                </a:solidFill>
                <a:latin typeface="Times" panose="02020603050405020304" pitchFamily="18" charset="0"/>
              </a:rPr>
              <a:t>Pre-Training Objective</a:t>
            </a:r>
          </a:p>
        </p:txBody>
      </p:sp>
      <p:pic>
        <p:nvPicPr>
          <p:cNvPr id="36" name="图片 35">
            <a:extLst>
              <a:ext uri="{FF2B5EF4-FFF2-40B4-BE49-F238E27FC236}">
                <a16:creationId xmlns:a16="http://schemas.microsoft.com/office/drawing/2014/main" id="{17CDF6FA-DF3C-666F-F3BA-4E5BC3B992F8}"/>
              </a:ext>
            </a:extLst>
          </p:cNvPr>
          <p:cNvPicPr>
            <a:picLocks noChangeAspect="1"/>
          </p:cNvPicPr>
          <p:nvPr/>
        </p:nvPicPr>
        <p:blipFill>
          <a:blip r:embed="rId11"/>
          <a:stretch>
            <a:fillRect/>
          </a:stretch>
        </p:blipFill>
        <p:spPr>
          <a:xfrm>
            <a:off x="2487295" y="4530302"/>
            <a:ext cx="3667760" cy="668020"/>
          </a:xfrm>
          <a:prstGeom prst="rect">
            <a:avLst/>
          </a:prstGeom>
        </p:spPr>
      </p:pic>
      <p:sp>
        <p:nvSpPr>
          <p:cNvPr id="37" name="TextBox 58">
            <a:extLst>
              <a:ext uri="{FF2B5EF4-FFF2-40B4-BE49-F238E27FC236}">
                <a16:creationId xmlns:a16="http://schemas.microsoft.com/office/drawing/2014/main" id="{2A3A6EC0-7DC4-A9C6-947E-47BADECCCBD9}"/>
              </a:ext>
            </a:extLst>
          </p:cNvPr>
          <p:cNvSpPr txBox="1"/>
          <p:nvPr/>
        </p:nvSpPr>
        <p:spPr>
          <a:xfrm>
            <a:off x="228344" y="1423405"/>
            <a:ext cx="1933575" cy="369332"/>
          </a:xfrm>
          <a:prstGeom prst="rect">
            <a:avLst/>
          </a:prstGeom>
          <a:noFill/>
        </p:spPr>
        <p:txBody>
          <a:bodyPr wrap="square" rtlCol="0">
            <a:spAutoFit/>
          </a:bodyPr>
          <a:lstStyle/>
          <a:p>
            <a:r>
              <a:rPr lang="en-US" dirty="0">
                <a:solidFill>
                  <a:schemeClr val="accent5">
                    <a:lumMod val="75000"/>
                  </a:schemeClr>
                </a:solidFill>
                <a:latin typeface="Times" panose="02020603050405020304" pitchFamily="18" charset="0"/>
              </a:rPr>
              <a:t>Pretext tokens</a:t>
            </a:r>
          </a:p>
        </p:txBody>
      </p:sp>
      <p:sp>
        <p:nvSpPr>
          <p:cNvPr id="38" name="TextBox 56">
            <a:extLst>
              <a:ext uri="{FF2B5EF4-FFF2-40B4-BE49-F238E27FC236}">
                <a16:creationId xmlns:a16="http://schemas.microsoft.com/office/drawing/2014/main" id="{AD0E790E-514D-8CDE-E667-77C9D7976130}"/>
              </a:ext>
            </a:extLst>
          </p:cNvPr>
          <p:cNvSpPr txBox="1"/>
          <p:nvPr>
            <p:custDataLst>
              <p:tags r:id="rId3"/>
            </p:custDataLst>
          </p:nvPr>
        </p:nvSpPr>
        <p:spPr>
          <a:xfrm>
            <a:off x="7731272" y="2887031"/>
            <a:ext cx="2810552" cy="368300"/>
          </a:xfrm>
          <a:prstGeom prst="rect">
            <a:avLst/>
          </a:prstGeom>
          <a:noFill/>
        </p:spPr>
        <p:txBody>
          <a:bodyPr wrap="square" rtlCol="0">
            <a:spAutoFit/>
          </a:bodyPr>
          <a:lstStyle/>
          <a:p>
            <a:r>
              <a:rPr lang="en-US" dirty="0">
                <a:solidFill>
                  <a:schemeClr val="accent5">
                    <a:lumMod val="75000"/>
                  </a:schemeClr>
                </a:solidFill>
                <a:latin typeface="Times" panose="02020603050405020304" pitchFamily="18" charset="0"/>
              </a:rPr>
              <a:t>Composed prompt</a:t>
            </a:r>
          </a:p>
        </p:txBody>
      </p:sp>
      <p:sp>
        <p:nvSpPr>
          <p:cNvPr id="39" name="TextBox 56">
            <a:extLst>
              <a:ext uri="{FF2B5EF4-FFF2-40B4-BE49-F238E27FC236}">
                <a16:creationId xmlns:a16="http://schemas.microsoft.com/office/drawing/2014/main" id="{E557D766-98A6-A0EB-20F1-11902F20A996}"/>
              </a:ext>
            </a:extLst>
          </p:cNvPr>
          <p:cNvSpPr txBox="1"/>
          <p:nvPr>
            <p:custDataLst>
              <p:tags r:id="rId4"/>
            </p:custDataLst>
          </p:nvPr>
        </p:nvSpPr>
        <p:spPr>
          <a:xfrm>
            <a:off x="7756672" y="3864561"/>
            <a:ext cx="2810552" cy="368300"/>
          </a:xfrm>
          <a:prstGeom prst="rect">
            <a:avLst/>
          </a:prstGeom>
          <a:noFill/>
        </p:spPr>
        <p:txBody>
          <a:bodyPr wrap="square" rtlCol="0">
            <a:spAutoFit/>
          </a:bodyPr>
          <a:lstStyle/>
          <a:p>
            <a:r>
              <a:rPr lang="en-US" dirty="0">
                <a:solidFill>
                  <a:schemeClr val="accent5">
                    <a:lumMod val="75000"/>
                  </a:schemeClr>
                </a:solidFill>
                <a:latin typeface="Times" panose="02020603050405020304" pitchFamily="18" charset="0"/>
              </a:rPr>
              <a:t>Open prompt</a:t>
            </a:r>
          </a:p>
        </p:txBody>
      </p:sp>
      <p:pic>
        <p:nvPicPr>
          <p:cNvPr id="40" name="图片 39">
            <a:extLst>
              <a:ext uri="{FF2B5EF4-FFF2-40B4-BE49-F238E27FC236}">
                <a16:creationId xmlns:a16="http://schemas.microsoft.com/office/drawing/2014/main" id="{5899CD97-7275-D28E-A7A7-B24E9247664D}"/>
              </a:ext>
            </a:extLst>
          </p:cNvPr>
          <p:cNvPicPr>
            <a:picLocks noChangeAspect="1"/>
          </p:cNvPicPr>
          <p:nvPr/>
        </p:nvPicPr>
        <p:blipFill>
          <a:blip r:embed="rId12"/>
          <a:stretch>
            <a:fillRect/>
          </a:stretch>
        </p:blipFill>
        <p:spPr>
          <a:xfrm>
            <a:off x="318135" y="2631065"/>
            <a:ext cx="2573655" cy="415925"/>
          </a:xfrm>
          <a:prstGeom prst="rect">
            <a:avLst/>
          </a:prstGeom>
        </p:spPr>
      </p:pic>
      <p:pic>
        <p:nvPicPr>
          <p:cNvPr id="41" name="图片 40">
            <a:extLst>
              <a:ext uri="{FF2B5EF4-FFF2-40B4-BE49-F238E27FC236}">
                <a16:creationId xmlns:a16="http://schemas.microsoft.com/office/drawing/2014/main" id="{11F493E3-414B-95ED-7CB6-BA1CE822ABEC}"/>
              </a:ext>
            </a:extLst>
          </p:cNvPr>
          <p:cNvPicPr>
            <a:picLocks noChangeAspect="1"/>
          </p:cNvPicPr>
          <p:nvPr/>
        </p:nvPicPr>
        <p:blipFill>
          <a:blip r:embed="rId13"/>
          <a:stretch>
            <a:fillRect/>
          </a:stretch>
        </p:blipFill>
        <p:spPr>
          <a:xfrm>
            <a:off x="318135" y="3640032"/>
            <a:ext cx="2847340" cy="261620"/>
          </a:xfrm>
          <a:prstGeom prst="rect">
            <a:avLst/>
          </a:prstGeom>
        </p:spPr>
      </p:pic>
      <p:sp>
        <p:nvSpPr>
          <p:cNvPr id="42" name="TextBox 58">
            <a:extLst>
              <a:ext uri="{FF2B5EF4-FFF2-40B4-BE49-F238E27FC236}">
                <a16:creationId xmlns:a16="http://schemas.microsoft.com/office/drawing/2014/main" id="{AE05D6EA-9F8D-5165-22EB-4F834F6E412F}"/>
              </a:ext>
            </a:extLst>
          </p:cNvPr>
          <p:cNvSpPr txBox="1"/>
          <p:nvPr/>
        </p:nvSpPr>
        <p:spPr>
          <a:xfrm>
            <a:off x="213995" y="2262765"/>
            <a:ext cx="4064000" cy="368300"/>
          </a:xfrm>
          <a:prstGeom prst="rect">
            <a:avLst/>
          </a:prstGeom>
          <a:noFill/>
        </p:spPr>
        <p:txBody>
          <a:bodyPr wrap="square" rtlCol="0">
            <a:spAutoFit/>
          </a:bodyPr>
          <a:lstStyle/>
          <a:p>
            <a:r>
              <a:rPr lang="en-US" dirty="0">
                <a:solidFill>
                  <a:schemeClr val="accent5">
                    <a:lumMod val="75000"/>
                  </a:schemeClr>
                </a:solidFill>
                <a:latin typeface="Times" panose="02020603050405020304" pitchFamily="18" charset="0"/>
              </a:rPr>
              <a:t>Add token to each layer of graph encoder</a:t>
            </a:r>
          </a:p>
        </p:txBody>
      </p:sp>
      <p:sp>
        <p:nvSpPr>
          <p:cNvPr id="43" name="TextBox 58">
            <a:extLst>
              <a:ext uri="{FF2B5EF4-FFF2-40B4-BE49-F238E27FC236}">
                <a16:creationId xmlns:a16="http://schemas.microsoft.com/office/drawing/2014/main" id="{71B029D7-A919-9790-43A8-98118ADA3E77}"/>
              </a:ext>
            </a:extLst>
          </p:cNvPr>
          <p:cNvSpPr txBox="1"/>
          <p:nvPr/>
        </p:nvSpPr>
        <p:spPr>
          <a:xfrm>
            <a:off x="228600" y="4161367"/>
            <a:ext cx="2586990" cy="368300"/>
          </a:xfrm>
          <a:prstGeom prst="rect">
            <a:avLst/>
          </a:prstGeom>
          <a:noFill/>
        </p:spPr>
        <p:txBody>
          <a:bodyPr wrap="square" rtlCol="0">
            <a:spAutoFit/>
          </a:bodyPr>
          <a:lstStyle/>
          <a:p>
            <a:r>
              <a:rPr lang="en-US" dirty="0">
                <a:solidFill>
                  <a:schemeClr val="accent5">
                    <a:lumMod val="75000"/>
                  </a:schemeClr>
                </a:solidFill>
                <a:latin typeface="Times" panose="02020603050405020304" pitchFamily="18" charset="0"/>
              </a:rPr>
              <a:t>Overall embedding </a:t>
            </a:r>
          </a:p>
        </p:txBody>
      </p:sp>
      <p:sp>
        <p:nvSpPr>
          <p:cNvPr id="44" name="TextBox 58">
            <a:extLst>
              <a:ext uri="{FF2B5EF4-FFF2-40B4-BE49-F238E27FC236}">
                <a16:creationId xmlns:a16="http://schemas.microsoft.com/office/drawing/2014/main" id="{76D1CD84-D609-43A3-CF7D-A4B6C21F5D9A}"/>
              </a:ext>
            </a:extLst>
          </p:cNvPr>
          <p:cNvSpPr txBox="1"/>
          <p:nvPr/>
        </p:nvSpPr>
        <p:spPr>
          <a:xfrm>
            <a:off x="228600" y="3264112"/>
            <a:ext cx="3594100" cy="368300"/>
          </a:xfrm>
          <a:prstGeom prst="rect">
            <a:avLst/>
          </a:prstGeom>
          <a:noFill/>
        </p:spPr>
        <p:txBody>
          <a:bodyPr wrap="square" rtlCol="0">
            <a:spAutoFit/>
          </a:bodyPr>
          <a:lstStyle/>
          <a:p>
            <a:r>
              <a:rPr lang="en-US" dirty="0">
                <a:solidFill>
                  <a:schemeClr val="accent5">
                    <a:lumMod val="75000"/>
                  </a:schemeClr>
                </a:solidFill>
                <a:latin typeface="Times" panose="02020603050405020304" pitchFamily="18" charset="0"/>
              </a:rPr>
              <a:t>Graph encoder output embedding </a:t>
            </a:r>
          </a:p>
        </p:txBody>
      </p:sp>
      <p:sp>
        <p:nvSpPr>
          <p:cNvPr id="45" name="TextBox 58">
            <a:extLst>
              <a:ext uri="{FF2B5EF4-FFF2-40B4-BE49-F238E27FC236}">
                <a16:creationId xmlns:a16="http://schemas.microsoft.com/office/drawing/2014/main" id="{E51D2502-47F3-BDBC-9B5C-D0A8912573E8}"/>
              </a:ext>
            </a:extLst>
          </p:cNvPr>
          <p:cNvSpPr txBox="1"/>
          <p:nvPr/>
        </p:nvSpPr>
        <p:spPr>
          <a:xfrm>
            <a:off x="228600" y="869757"/>
            <a:ext cx="2993390" cy="398780"/>
          </a:xfrm>
          <a:prstGeom prst="rect">
            <a:avLst/>
          </a:prstGeom>
          <a:noFill/>
        </p:spPr>
        <p:txBody>
          <a:bodyPr wrap="square" rtlCol="0">
            <a:spAutoFit/>
          </a:bodyPr>
          <a:lstStyle/>
          <a:p>
            <a:r>
              <a:rPr lang="en-US" sz="2000" b="1" dirty="0">
                <a:solidFill>
                  <a:schemeClr val="accent5">
                    <a:lumMod val="75000"/>
                  </a:schemeClr>
                </a:solidFill>
                <a:latin typeface="Times" panose="02020603050405020304" pitchFamily="18" charset="0"/>
              </a:rPr>
              <a:t>Multi-task pre-training</a:t>
            </a:r>
          </a:p>
        </p:txBody>
      </p:sp>
      <p:sp>
        <p:nvSpPr>
          <p:cNvPr id="46" name="TextBox 58">
            <a:extLst>
              <a:ext uri="{FF2B5EF4-FFF2-40B4-BE49-F238E27FC236}">
                <a16:creationId xmlns:a16="http://schemas.microsoft.com/office/drawing/2014/main" id="{E6CF111E-1458-7BB9-8813-1DE55A5C8528}"/>
              </a:ext>
            </a:extLst>
          </p:cNvPr>
          <p:cNvSpPr txBox="1"/>
          <p:nvPr/>
        </p:nvSpPr>
        <p:spPr>
          <a:xfrm>
            <a:off x="7731504" y="2532011"/>
            <a:ext cx="2993390" cy="398780"/>
          </a:xfrm>
          <a:prstGeom prst="rect">
            <a:avLst/>
          </a:prstGeom>
          <a:noFill/>
        </p:spPr>
        <p:txBody>
          <a:bodyPr wrap="square" rtlCol="0">
            <a:spAutoFit/>
          </a:bodyPr>
          <a:lstStyle/>
          <a:p>
            <a:r>
              <a:rPr lang="en-US" sz="2000" b="1" dirty="0">
                <a:solidFill>
                  <a:schemeClr val="accent5">
                    <a:lumMod val="75000"/>
                  </a:schemeClr>
                </a:solidFill>
                <a:latin typeface="Times" panose="02020603050405020304" pitchFamily="18" charset="0"/>
              </a:rPr>
              <a:t>Prompt tuning</a:t>
            </a:r>
          </a:p>
        </p:txBody>
      </p:sp>
      <p:pic>
        <p:nvPicPr>
          <p:cNvPr id="47" name="图片 46">
            <a:extLst>
              <a:ext uri="{FF2B5EF4-FFF2-40B4-BE49-F238E27FC236}">
                <a16:creationId xmlns:a16="http://schemas.microsoft.com/office/drawing/2014/main" id="{29ACF946-9C59-4825-5FB4-EAF09DEF4340}"/>
              </a:ext>
            </a:extLst>
          </p:cNvPr>
          <p:cNvPicPr>
            <a:picLocks noChangeAspect="1"/>
          </p:cNvPicPr>
          <p:nvPr/>
        </p:nvPicPr>
        <p:blipFill>
          <a:blip r:embed="rId14"/>
          <a:stretch>
            <a:fillRect/>
          </a:stretch>
        </p:blipFill>
        <p:spPr>
          <a:xfrm>
            <a:off x="7822944" y="3234956"/>
            <a:ext cx="3795395" cy="288290"/>
          </a:xfrm>
          <a:prstGeom prst="rect">
            <a:avLst/>
          </a:prstGeom>
        </p:spPr>
      </p:pic>
      <p:pic>
        <p:nvPicPr>
          <p:cNvPr id="48" name="图片 47">
            <a:extLst>
              <a:ext uri="{FF2B5EF4-FFF2-40B4-BE49-F238E27FC236}">
                <a16:creationId xmlns:a16="http://schemas.microsoft.com/office/drawing/2014/main" id="{4F22E436-5F11-BDB3-AE41-729C26C18E5C}"/>
              </a:ext>
            </a:extLst>
          </p:cNvPr>
          <p:cNvPicPr>
            <a:picLocks noChangeAspect="1"/>
          </p:cNvPicPr>
          <p:nvPr/>
        </p:nvPicPr>
        <p:blipFill>
          <a:blip r:embed="rId15"/>
          <a:stretch>
            <a:fillRect/>
          </a:stretch>
        </p:blipFill>
        <p:spPr>
          <a:xfrm>
            <a:off x="7806434" y="4238256"/>
            <a:ext cx="3637280" cy="310515"/>
          </a:xfrm>
          <a:prstGeom prst="rect">
            <a:avLst/>
          </a:prstGeom>
        </p:spPr>
      </p:pic>
      <p:pic>
        <p:nvPicPr>
          <p:cNvPr id="49" name="图片 48">
            <a:extLst>
              <a:ext uri="{FF2B5EF4-FFF2-40B4-BE49-F238E27FC236}">
                <a16:creationId xmlns:a16="http://schemas.microsoft.com/office/drawing/2014/main" id="{E77C3620-1162-EC5C-BE85-72AD01189011}"/>
              </a:ext>
            </a:extLst>
          </p:cNvPr>
          <p:cNvPicPr>
            <a:picLocks noChangeAspect="1"/>
          </p:cNvPicPr>
          <p:nvPr/>
        </p:nvPicPr>
        <p:blipFill>
          <a:blip r:embed="rId16"/>
          <a:stretch>
            <a:fillRect/>
          </a:stretch>
        </p:blipFill>
        <p:spPr>
          <a:xfrm>
            <a:off x="7812784" y="3572141"/>
            <a:ext cx="4123690" cy="287655"/>
          </a:xfrm>
          <a:prstGeom prst="rect">
            <a:avLst/>
          </a:prstGeom>
        </p:spPr>
      </p:pic>
      <p:pic>
        <p:nvPicPr>
          <p:cNvPr id="50" name="图片 49">
            <a:extLst>
              <a:ext uri="{FF2B5EF4-FFF2-40B4-BE49-F238E27FC236}">
                <a16:creationId xmlns:a16="http://schemas.microsoft.com/office/drawing/2014/main" id="{7C937FDD-FB61-9B27-33AA-CB66D631BE73}"/>
              </a:ext>
            </a:extLst>
          </p:cNvPr>
          <p:cNvPicPr>
            <a:picLocks noChangeAspect="1"/>
          </p:cNvPicPr>
          <p:nvPr/>
        </p:nvPicPr>
        <p:blipFill>
          <a:blip r:embed="rId17"/>
          <a:stretch>
            <a:fillRect/>
          </a:stretch>
        </p:blipFill>
        <p:spPr>
          <a:xfrm>
            <a:off x="7827389" y="4802771"/>
            <a:ext cx="3508375" cy="324485"/>
          </a:xfrm>
          <a:prstGeom prst="rect">
            <a:avLst/>
          </a:prstGeom>
        </p:spPr>
      </p:pic>
      <p:sp>
        <p:nvSpPr>
          <p:cNvPr id="51" name="TextBox 56">
            <a:extLst>
              <a:ext uri="{FF2B5EF4-FFF2-40B4-BE49-F238E27FC236}">
                <a16:creationId xmlns:a16="http://schemas.microsoft.com/office/drawing/2014/main" id="{0569B6E9-2695-6EF3-4C3A-1D72AB76E2DF}"/>
              </a:ext>
            </a:extLst>
          </p:cNvPr>
          <p:cNvSpPr txBox="1"/>
          <p:nvPr>
            <p:custDataLst>
              <p:tags r:id="rId5"/>
            </p:custDataLst>
          </p:nvPr>
        </p:nvSpPr>
        <p:spPr>
          <a:xfrm>
            <a:off x="7763254" y="4485271"/>
            <a:ext cx="4356100" cy="368300"/>
          </a:xfrm>
          <a:prstGeom prst="rect">
            <a:avLst/>
          </a:prstGeom>
          <a:noFill/>
        </p:spPr>
        <p:txBody>
          <a:bodyPr wrap="square" rtlCol="0">
            <a:spAutoFit/>
          </a:bodyPr>
          <a:lstStyle/>
          <a:p>
            <a:r>
              <a:rPr lang="en-US" dirty="0">
                <a:solidFill>
                  <a:schemeClr val="accent5">
                    <a:lumMod val="75000"/>
                  </a:schemeClr>
                </a:solidFill>
                <a:latin typeface="Times" panose="02020603050405020304" pitchFamily="18" charset="0"/>
              </a:rPr>
              <a:t>Add prompt to each layer of graph encoder</a:t>
            </a:r>
          </a:p>
        </p:txBody>
      </p:sp>
      <p:pic>
        <p:nvPicPr>
          <p:cNvPr id="52" name="图片 51">
            <a:extLst>
              <a:ext uri="{FF2B5EF4-FFF2-40B4-BE49-F238E27FC236}">
                <a16:creationId xmlns:a16="http://schemas.microsoft.com/office/drawing/2014/main" id="{A928DBD9-F5FD-F4E9-1F19-979DA00BD8C7}"/>
              </a:ext>
            </a:extLst>
          </p:cNvPr>
          <p:cNvPicPr>
            <a:picLocks noChangeAspect="1"/>
          </p:cNvPicPr>
          <p:nvPr/>
        </p:nvPicPr>
        <p:blipFill>
          <a:blip r:embed="rId18"/>
          <a:srcRect r="2111"/>
          <a:stretch/>
        </p:blipFill>
        <p:spPr>
          <a:xfrm>
            <a:off x="3449221" y="2859203"/>
            <a:ext cx="4382248" cy="1227979"/>
          </a:xfrm>
          <a:prstGeom prst="rect">
            <a:avLst/>
          </a:prstGeom>
        </p:spPr>
      </p:pic>
    </p:spTree>
    <p:extLst>
      <p:ext uri="{BB962C8B-B14F-4D97-AF65-F5344CB8AC3E}">
        <p14:creationId xmlns:p14="http://schemas.microsoft.com/office/powerpoint/2010/main" val="34158940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F98F5-D5C0-309A-A0CE-3F7188BC558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4AF8B58-3E6B-89CE-19FB-D4E17C8512F5}"/>
              </a:ext>
            </a:extLst>
          </p:cNvPr>
          <p:cNvSpPr>
            <a:spLocks noGrp="1"/>
          </p:cNvSpPr>
          <p:nvPr>
            <p:ph type="title"/>
          </p:nvPr>
        </p:nvSpPr>
        <p:spPr/>
        <p:txBody>
          <a:bodyPr/>
          <a:lstStyle/>
          <a:p>
            <a:r>
              <a:rPr lang="en-US" altLang="zh-CN" dirty="0"/>
              <a:t>MDGPT &amp; SAMGPT</a:t>
            </a:r>
            <a:endParaRPr lang="zh-CN" altLang="en-US" dirty="0"/>
          </a:p>
        </p:txBody>
      </p:sp>
      <p:sp>
        <p:nvSpPr>
          <p:cNvPr id="3" name="内容占位符 2">
            <a:extLst>
              <a:ext uri="{FF2B5EF4-FFF2-40B4-BE49-F238E27FC236}">
                <a16:creationId xmlns:a16="http://schemas.microsoft.com/office/drawing/2014/main" id="{075D64E5-4BDD-50B0-0911-B2D1D4A1956D}"/>
              </a:ext>
            </a:extLst>
          </p:cNvPr>
          <p:cNvSpPr>
            <a:spLocks noGrp="1"/>
          </p:cNvSpPr>
          <p:nvPr>
            <p:ph idx="1"/>
          </p:nvPr>
        </p:nvSpPr>
        <p:spPr>
          <a:xfrm>
            <a:off x="491490" y="2233412"/>
            <a:ext cx="10862310" cy="5117045"/>
          </a:xfrm>
        </p:spPr>
        <p:txBody>
          <a:bodyPr/>
          <a:lstStyle/>
          <a:p>
            <a:r>
              <a:rPr lang="en-US" altLang="zh-CN" dirty="0"/>
              <a:t>Motivation</a:t>
            </a:r>
          </a:p>
          <a:p>
            <a:pPr lvl="1"/>
            <a:endParaRPr lang="zh-CN" altLang="en-US" dirty="0"/>
          </a:p>
        </p:txBody>
      </p:sp>
      <p:sp>
        <p:nvSpPr>
          <p:cNvPr id="4" name="灯片编号占位符 3">
            <a:extLst>
              <a:ext uri="{FF2B5EF4-FFF2-40B4-BE49-F238E27FC236}">
                <a16:creationId xmlns:a16="http://schemas.microsoft.com/office/drawing/2014/main" id="{BF482059-4474-10D6-0DB9-31C357CD29BE}"/>
              </a:ext>
            </a:extLst>
          </p:cNvPr>
          <p:cNvSpPr>
            <a:spLocks noGrp="1"/>
          </p:cNvSpPr>
          <p:nvPr>
            <p:ph type="sldNum" sz="quarter" idx="12"/>
          </p:nvPr>
        </p:nvSpPr>
        <p:spPr/>
        <p:txBody>
          <a:bodyPr/>
          <a:lstStyle/>
          <a:p>
            <a:fld id="{C7443813-12FE-C847-8FDC-914F4A6A28E1}" type="slidenum">
              <a:rPr lang="en-US" smtClean="0"/>
              <a:t>65</a:t>
            </a:fld>
            <a:endParaRPr lang="en-US" dirty="0"/>
          </a:p>
        </p:txBody>
      </p:sp>
      <p:sp>
        <p:nvSpPr>
          <p:cNvPr id="5" name="文本占位符 4">
            <a:extLst>
              <a:ext uri="{FF2B5EF4-FFF2-40B4-BE49-F238E27FC236}">
                <a16:creationId xmlns:a16="http://schemas.microsoft.com/office/drawing/2014/main" id="{D8DCE85B-45DD-0A32-5A38-349F631B9C54}"/>
              </a:ext>
            </a:extLst>
          </p:cNvPr>
          <p:cNvSpPr>
            <a:spLocks noGrp="1"/>
          </p:cNvSpPr>
          <p:nvPr>
            <p:ph type="body" sz="quarter" idx="13"/>
          </p:nvPr>
        </p:nvSpPr>
        <p:spPr/>
        <p:txBody>
          <a:bodyPr>
            <a:normAutofit fontScale="55000" lnSpcReduction="20000"/>
          </a:bodyPr>
          <a:lstStyle/>
          <a:p>
            <a:r>
              <a:rPr lang="en-US" altLang="zh-CN" sz="1600" dirty="0"/>
              <a:t>Yu, et al. “</a:t>
            </a:r>
            <a:r>
              <a:rPr lang="en-US" altLang="zh-CN" sz="1600" b="0" i="0" u="none" strike="noStrike" dirty="0">
                <a:effectLst/>
              </a:rPr>
              <a:t>Text-free multi-domain graph pre-training: Toward graph foundation models</a:t>
            </a:r>
            <a:r>
              <a:rPr lang="en-US" altLang="zh-CN" sz="1600" dirty="0">
                <a:latin typeface="Arial" panose="020B0604020202020204" pitchFamily="34" charset="0"/>
              </a:rPr>
              <a:t>.” </a:t>
            </a:r>
            <a:r>
              <a:rPr lang="en-US" altLang="zh-CN" sz="1600" b="0" i="0" dirty="0" err="1">
                <a:effectLst/>
              </a:rPr>
              <a:t>arXiv</a:t>
            </a:r>
            <a:r>
              <a:rPr lang="en-US" altLang="zh-CN" sz="1600" b="0" i="0" dirty="0">
                <a:effectLst/>
              </a:rPr>
              <a:t> preprint.</a:t>
            </a:r>
          </a:p>
          <a:p>
            <a:r>
              <a:rPr lang="en-US" altLang="zh-CN" sz="1600" dirty="0"/>
              <a:t>Yu, et al. “</a:t>
            </a:r>
            <a:r>
              <a:rPr lang="en-US" altLang="zh-CN" sz="1600" b="0" i="0" u="none" strike="noStrike" dirty="0">
                <a:effectLst/>
              </a:rPr>
              <a:t>SAMGPT: Text-free Graph Foundation Model for Multi-domain Pre-training and Cross-domain Adaptation</a:t>
            </a:r>
            <a:r>
              <a:rPr lang="en-US" altLang="zh-CN" sz="1600" b="0" i="0" dirty="0">
                <a:effectLst/>
              </a:rPr>
              <a:t>.” WWW’25.</a:t>
            </a:r>
            <a:endParaRPr lang="zh-CN" altLang="en-US" dirty="0"/>
          </a:p>
        </p:txBody>
      </p:sp>
      <p:sp>
        <p:nvSpPr>
          <p:cNvPr id="8" name="TextBox 15">
            <a:extLst>
              <a:ext uri="{FF2B5EF4-FFF2-40B4-BE49-F238E27FC236}">
                <a16:creationId xmlns:a16="http://schemas.microsoft.com/office/drawing/2014/main" id="{C726B7EC-3CCB-3F7E-444C-AF8A5013CDF5}"/>
              </a:ext>
            </a:extLst>
          </p:cNvPr>
          <p:cNvSpPr txBox="1"/>
          <p:nvPr/>
        </p:nvSpPr>
        <p:spPr>
          <a:xfrm>
            <a:off x="491490" y="3344159"/>
            <a:ext cx="4743829" cy="1015663"/>
          </a:xfrm>
          <a:prstGeom prst="rect">
            <a:avLst/>
          </a:prstGeom>
          <a:noFill/>
        </p:spPr>
        <p:txBody>
          <a:bodyPr wrap="square" rtlCol="0">
            <a:spAutoFit/>
          </a:bodyPr>
          <a:lstStyle/>
          <a:p>
            <a:pPr marL="285750" indent="-285750">
              <a:buFont typeface="Wingdings" pitchFamily="2" charset="2"/>
              <a:buChar char="Ø"/>
            </a:pPr>
            <a:r>
              <a:rPr lang="en-US" altLang="zh-CN" sz="2000" dirty="0">
                <a:latin typeface="Times New Roman" panose="02020603050405020304" pitchFamily="18" charset="0"/>
                <a:cs typeface="Times New Roman" panose="02020603050405020304" pitchFamily="18" charset="0"/>
              </a:rPr>
              <a:t>How to align multi-domain graphs in the pre-training phase in both feature and structure level</a:t>
            </a:r>
          </a:p>
        </p:txBody>
      </p:sp>
      <p:sp>
        <p:nvSpPr>
          <p:cNvPr id="9" name="TextBox 15">
            <a:extLst>
              <a:ext uri="{FF2B5EF4-FFF2-40B4-BE49-F238E27FC236}">
                <a16:creationId xmlns:a16="http://schemas.microsoft.com/office/drawing/2014/main" id="{B8581681-8EB1-ED4D-47BC-3DBEC3C04E62}"/>
              </a:ext>
            </a:extLst>
          </p:cNvPr>
          <p:cNvSpPr txBox="1"/>
          <p:nvPr/>
        </p:nvSpPr>
        <p:spPr>
          <a:xfrm>
            <a:off x="491359" y="4835341"/>
            <a:ext cx="4643305" cy="1015663"/>
          </a:xfrm>
          <a:prstGeom prst="rect">
            <a:avLst/>
          </a:prstGeom>
          <a:noFill/>
        </p:spPr>
        <p:txBody>
          <a:bodyPr wrap="square" rtlCol="0">
            <a:spAutoFit/>
          </a:bodyPr>
          <a:lstStyle/>
          <a:p>
            <a:pPr marL="285750" indent="-285750">
              <a:buFont typeface="Wingdings" pitchFamily="2" charset="2"/>
              <a:buChar char="Ø"/>
            </a:pPr>
            <a:r>
              <a:rPr lang="en-US" altLang="zh-CN" sz="2000" dirty="0">
                <a:latin typeface="Times New Roman" panose="02020603050405020304" pitchFamily="18" charset="0"/>
                <a:cs typeface="Times New Roman" panose="02020603050405020304" pitchFamily="18" charset="0"/>
              </a:rPr>
              <a:t>How to adapt multi-domain prior knowledge to downstream tasks in different domains?</a:t>
            </a:r>
          </a:p>
        </p:txBody>
      </p:sp>
      <p:pic>
        <p:nvPicPr>
          <p:cNvPr id="6" name="图片 5">
            <a:extLst>
              <a:ext uri="{FF2B5EF4-FFF2-40B4-BE49-F238E27FC236}">
                <a16:creationId xmlns:a16="http://schemas.microsoft.com/office/drawing/2014/main" id="{154F0AA2-E4C8-1506-4898-27A14AAFDD9B}"/>
              </a:ext>
            </a:extLst>
          </p:cNvPr>
          <p:cNvPicPr>
            <a:picLocks noChangeAspect="1"/>
          </p:cNvPicPr>
          <p:nvPr/>
        </p:nvPicPr>
        <p:blipFill>
          <a:blip r:embed="rId2"/>
          <a:srcRect t="14269"/>
          <a:stretch/>
        </p:blipFill>
        <p:spPr>
          <a:xfrm>
            <a:off x="6627782" y="3510209"/>
            <a:ext cx="5386399" cy="2430757"/>
          </a:xfrm>
          <a:prstGeom prst="rect">
            <a:avLst/>
          </a:prstGeom>
        </p:spPr>
      </p:pic>
      <p:pic>
        <p:nvPicPr>
          <p:cNvPr id="7" name="图片 6">
            <a:extLst>
              <a:ext uri="{FF2B5EF4-FFF2-40B4-BE49-F238E27FC236}">
                <a16:creationId xmlns:a16="http://schemas.microsoft.com/office/drawing/2014/main" id="{6DFA87E1-A1B2-E59C-35AA-D6E668878DC4}"/>
              </a:ext>
            </a:extLst>
          </p:cNvPr>
          <p:cNvPicPr>
            <a:picLocks noChangeAspect="1"/>
          </p:cNvPicPr>
          <p:nvPr/>
        </p:nvPicPr>
        <p:blipFill>
          <a:blip r:embed="rId3"/>
          <a:stretch>
            <a:fillRect/>
          </a:stretch>
        </p:blipFill>
        <p:spPr>
          <a:xfrm>
            <a:off x="3932540" y="912201"/>
            <a:ext cx="8136968" cy="2554760"/>
          </a:xfrm>
          <a:prstGeom prst="rect">
            <a:avLst/>
          </a:prstGeom>
        </p:spPr>
      </p:pic>
    </p:spTree>
    <p:extLst>
      <p:ext uri="{BB962C8B-B14F-4D97-AF65-F5344CB8AC3E}">
        <p14:creationId xmlns:p14="http://schemas.microsoft.com/office/powerpoint/2010/main" val="1221513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6D441-45FA-16C6-ECC2-19E1A0CD1839}"/>
              </a:ext>
            </a:extLst>
          </p:cNvPr>
          <p:cNvSpPr>
            <a:spLocks noGrp="1"/>
          </p:cNvSpPr>
          <p:nvPr>
            <p:ph type="title"/>
          </p:nvPr>
        </p:nvSpPr>
        <p:spPr/>
        <p:txBody>
          <a:bodyPr/>
          <a:lstStyle/>
          <a:p>
            <a:r>
              <a:rPr lang="en-US" altLang="zh-CN" dirty="0"/>
              <a:t>MDGPT</a:t>
            </a:r>
            <a:endParaRPr lang="zh-CN" altLang="en-US" dirty="0"/>
          </a:p>
        </p:txBody>
      </p:sp>
      <p:sp>
        <p:nvSpPr>
          <p:cNvPr id="4" name="灯片编号占位符 3">
            <a:extLst>
              <a:ext uri="{FF2B5EF4-FFF2-40B4-BE49-F238E27FC236}">
                <a16:creationId xmlns:a16="http://schemas.microsoft.com/office/drawing/2014/main" id="{16022FF7-4EAC-2358-6599-A8E066894CBC}"/>
              </a:ext>
            </a:extLst>
          </p:cNvPr>
          <p:cNvSpPr>
            <a:spLocks noGrp="1"/>
          </p:cNvSpPr>
          <p:nvPr>
            <p:ph type="sldNum" sz="quarter" idx="12"/>
          </p:nvPr>
        </p:nvSpPr>
        <p:spPr/>
        <p:txBody>
          <a:bodyPr/>
          <a:lstStyle/>
          <a:p>
            <a:fld id="{C7443813-12FE-C847-8FDC-914F4A6A28E1}" type="slidenum">
              <a:rPr lang="en-US" smtClean="0"/>
              <a:t>66</a:t>
            </a:fld>
            <a:endParaRPr lang="en-US" dirty="0"/>
          </a:p>
        </p:txBody>
      </p:sp>
      <p:sp>
        <p:nvSpPr>
          <p:cNvPr id="5" name="文本占位符 4">
            <a:extLst>
              <a:ext uri="{FF2B5EF4-FFF2-40B4-BE49-F238E27FC236}">
                <a16:creationId xmlns:a16="http://schemas.microsoft.com/office/drawing/2014/main" id="{F95DFBB7-DE8F-3A35-D0D3-F05BEA525C89}"/>
              </a:ext>
            </a:extLst>
          </p:cNvPr>
          <p:cNvSpPr>
            <a:spLocks noGrp="1"/>
          </p:cNvSpPr>
          <p:nvPr>
            <p:ph type="body" sz="quarter" idx="13"/>
          </p:nvPr>
        </p:nvSpPr>
        <p:spPr/>
        <p:txBody>
          <a:bodyPr/>
          <a:lstStyle/>
          <a:p>
            <a:r>
              <a:rPr lang="en-US" altLang="zh-CN" sz="1600" dirty="0"/>
              <a:t>Yu, et al. “</a:t>
            </a:r>
            <a:r>
              <a:rPr lang="en-US" altLang="zh-CN" sz="1600" b="0" i="0" u="none" strike="noStrike" dirty="0">
                <a:effectLst/>
              </a:rPr>
              <a:t>Text-free multi-domain graph pre-training: Toward graph foundation models</a:t>
            </a:r>
            <a:r>
              <a:rPr lang="en-US" altLang="zh-CN" sz="1600" dirty="0">
                <a:latin typeface="Arial" panose="020B0604020202020204" pitchFamily="34" charset="0"/>
              </a:rPr>
              <a:t>.” </a:t>
            </a:r>
            <a:r>
              <a:rPr lang="en-US" altLang="zh-CN" sz="1600" b="0" i="0" dirty="0" err="1">
                <a:effectLst/>
              </a:rPr>
              <a:t>arXiv</a:t>
            </a:r>
            <a:r>
              <a:rPr lang="en-US" altLang="zh-CN" sz="1600" b="0" i="0" dirty="0">
                <a:effectLst/>
              </a:rPr>
              <a:t> preprint.</a:t>
            </a:r>
          </a:p>
          <a:p>
            <a:endParaRPr lang="zh-CN" altLang="en-US" dirty="0"/>
          </a:p>
        </p:txBody>
      </p:sp>
      <p:pic>
        <p:nvPicPr>
          <p:cNvPr id="6" name="图片 5">
            <a:extLst>
              <a:ext uri="{FF2B5EF4-FFF2-40B4-BE49-F238E27FC236}">
                <a16:creationId xmlns:a16="http://schemas.microsoft.com/office/drawing/2014/main" id="{6B0E636B-D75F-E84A-8EFE-5793137A70DF}"/>
              </a:ext>
            </a:extLst>
          </p:cNvPr>
          <p:cNvPicPr>
            <a:picLocks noChangeAspect="1"/>
          </p:cNvPicPr>
          <p:nvPr/>
        </p:nvPicPr>
        <p:blipFill>
          <a:blip r:embed="rId2"/>
          <a:stretch>
            <a:fillRect/>
          </a:stretch>
        </p:blipFill>
        <p:spPr>
          <a:xfrm>
            <a:off x="10054607" y="4949969"/>
            <a:ext cx="1901492" cy="568175"/>
          </a:xfrm>
          <a:prstGeom prst="rect">
            <a:avLst/>
          </a:prstGeom>
        </p:spPr>
      </p:pic>
      <p:pic>
        <p:nvPicPr>
          <p:cNvPr id="7" name="图片 6">
            <a:extLst>
              <a:ext uri="{FF2B5EF4-FFF2-40B4-BE49-F238E27FC236}">
                <a16:creationId xmlns:a16="http://schemas.microsoft.com/office/drawing/2014/main" id="{CBC728BB-8083-102C-DC0B-1698CD739310}"/>
              </a:ext>
            </a:extLst>
          </p:cNvPr>
          <p:cNvPicPr>
            <a:picLocks noChangeAspect="1"/>
          </p:cNvPicPr>
          <p:nvPr/>
        </p:nvPicPr>
        <p:blipFill>
          <a:blip r:embed="rId3"/>
          <a:stretch>
            <a:fillRect/>
          </a:stretch>
        </p:blipFill>
        <p:spPr>
          <a:xfrm>
            <a:off x="3215206" y="5458341"/>
            <a:ext cx="2200796" cy="436595"/>
          </a:xfrm>
          <a:prstGeom prst="rect">
            <a:avLst/>
          </a:prstGeom>
        </p:spPr>
      </p:pic>
      <p:pic>
        <p:nvPicPr>
          <p:cNvPr id="8" name="图片 7">
            <a:extLst>
              <a:ext uri="{FF2B5EF4-FFF2-40B4-BE49-F238E27FC236}">
                <a16:creationId xmlns:a16="http://schemas.microsoft.com/office/drawing/2014/main" id="{0356C126-7FD4-3F49-25A7-04D6151179B2}"/>
              </a:ext>
            </a:extLst>
          </p:cNvPr>
          <p:cNvPicPr>
            <a:picLocks noChangeAspect="1"/>
          </p:cNvPicPr>
          <p:nvPr/>
        </p:nvPicPr>
        <p:blipFill>
          <a:blip r:embed="rId4"/>
          <a:stretch>
            <a:fillRect/>
          </a:stretch>
        </p:blipFill>
        <p:spPr>
          <a:xfrm>
            <a:off x="3226387" y="5003078"/>
            <a:ext cx="1474615" cy="427551"/>
          </a:xfrm>
          <a:prstGeom prst="rect">
            <a:avLst/>
          </a:prstGeom>
        </p:spPr>
      </p:pic>
      <p:pic>
        <p:nvPicPr>
          <p:cNvPr id="9" name="图片 8">
            <a:extLst>
              <a:ext uri="{FF2B5EF4-FFF2-40B4-BE49-F238E27FC236}">
                <a16:creationId xmlns:a16="http://schemas.microsoft.com/office/drawing/2014/main" id="{DCBA7437-3443-EC3E-9C00-55E6A448746D}"/>
              </a:ext>
            </a:extLst>
          </p:cNvPr>
          <p:cNvPicPr>
            <a:picLocks noChangeAspect="1"/>
          </p:cNvPicPr>
          <p:nvPr/>
        </p:nvPicPr>
        <p:blipFill>
          <a:blip r:embed="rId5"/>
          <a:stretch>
            <a:fillRect/>
          </a:stretch>
        </p:blipFill>
        <p:spPr>
          <a:xfrm>
            <a:off x="1225576" y="777245"/>
            <a:ext cx="9579792" cy="3368029"/>
          </a:xfrm>
          <a:prstGeom prst="rect">
            <a:avLst/>
          </a:prstGeom>
        </p:spPr>
      </p:pic>
      <p:sp>
        <p:nvSpPr>
          <p:cNvPr id="10" name="TextBox 58">
            <a:extLst>
              <a:ext uri="{FF2B5EF4-FFF2-40B4-BE49-F238E27FC236}">
                <a16:creationId xmlns:a16="http://schemas.microsoft.com/office/drawing/2014/main" id="{D4917250-A887-5CC9-E2AB-95788F1C4629}"/>
              </a:ext>
            </a:extLst>
          </p:cNvPr>
          <p:cNvSpPr txBox="1"/>
          <p:nvPr/>
        </p:nvSpPr>
        <p:spPr>
          <a:xfrm>
            <a:off x="310591" y="4700336"/>
            <a:ext cx="2200796" cy="369332"/>
          </a:xfrm>
          <a:prstGeom prst="rect">
            <a:avLst/>
          </a:prstGeom>
          <a:noFill/>
        </p:spPr>
        <p:txBody>
          <a:bodyPr wrap="square" rtlCol="0">
            <a:spAutoFit/>
          </a:bodyPr>
          <a:lstStyle/>
          <a:p>
            <a:r>
              <a:rPr lang="en-US" dirty="0">
                <a:solidFill>
                  <a:schemeClr val="accent5">
                    <a:lumMod val="75000"/>
                  </a:schemeClr>
                </a:solidFill>
                <a:latin typeface="Times" pitchFamily="2" charset="0"/>
              </a:rPr>
              <a:t>Dimension alignment</a:t>
            </a:r>
          </a:p>
        </p:txBody>
      </p:sp>
      <p:pic>
        <p:nvPicPr>
          <p:cNvPr id="11" name="图片 10">
            <a:extLst>
              <a:ext uri="{FF2B5EF4-FFF2-40B4-BE49-F238E27FC236}">
                <a16:creationId xmlns:a16="http://schemas.microsoft.com/office/drawing/2014/main" id="{AEDE633E-B4EA-A60A-5F4F-37991EBC75D7}"/>
              </a:ext>
            </a:extLst>
          </p:cNvPr>
          <p:cNvPicPr>
            <a:picLocks noChangeAspect="1"/>
          </p:cNvPicPr>
          <p:nvPr/>
        </p:nvPicPr>
        <p:blipFill>
          <a:blip r:embed="rId6"/>
          <a:stretch>
            <a:fillRect/>
          </a:stretch>
        </p:blipFill>
        <p:spPr>
          <a:xfrm>
            <a:off x="346805" y="5072809"/>
            <a:ext cx="1448273" cy="385755"/>
          </a:xfrm>
          <a:prstGeom prst="rect">
            <a:avLst/>
          </a:prstGeom>
        </p:spPr>
      </p:pic>
      <p:pic>
        <p:nvPicPr>
          <p:cNvPr id="12" name="图片 11">
            <a:extLst>
              <a:ext uri="{FF2B5EF4-FFF2-40B4-BE49-F238E27FC236}">
                <a16:creationId xmlns:a16="http://schemas.microsoft.com/office/drawing/2014/main" id="{5D4E5AB0-7560-00F3-46EF-659D7CA7D541}"/>
              </a:ext>
            </a:extLst>
          </p:cNvPr>
          <p:cNvPicPr>
            <a:picLocks noChangeAspect="1"/>
          </p:cNvPicPr>
          <p:nvPr/>
        </p:nvPicPr>
        <p:blipFill>
          <a:blip r:embed="rId7"/>
          <a:stretch>
            <a:fillRect/>
          </a:stretch>
        </p:blipFill>
        <p:spPr>
          <a:xfrm>
            <a:off x="365276" y="5458341"/>
            <a:ext cx="2713254" cy="413517"/>
          </a:xfrm>
          <a:prstGeom prst="rect">
            <a:avLst/>
          </a:prstGeom>
        </p:spPr>
      </p:pic>
      <p:sp>
        <p:nvSpPr>
          <p:cNvPr id="13" name="TextBox 58">
            <a:extLst>
              <a:ext uri="{FF2B5EF4-FFF2-40B4-BE49-F238E27FC236}">
                <a16:creationId xmlns:a16="http://schemas.microsoft.com/office/drawing/2014/main" id="{6EAF7B53-DCB4-C123-E18E-C99AC18E8FB3}"/>
              </a:ext>
            </a:extLst>
          </p:cNvPr>
          <p:cNvSpPr txBox="1"/>
          <p:nvPr/>
        </p:nvSpPr>
        <p:spPr>
          <a:xfrm>
            <a:off x="3215206" y="4710558"/>
            <a:ext cx="2200796" cy="369332"/>
          </a:xfrm>
          <a:prstGeom prst="rect">
            <a:avLst/>
          </a:prstGeom>
          <a:noFill/>
        </p:spPr>
        <p:txBody>
          <a:bodyPr wrap="square" rtlCol="0">
            <a:spAutoFit/>
          </a:bodyPr>
          <a:lstStyle/>
          <a:p>
            <a:r>
              <a:rPr lang="en-US" dirty="0">
                <a:solidFill>
                  <a:schemeClr val="accent5">
                    <a:lumMod val="75000"/>
                  </a:schemeClr>
                </a:solidFill>
                <a:latin typeface="Times" pitchFamily="2" charset="0"/>
              </a:rPr>
              <a:t>Semantic alignment</a:t>
            </a:r>
          </a:p>
        </p:txBody>
      </p:sp>
      <p:sp>
        <p:nvSpPr>
          <p:cNvPr id="14" name="TextBox 58">
            <a:extLst>
              <a:ext uri="{FF2B5EF4-FFF2-40B4-BE49-F238E27FC236}">
                <a16:creationId xmlns:a16="http://schemas.microsoft.com/office/drawing/2014/main" id="{5EF71CF3-3A3A-3E6A-FF61-37E10D9B1D06}"/>
              </a:ext>
            </a:extLst>
          </p:cNvPr>
          <p:cNvSpPr txBox="1"/>
          <p:nvPr/>
        </p:nvSpPr>
        <p:spPr>
          <a:xfrm>
            <a:off x="1098650" y="4224517"/>
            <a:ext cx="3307095" cy="400110"/>
          </a:xfrm>
          <a:prstGeom prst="rect">
            <a:avLst/>
          </a:prstGeom>
          <a:noFill/>
        </p:spPr>
        <p:txBody>
          <a:bodyPr wrap="square" rtlCol="0">
            <a:spAutoFit/>
          </a:bodyPr>
          <a:lstStyle/>
          <a:p>
            <a:pPr algn="ctr"/>
            <a:r>
              <a:rPr lang="en-US" sz="2000" dirty="0">
                <a:solidFill>
                  <a:schemeClr val="accent5">
                    <a:lumMod val="75000"/>
                  </a:schemeClr>
                </a:solidFill>
                <a:latin typeface="Times" pitchFamily="2" charset="0"/>
              </a:rPr>
              <a:t>Multi-domain pre-training</a:t>
            </a:r>
          </a:p>
        </p:txBody>
      </p:sp>
      <p:sp>
        <p:nvSpPr>
          <p:cNvPr id="15" name="TextBox 58">
            <a:extLst>
              <a:ext uri="{FF2B5EF4-FFF2-40B4-BE49-F238E27FC236}">
                <a16:creationId xmlns:a16="http://schemas.microsoft.com/office/drawing/2014/main" id="{3936449C-A53C-1093-682A-0C67AEE8B0D4}"/>
              </a:ext>
            </a:extLst>
          </p:cNvPr>
          <p:cNvSpPr txBox="1"/>
          <p:nvPr/>
        </p:nvSpPr>
        <p:spPr>
          <a:xfrm>
            <a:off x="6983636" y="4230167"/>
            <a:ext cx="3307095" cy="400110"/>
          </a:xfrm>
          <a:prstGeom prst="rect">
            <a:avLst/>
          </a:prstGeom>
          <a:noFill/>
        </p:spPr>
        <p:txBody>
          <a:bodyPr wrap="square" rtlCol="0">
            <a:spAutoFit/>
          </a:bodyPr>
          <a:lstStyle/>
          <a:p>
            <a:pPr algn="ctr"/>
            <a:r>
              <a:rPr lang="en-US" sz="2000" dirty="0">
                <a:solidFill>
                  <a:schemeClr val="accent5">
                    <a:lumMod val="75000"/>
                  </a:schemeClr>
                </a:solidFill>
                <a:latin typeface="Times" pitchFamily="2" charset="0"/>
              </a:rPr>
              <a:t>Downstream adaptation</a:t>
            </a:r>
          </a:p>
        </p:txBody>
      </p:sp>
      <p:sp>
        <p:nvSpPr>
          <p:cNvPr id="16" name="TextBox 58">
            <a:extLst>
              <a:ext uri="{FF2B5EF4-FFF2-40B4-BE49-F238E27FC236}">
                <a16:creationId xmlns:a16="http://schemas.microsoft.com/office/drawing/2014/main" id="{F8F22FAF-F933-66D1-477B-5FF0AAA65E2D}"/>
              </a:ext>
            </a:extLst>
          </p:cNvPr>
          <p:cNvSpPr txBox="1"/>
          <p:nvPr/>
        </p:nvSpPr>
        <p:spPr>
          <a:xfrm>
            <a:off x="8205087" y="4700336"/>
            <a:ext cx="2200796" cy="369332"/>
          </a:xfrm>
          <a:prstGeom prst="rect">
            <a:avLst/>
          </a:prstGeom>
          <a:noFill/>
        </p:spPr>
        <p:txBody>
          <a:bodyPr wrap="square" rtlCol="0">
            <a:spAutoFit/>
          </a:bodyPr>
          <a:lstStyle/>
          <a:p>
            <a:r>
              <a:rPr lang="en-US" dirty="0">
                <a:solidFill>
                  <a:schemeClr val="accent5">
                    <a:lumMod val="75000"/>
                  </a:schemeClr>
                </a:solidFill>
                <a:latin typeface="Times" pitchFamily="2" charset="0"/>
              </a:rPr>
              <a:t>Unifying prompt</a:t>
            </a:r>
          </a:p>
        </p:txBody>
      </p:sp>
      <p:pic>
        <p:nvPicPr>
          <p:cNvPr id="17" name="图片 16">
            <a:extLst>
              <a:ext uri="{FF2B5EF4-FFF2-40B4-BE49-F238E27FC236}">
                <a16:creationId xmlns:a16="http://schemas.microsoft.com/office/drawing/2014/main" id="{62C95BDD-C3F8-C57C-7E3B-4A21E8C60DBB}"/>
              </a:ext>
            </a:extLst>
          </p:cNvPr>
          <p:cNvPicPr>
            <a:picLocks noChangeAspect="1"/>
          </p:cNvPicPr>
          <p:nvPr/>
        </p:nvPicPr>
        <p:blipFill>
          <a:blip r:embed="rId8"/>
          <a:stretch>
            <a:fillRect/>
          </a:stretch>
        </p:blipFill>
        <p:spPr>
          <a:xfrm>
            <a:off x="6100790" y="5079890"/>
            <a:ext cx="1306206" cy="338426"/>
          </a:xfrm>
          <a:prstGeom prst="rect">
            <a:avLst/>
          </a:prstGeom>
        </p:spPr>
      </p:pic>
      <p:sp>
        <p:nvSpPr>
          <p:cNvPr id="18" name="TextBox 58">
            <a:extLst>
              <a:ext uri="{FF2B5EF4-FFF2-40B4-BE49-F238E27FC236}">
                <a16:creationId xmlns:a16="http://schemas.microsoft.com/office/drawing/2014/main" id="{5C705305-FFBF-DAD5-CA40-1FA8A741634C}"/>
              </a:ext>
            </a:extLst>
          </p:cNvPr>
          <p:cNvSpPr txBox="1"/>
          <p:nvPr/>
        </p:nvSpPr>
        <p:spPr>
          <a:xfrm>
            <a:off x="6015472" y="4705690"/>
            <a:ext cx="2200796" cy="369332"/>
          </a:xfrm>
          <a:prstGeom prst="rect">
            <a:avLst/>
          </a:prstGeom>
          <a:noFill/>
        </p:spPr>
        <p:txBody>
          <a:bodyPr wrap="square" rtlCol="0">
            <a:spAutoFit/>
          </a:bodyPr>
          <a:lstStyle/>
          <a:p>
            <a:r>
              <a:rPr lang="en-US" dirty="0">
                <a:solidFill>
                  <a:schemeClr val="accent5">
                    <a:lumMod val="75000"/>
                  </a:schemeClr>
                </a:solidFill>
                <a:latin typeface="Times" pitchFamily="2" charset="0"/>
              </a:rPr>
              <a:t>Dimension alignment</a:t>
            </a:r>
          </a:p>
        </p:txBody>
      </p:sp>
      <p:sp>
        <p:nvSpPr>
          <p:cNvPr id="19" name="TextBox 58">
            <a:extLst>
              <a:ext uri="{FF2B5EF4-FFF2-40B4-BE49-F238E27FC236}">
                <a16:creationId xmlns:a16="http://schemas.microsoft.com/office/drawing/2014/main" id="{E358BC34-56A6-529C-A491-592406514FA2}"/>
              </a:ext>
            </a:extLst>
          </p:cNvPr>
          <p:cNvSpPr txBox="1"/>
          <p:nvPr/>
        </p:nvSpPr>
        <p:spPr>
          <a:xfrm>
            <a:off x="10009304" y="4705690"/>
            <a:ext cx="2200796" cy="369332"/>
          </a:xfrm>
          <a:prstGeom prst="rect">
            <a:avLst/>
          </a:prstGeom>
          <a:noFill/>
        </p:spPr>
        <p:txBody>
          <a:bodyPr wrap="square" rtlCol="0">
            <a:spAutoFit/>
          </a:bodyPr>
          <a:lstStyle/>
          <a:p>
            <a:r>
              <a:rPr lang="en-US" dirty="0">
                <a:solidFill>
                  <a:schemeClr val="accent5">
                    <a:lumMod val="75000"/>
                  </a:schemeClr>
                </a:solidFill>
                <a:latin typeface="Times" pitchFamily="2" charset="0"/>
              </a:rPr>
              <a:t>Mixing prompt</a:t>
            </a:r>
          </a:p>
        </p:txBody>
      </p:sp>
      <p:pic>
        <p:nvPicPr>
          <p:cNvPr id="20" name="图片 19">
            <a:extLst>
              <a:ext uri="{FF2B5EF4-FFF2-40B4-BE49-F238E27FC236}">
                <a16:creationId xmlns:a16="http://schemas.microsoft.com/office/drawing/2014/main" id="{BBBB8978-13D3-F169-FC0D-A4627EDBB952}"/>
              </a:ext>
            </a:extLst>
          </p:cNvPr>
          <p:cNvPicPr>
            <a:picLocks noChangeAspect="1"/>
          </p:cNvPicPr>
          <p:nvPr/>
        </p:nvPicPr>
        <p:blipFill>
          <a:blip r:embed="rId9"/>
          <a:stretch>
            <a:fillRect/>
          </a:stretch>
        </p:blipFill>
        <p:spPr>
          <a:xfrm>
            <a:off x="6096000" y="5579646"/>
            <a:ext cx="5511510" cy="420964"/>
          </a:xfrm>
          <a:prstGeom prst="rect">
            <a:avLst/>
          </a:prstGeom>
        </p:spPr>
      </p:pic>
      <p:pic>
        <p:nvPicPr>
          <p:cNvPr id="21" name="图片 20">
            <a:extLst>
              <a:ext uri="{FF2B5EF4-FFF2-40B4-BE49-F238E27FC236}">
                <a16:creationId xmlns:a16="http://schemas.microsoft.com/office/drawing/2014/main" id="{C44E90BB-94A1-95E6-B82A-5882174C34B4}"/>
              </a:ext>
            </a:extLst>
          </p:cNvPr>
          <p:cNvPicPr>
            <a:picLocks noChangeAspect="1"/>
          </p:cNvPicPr>
          <p:nvPr/>
        </p:nvPicPr>
        <p:blipFill>
          <a:blip r:embed="rId10"/>
          <a:stretch>
            <a:fillRect/>
          </a:stretch>
        </p:blipFill>
        <p:spPr>
          <a:xfrm>
            <a:off x="8637184" y="5079890"/>
            <a:ext cx="527744" cy="354455"/>
          </a:xfrm>
          <a:prstGeom prst="rect">
            <a:avLst/>
          </a:prstGeom>
        </p:spPr>
      </p:pic>
    </p:spTree>
    <p:extLst>
      <p:ext uri="{BB962C8B-B14F-4D97-AF65-F5344CB8AC3E}">
        <p14:creationId xmlns:p14="http://schemas.microsoft.com/office/powerpoint/2010/main" val="34081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P spid="14" grpId="0"/>
      <p:bldP spid="14" grpId="1"/>
      <p:bldP spid="15" grpId="0"/>
      <p:bldP spid="15" grpId="1"/>
      <p:bldP spid="16" grpId="0"/>
      <p:bldP spid="16" grpId="1"/>
      <p:bldP spid="18" grpId="0"/>
      <p:bldP spid="18" grpId="1"/>
      <p:bldP spid="19" grpId="0"/>
      <p:bldP spid="19"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A9B5E-E1CF-4C6C-80A2-A393220E2633}"/>
              </a:ext>
            </a:extLst>
          </p:cNvPr>
          <p:cNvSpPr>
            <a:spLocks noGrp="1"/>
          </p:cNvSpPr>
          <p:nvPr>
            <p:ph type="title"/>
          </p:nvPr>
        </p:nvSpPr>
        <p:spPr/>
        <p:txBody>
          <a:bodyPr/>
          <a:lstStyle/>
          <a:p>
            <a:r>
              <a:rPr lang="en-US" altLang="zh-CN" dirty="0"/>
              <a:t>SAMGPT</a:t>
            </a:r>
            <a:endParaRPr lang="zh-CN" altLang="en-US" dirty="0"/>
          </a:p>
        </p:txBody>
      </p:sp>
      <p:sp>
        <p:nvSpPr>
          <p:cNvPr id="4" name="灯片编号占位符 3">
            <a:extLst>
              <a:ext uri="{FF2B5EF4-FFF2-40B4-BE49-F238E27FC236}">
                <a16:creationId xmlns:a16="http://schemas.microsoft.com/office/drawing/2014/main" id="{09F36E33-C308-8C9B-93A7-50BD9DC8EA84}"/>
              </a:ext>
            </a:extLst>
          </p:cNvPr>
          <p:cNvSpPr>
            <a:spLocks noGrp="1"/>
          </p:cNvSpPr>
          <p:nvPr>
            <p:ph type="sldNum" sz="quarter" idx="12"/>
          </p:nvPr>
        </p:nvSpPr>
        <p:spPr/>
        <p:txBody>
          <a:bodyPr/>
          <a:lstStyle/>
          <a:p>
            <a:fld id="{C7443813-12FE-C847-8FDC-914F4A6A28E1}" type="slidenum">
              <a:rPr lang="en-US" smtClean="0"/>
              <a:t>67</a:t>
            </a:fld>
            <a:endParaRPr lang="en-US" dirty="0"/>
          </a:p>
        </p:txBody>
      </p:sp>
      <p:sp>
        <p:nvSpPr>
          <p:cNvPr id="5" name="文本占位符 4">
            <a:extLst>
              <a:ext uri="{FF2B5EF4-FFF2-40B4-BE49-F238E27FC236}">
                <a16:creationId xmlns:a16="http://schemas.microsoft.com/office/drawing/2014/main" id="{63F929DF-7236-69B4-B226-DFD20683B9CD}"/>
              </a:ext>
            </a:extLst>
          </p:cNvPr>
          <p:cNvSpPr>
            <a:spLocks noGrp="1"/>
          </p:cNvSpPr>
          <p:nvPr>
            <p:ph type="body" sz="quarter" idx="13"/>
          </p:nvPr>
        </p:nvSpPr>
        <p:spPr/>
        <p:txBody>
          <a:bodyPr/>
          <a:lstStyle/>
          <a:p>
            <a:r>
              <a:rPr lang="en-US" altLang="zh-CN" sz="1600" dirty="0"/>
              <a:t>Yu, et al. “</a:t>
            </a:r>
            <a:r>
              <a:rPr lang="en-US" altLang="zh-CN" sz="1600" b="0" i="0" u="none" strike="noStrike" dirty="0">
                <a:effectLst/>
              </a:rPr>
              <a:t>SAMGPT: Text-free Graph Foundation Model for Multi-domain Pre-training and Cross-domain Adaptation</a:t>
            </a:r>
            <a:r>
              <a:rPr lang="en-US" altLang="zh-CN" sz="1600" b="0" i="0" dirty="0">
                <a:effectLst/>
              </a:rPr>
              <a:t>.” WWW’25.</a:t>
            </a:r>
            <a:endParaRPr lang="zh-CN" altLang="en-US" dirty="0"/>
          </a:p>
          <a:p>
            <a:endParaRPr lang="zh-CN" altLang="en-US" dirty="0"/>
          </a:p>
        </p:txBody>
      </p:sp>
      <p:pic>
        <p:nvPicPr>
          <p:cNvPr id="6" name="图片 5">
            <a:extLst>
              <a:ext uri="{FF2B5EF4-FFF2-40B4-BE49-F238E27FC236}">
                <a16:creationId xmlns:a16="http://schemas.microsoft.com/office/drawing/2014/main" id="{B495A93D-DFC9-F6C3-C970-6CCC3B4F4AE7}"/>
              </a:ext>
            </a:extLst>
          </p:cNvPr>
          <p:cNvPicPr>
            <a:picLocks noChangeAspect="1"/>
          </p:cNvPicPr>
          <p:nvPr/>
        </p:nvPicPr>
        <p:blipFill>
          <a:blip r:embed="rId2"/>
          <a:stretch>
            <a:fillRect/>
          </a:stretch>
        </p:blipFill>
        <p:spPr>
          <a:xfrm>
            <a:off x="286005" y="5465697"/>
            <a:ext cx="4885091" cy="528118"/>
          </a:xfrm>
          <a:prstGeom prst="rect">
            <a:avLst/>
          </a:prstGeom>
        </p:spPr>
      </p:pic>
      <p:pic>
        <p:nvPicPr>
          <p:cNvPr id="7" name="图片 6">
            <a:extLst>
              <a:ext uri="{FF2B5EF4-FFF2-40B4-BE49-F238E27FC236}">
                <a16:creationId xmlns:a16="http://schemas.microsoft.com/office/drawing/2014/main" id="{54850AE8-CA95-56BB-8A48-AEBB60988719}"/>
              </a:ext>
            </a:extLst>
          </p:cNvPr>
          <p:cNvPicPr>
            <a:picLocks noChangeAspect="1"/>
          </p:cNvPicPr>
          <p:nvPr/>
        </p:nvPicPr>
        <p:blipFill>
          <a:blip r:embed="rId3"/>
          <a:stretch>
            <a:fillRect/>
          </a:stretch>
        </p:blipFill>
        <p:spPr>
          <a:xfrm>
            <a:off x="1606242" y="837448"/>
            <a:ext cx="8632673" cy="3749414"/>
          </a:xfrm>
          <a:prstGeom prst="rect">
            <a:avLst/>
          </a:prstGeom>
        </p:spPr>
      </p:pic>
      <p:sp>
        <p:nvSpPr>
          <p:cNvPr id="8" name="TextBox 58">
            <a:extLst>
              <a:ext uri="{FF2B5EF4-FFF2-40B4-BE49-F238E27FC236}">
                <a16:creationId xmlns:a16="http://schemas.microsoft.com/office/drawing/2014/main" id="{FEE8EF7F-79AC-2621-8F87-FD218824AB6A}"/>
              </a:ext>
            </a:extLst>
          </p:cNvPr>
          <p:cNvSpPr txBox="1"/>
          <p:nvPr/>
        </p:nvSpPr>
        <p:spPr>
          <a:xfrm>
            <a:off x="235901" y="5127584"/>
            <a:ext cx="2200796" cy="369332"/>
          </a:xfrm>
          <a:prstGeom prst="rect">
            <a:avLst/>
          </a:prstGeom>
          <a:noFill/>
        </p:spPr>
        <p:txBody>
          <a:bodyPr wrap="square" rtlCol="0">
            <a:spAutoFit/>
          </a:bodyPr>
          <a:lstStyle/>
          <a:p>
            <a:r>
              <a:rPr lang="en-US" dirty="0">
                <a:solidFill>
                  <a:schemeClr val="accent5">
                    <a:lumMod val="75000"/>
                  </a:schemeClr>
                </a:solidFill>
                <a:latin typeface="Times" pitchFamily="2" charset="0"/>
              </a:rPr>
              <a:t>Structural alignment</a:t>
            </a:r>
          </a:p>
        </p:txBody>
      </p:sp>
      <p:sp>
        <p:nvSpPr>
          <p:cNvPr id="9" name="TextBox 58">
            <a:extLst>
              <a:ext uri="{FF2B5EF4-FFF2-40B4-BE49-F238E27FC236}">
                <a16:creationId xmlns:a16="http://schemas.microsoft.com/office/drawing/2014/main" id="{76242D2A-DCAC-2883-C88D-DE663D575E57}"/>
              </a:ext>
            </a:extLst>
          </p:cNvPr>
          <p:cNvSpPr txBox="1"/>
          <p:nvPr/>
        </p:nvSpPr>
        <p:spPr>
          <a:xfrm>
            <a:off x="1098650" y="4641543"/>
            <a:ext cx="3307095" cy="400110"/>
          </a:xfrm>
          <a:prstGeom prst="rect">
            <a:avLst/>
          </a:prstGeom>
          <a:noFill/>
        </p:spPr>
        <p:txBody>
          <a:bodyPr wrap="square" rtlCol="0">
            <a:spAutoFit/>
          </a:bodyPr>
          <a:lstStyle/>
          <a:p>
            <a:pPr algn="ctr"/>
            <a:r>
              <a:rPr lang="en-US" sz="2000" dirty="0">
                <a:solidFill>
                  <a:schemeClr val="accent5">
                    <a:lumMod val="75000"/>
                  </a:schemeClr>
                </a:solidFill>
                <a:latin typeface="Times" pitchFamily="2" charset="0"/>
              </a:rPr>
              <a:t>Multi-domain pre-training</a:t>
            </a:r>
          </a:p>
        </p:txBody>
      </p:sp>
      <p:sp>
        <p:nvSpPr>
          <p:cNvPr id="10" name="TextBox 58">
            <a:extLst>
              <a:ext uri="{FF2B5EF4-FFF2-40B4-BE49-F238E27FC236}">
                <a16:creationId xmlns:a16="http://schemas.microsoft.com/office/drawing/2014/main" id="{300E0096-8CA0-DA6D-8A6D-D4BA6C2F81BA}"/>
              </a:ext>
            </a:extLst>
          </p:cNvPr>
          <p:cNvSpPr txBox="1"/>
          <p:nvPr/>
        </p:nvSpPr>
        <p:spPr>
          <a:xfrm>
            <a:off x="6822863" y="4647193"/>
            <a:ext cx="3307095" cy="400110"/>
          </a:xfrm>
          <a:prstGeom prst="rect">
            <a:avLst/>
          </a:prstGeom>
          <a:noFill/>
        </p:spPr>
        <p:txBody>
          <a:bodyPr wrap="square" rtlCol="0">
            <a:spAutoFit/>
          </a:bodyPr>
          <a:lstStyle/>
          <a:p>
            <a:pPr algn="ctr"/>
            <a:r>
              <a:rPr lang="en-US" sz="2000" dirty="0">
                <a:solidFill>
                  <a:schemeClr val="accent5">
                    <a:lumMod val="75000"/>
                  </a:schemeClr>
                </a:solidFill>
                <a:latin typeface="Times" pitchFamily="2" charset="0"/>
              </a:rPr>
              <a:t>Downstream adaptation</a:t>
            </a:r>
          </a:p>
        </p:txBody>
      </p:sp>
      <p:sp>
        <p:nvSpPr>
          <p:cNvPr id="11" name="TextBox 58">
            <a:extLst>
              <a:ext uri="{FF2B5EF4-FFF2-40B4-BE49-F238E27FC236}">
                <a16:creationId xmlns:a16="http://schemas.microsoft.com/office/drawing/2014/main" id="{948BA28B-F2B6-CBEE-2DC3-12A16AD4D060}"/>
              </a:ext>
            </a:extLst>
          </p:cNvPr>
          <p:cNvSpPr txBox="1"/>
          <p:nvPr/>
        </p:nvSpPr>
        <p:spPr>
          <a:xfrm>
            <a:off x="5474764" y="5117362"/>
            <a:ext cx="2200796" cy="369332"/>
          </a:xfrm>
          <a:prstGeom prst="rect">
            <a:avLst/>
          </a:prstGeom>
          <a:noFill/>
        </p:spPr>
        <p:txBody>
          <a:bodyPr wrap="square" rtlCol="0">
            <a:spAutoFit/>
          </a:bodyPr>
          <a:lstStyle/>
          <a:p>
            <a:r>
              <a:rPr lang="en-US" dirty="0">
                <a:solidFill>
                  <a:schemeClr val="accent5">
                    <a:lumMod val="75000"/>
                  </a:schemeClr>
                </a:solidFill>
                <a:latin typeface="Times" pitchFamily="2" charset="0"/>
              </a:rPr>
              <a:t>Holistic prompt</a:t>
            </a:r>
          </a:p>
        </p:txBody>
      </p:sp>
      <p:sp>
        <p:nvSpPr>
          <p:cNvPr id="12" name="TextBox 58">
            <a:extLst>
              <a:ext uri="{FF2B5EF4-FFF2-40B4-BE49-F238E27FC236}">
                <a16:creationId xmlns:a16="http://schemas.microsoft.com/office/drawing/2014/main" id="{025A3420-87B6-9CFF-4517-3981589BA355}"/>
              </a:ext>
            </a:extLst>
          </p:cNvPr>
          <p:cNvSpPr txBox="1"/>
          <p:nvPr/>
        </p:nvSpPr>
        <p:spPr>
          <a:xfrm>
            <a:off x="9709666" y="5124251"/>
            <a:ext cx="2200796" cy="369332"/>
          </a:xfrm>
          <a:prstGeom prst="rect">
            <a:avLst/>
          </a:prstGeom>
          <a:noFill/>
        </p:spPr>
        <p:txBody>
          <a:bodyPr wrap="square" rtlCol="0">
            <a:spAutoFit/>
          </a:bodyPr>
          <a:lstStyle/>
          <a:p>
            <a:r>
              <a:rPr lang="en-US" dirty="0">
                <a:solidFill>
                  <a:schemeClr val="accent5">
                    <a:lumMod val="75000"/>
                  </a:schemeClr>
                </a:solidFill>
                <a:latin typeface="Times" pitchFamily="2" charset="0"/>
              </a:rPr>
              <a:t>Specific prompt</a:t>
            </a:r>
          </a:p>
        </p:txBody>
      </p:sp>
      <p:pic>
        <p:nvPicPr>
          <p:cNvPr id="13" name="图片 12">
            <a:extLst>
              <a:ext uri="{FF2B5EF4-FFF2-40B4-BE49-F238E27FC236}">
                <a16:creationId xmlns:a16="http://schemas.microsoft.com/office/drawing/2014/main" id="{F4661526-C96B-4310-3841-BE6D9490A458}"/>
              </a:ext>
            </a:extLst>
          </p:cNvPr>
          <p:cNvPicPr>
            <a:picLocks noChangeAspect="1"/>
          </p:cNvPicPr>
          <p:nvPr/>
        </p:nvPicPr>
        <p:blipFill>
          <a:blip r:embed="rId4"/>
          <a:stretch>
            <a:fillRect/>
          </a:stretch>
        </p:blipFill>
        <p:spPr>
          <a:xfrm>
            <a:off x="5474764" y="5534459"/>
            <a:ext cx="4234902" cy="389511"/>
          </a:xfrm>
          <a:prstGeom prst="rect">
            <a:avLst/>
          </a:prstGeom>
        </p:spPr>
      </p:pic>
      <p:pic>
        <p:nvPicPr>
          <p:cNvPr id="14" name="图片 13">
            <a:extLst>
              <a:ext uri="{FF2B5EF4-FFF2-40B4-BE49-F238E27FC236}">
                <a16:creationId xmlns:a16="http://schemas.microsoft.com/office/drawing/2014/main" id="{C3531DE9-1A24-9083-151F-EEABFAA7C120}"/>
              </a:ext>
            </a:extLst>
          </p:cNvPr>
          <p:cNvPicPr>
            <a:picLocks noChangeAspect="1"/>
          </p:cNvPicPr>
          <p:nvPr/>
        </p:nvPicPr>
        <p:blipFill>
          <a:blip r:embed="rId5"/>
          <a:stretch>
            <a:fillRect/>
          </a:stretch>
        </p:blipFill>
        <p:spPr>
          <a:xfrm>
            <a:off x="9780533" y="5454768"/>
            <a:ext cx="1761392" cy="539047"/>
          </a:xfrm>
          <a:prstGeom prst="rect">
            <a:avLst/>
          </a:prstGeom>
        </p:spPr>
      </p:pic>
    </p:spTree>
    <p:extLst>
      <p:ext uri="{BB962C8B-B14F-4D97-AF65-F5344CB8AC3E}">
        <p14:creationId xmlns:p14="http://schemas.microsoft.com/office/powerpoint/2010/main" val="257744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2" grpId="0"/>
      <p:bldP spid="12"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52278-A0C2-57B9-BB46-BB69C9131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AFA28-E33B-F5F8-FB03-D77C8BEB608F}"/>
              </a:ext>
            </a:extLst>
          </p:cNvPr>
          <p:cNvSpPr>
            <a:spLocks noGrp="1"/>
          </p:cNvSpPr>
          <p:nvPr>
            <p:ph type="title"/>
          </p:nvPr>
        </p:nvSpPr>
        <p:spPr/>
        <p:txBody>
          <a:bodyPr/>
          <a:lstStyle/>
          <a:p>
            <a:r>
              <a:rPr lang="en-CN" dirty="0"/>
              <a:t>Summary</a:t>
            </a:r>
          </a:p>
        </p:txBody>
      </p:sp>
      <p:sp>
        <p:nvSpPr>
          <p:cNvPr id="3" name="Content Placeholder 2">
            <a:extLst>
              <a:ext uri="{FF2B5EF4-FFF2-40B4-BE49-F238E27FC236}">
                <a16:creationId xmlns:a16="http://schemas.microsoft.com/office/drawing/2014/main" id="{51F3516E-42FA-811C-B7C1-43D45A4642A8}"/>
              </a:ext>
            </a:extLst>
          </p:cNvPr>
          <p:cNvSpPr>
            <a:spLocks noGrp="1"/>
          </p:cNvSpPr>
          <p:nvPr>
            <p:ph idx="1"/>
          </p:nvPr>
        </p:nvSpPr>
        <p:spPr>
          <a:xfrm>
            <a:off x="491490" y="999863"/>
            <a:ext cx="10862310" cy="3767209"/>
          </a:xfrm>
        </p:spPr>
        <p:txBody>
          <a:bodyPr>
            <a:noAutofit/>
          </a:bodyPr>
          <a:lstStyle/>
          <a:p>
            <a:r>
              <a:rPr lang="en-US" sz="2400" dirty="0">
                <a:effectLst/>
                <a:latin typeface="Times New Roman" panose="02020603050405020304" pitchFamily="18" charset="0"/>
                <a:cs typeface="Times New Roman" panose="02020603050405020304" pitchFamily="18" charset="0"/>
              </a:rPr>
              <a:t>Existing research often focus on </a:t>
            </a:r>
            <a:r>
              <a:rPr lang="en-US" sz="2400" dirty="0">
                <a:solidFill>
                  <a:schemeClr val="accent6"/>
                </a:solidFill>
                <a:effectLst/>
                <a:latin typeface="Times New Roman" panose="02020603050405020304" pitchFamily="18" charset="0"/>
                <a:cs typeface="Times New Roman" panose="02020603050405020304" pitchFamily="18" charset="0"/>
              </a:rPr>
              <a:t>text-free</a:t>
            </a:r>
            <a:r>
              <a:rPr lang="en-US" sz="2400" dirty="0">
                <a:effectLst/>
                <a:latin typeface="Times New Roman" panose="02020603050405020304" pitchFamily="18" charset="0"/>
                <a:cs typeface="Times New Roman" panose="02020603050405020304" pitchFamily="18" charset="0"/>
              </a:rPr>
              <a:t> graphs,</a:t>
            </a:r>
            <a:r>
              <a:rPr lang="en-US" altLang="zh-CN" sz="2400" dirty="0">
                <a:latin typeface="Times New Roman" panose="02020603050405020304" pitchFamily="18" charset="0"/>
                <a:cs typeface="Times New Roman" panose="02020603050405020304" pitchFamily="18" charset="0"/>
              </a:rPr>
              <a:t>  fail to </a:t>
            </a:r>
            <a:r>
              <a:rPr lang="en-US" altLang="zh-CN" sz="2400" dirty="0">
                <a:effectLst/>
                <a:latin typeface="Times New Roman" panose="02020603050405020304" pitchFamily="18" charset="0"/>
                <a:cs typeface="Times New Roman" panose="02020603050405020304" pitchFamily="18" charset="0"/>
              </a:rPr>
              <a:t>leverage the vast amount of </a:t>
            </a:r>
            <a:r>
              <a:rPr lang="en-US" altLang="zh-CN" sz="2400" dirty="0">
                <a:solidFill>
                  <a:schemeClr val="accent6"/>
                </a:solidFill>
                <a:effectLst/>
                <a:latin typeface="Times New Roman" panose="02020603050405020304" pitchFamily="18" charset="0"/>
                <a:cs typeface="Times New Roman" panose="02020603050405020304" pitchFamily="18" charset="0"/>
              </a:rPr>
              <a:t>textual data </a:t>
            </a:r>
            <a:r>
              <a:rPr lang="en-US" altLang="zh-CN" sz="2400" dirty="0">
                <a:effectLst/>
                <a:latin typeface="Times New Roman" panose="02020603050405020304" pitchFamily="18" charset="0"/>
                <a:cs typeface="Times New Roman" panose="02020603050405020304" pitchFamily="18" charset="0"/>
              </a:rPr>
              <a:t>to learn a more comprehensive knowledge</a:t>
            </a:r>
          </a:p>
          <a:p>
            <a:endParaRPr lang="en-US" altLang="zh-CN" sz="2400" dirty="0">
              <a:effectLst/>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LLMs have achieved significant performance </a:t>
            </a:r>
            <a:endParaRPr lang="en-US" altLang="zh-CN" sz="2400" dirty="0">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F8B438C-5227-0352-1455-48D4B8FE8F63}"/>
              </a:ext>
            </a:extLst>
          </p:cNvPr>
          <p:cNvSpPr>
            <a:spLocks noGrp="1"/>
          </p:cNvSpPr>
          <p:nvPr>
            <p:ph type="sldNum" sz="quarter" idx="12"/>
          </p:nvPr>
        </p:nvSpPr>
        <p:spPr/>
        <p:txBody>
          <a:bodyPr/>
          <a:lstStyle/>
          <a:p>
            <a:fld id="{C7443813-12FE-C847-8FDC-914F4A6A28E1}" type="slidenum">
              <a:rPr lang="en-US" smtClean="0"/>
              <a:t>68</a:t>
            </a:fld>
            <a:endParaRPr lang="en-US" dirty="0"/>
          </a:p>
        </p:txBody>
      </p:sp>
      <p:sp>
        <p:nvSpPr>
          <p:cNvPr id="5" name="Text Placeholder 4">
            <a:extLst>
              <a:ext uri="{FF2B5EF4-FFF2-40B4-BE49-F238E27FC236}">
                <a16:creationId xmlns:a16="http://schemas.microsoft.com/office/drawing/2014/main" id="{DF7AD3DC-773F-A6A3-DA8C-B6A7733D6927}"/>
              </a:ext>
            </a:extLst>
          </p:cNvPr>
          <p:cNvSpPr>
            <a:spLocks noGrp="1"/>
          </p:cNvSpPr>
          <p:nvPr>
            <p:ph type="body" sz="quarter" idx="13"/>
          </p:nvPr>
        </p:nvSpPr>
        <p:spPr/>
        <p:txBody>
          <a:bodyPr/>
          <a:lstStyle/>
          <a:p>
            <a:endParaRPr lang="en-CN"/>
          </a:p>
        </p:txBody>
      </p:sp>
      <p:sp>
        <p:nvSpPr>
          <p:cNvPr id="7" name="TextBox 6">
            <a:extLst>
              <a:ext uri="{FF2B5EF4-FFF2-40B4-BE49-F238E27FC236}">
                <a16:creationId xmlns:a16="http://schemas.microsoft.com/office/drawing/2014/main" id="{2333496A-B9AE-16CF-B6DE-9F3E70D9C4FA}"/>
              </a:ext>
            </a:extLst>
          </p:cNvPr>
          <p:cNvSpPr txBox="1"/>
          <p:nvPr/>
        </p:nvSpPr>
        <p:spPr>
          <a:xfrm>
            <a:off x="491490" y="3740628"/>
            <a:ext cx="11111230" cy="830997"/>
          </a:xfrm>
          <a:prstGeom prst="rect">
            <a:avLst/>
          </a:prstGeom>
          <a:noFill/>
        </p:spPr>
        <p:txBody>
          <a:bodyPr wrap="square">
            <a:spAutoFit/>
          </a:bodyPr>
          <a:lstStyle/>
          <a:p>
            <a:r>
              <a:rPr lang="en-US" sz="2400" dirty="0">
                <a:effectLst/>
                <a:latin typeface="Times New Roman" panose="02020603050405020304" pitchFamily="18" charset="0"/>
                <a:cs typeface="Times New Roman" panose="02020603050405020304" pitchFamily="18" charset="0"/>
              </a:rPr>
              <a:t>Can we leverage LLMs to integrate textual data and thereby improve the performance of graph few-shot learning?</a:t>
            </a:r>
          </a:p>
        </p:txBody>
      </p:sp>
    </p:spTree>
    <p:extLst>
      <p:ext uri="{BB962C8B-B14F-4D97-AF65-F5344CB8AC3E}">
        <p14:creationId xmlns:p14="http://schemas.microsoft.com/office/powerpoint/2010/main" val="3221172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96080-3E7D-5844-A8B4-1F7C6A5FA43E}"/>
              </a:ext>
            </a:extLst>
          </p:cNvPr>
          <p:cNvSpPr>
            <a:spLocks noGrp="1"/>
          </p:cNvSpPr>
          <p:nvPr>
            <p:ph type="title"/>
          </p:nvPr>
        </p:nvSpPr>
        <p:spPr/>
        <p:txBody>
          <a:bodyPr/>
          <a:lstStyle/>
          <a:p>
            <a:r>
              <a:rPr lang="en-CN" dirty="0"/>
              <a:t>Graph + PLM</a:t>
            </a:r>
          </a:p>
        </p:txBody>
      </p:sp>
      <p:sp>
        <p:nvSpPr>
          <p:cNvPr id="3" name="Content Placeholder 2">
            <a:extLst>
              <a:ext uri="{FF2B5EF4-FFF2-40B4-BE49-F238E27FC236}">
                <a16:creationId xmlns:a16="http://schemas.microsoft.com/office/drawing/2014/main" id="{A8F2219D-95B5-BE48-AC44-EE1CFB120B0D}"/>
              </a:ext>
            </a:extLst>
          </p:cNvPr>
          <p:cNvSpPr>
            <a:spLocks noGrp="1"/>
          </p:cNvSpPr>
          <p:nvPr>
            <p:ph idx="1"/>
          </p:nvPr>
        </p:nvSpPr>
        <p:spPr/>
        <p:txBody>
          <a:bodyPr/>
          <a:lstStyle/>
          <a:p>
            <a:pPr>
              <a:lnSpc>
                <a:spcPct val="150000"/>
              </a:lnSpc>
            </a:pPr>
            <a:r>
              <a:rPr lang="en-US" dirty="0">
                <a:effectLst/>
                <a:latin typeface="Times New Roman" panose="02020603050405020304" pitchFamily="18" charset="0"/>
                <a:cs typeface="Times New Roman" panose="02020603050405020304" pitchFamily="18" charset="0"/>
              </a:rPr>
              <a:t>Pre-training:</a:t>
            </a:r>
          </a:p>
          <a:p>
            <a:pPr lvl="1">
              <a:lnSpc>
                <a:spcPct val="150000"/>
              </a:lnSpc>
              <a:buFont typeface="Wingdings" pitchFamily="2" charset="2"/>
              <a:buChar char="Ø"/>
            </a:pPr>
            <a:r>
              <a:rPr lang="en-CN" dirty="0"/>
              <a:t>Contrastive pre-training </a:t>
            </a:r>
          </a:p>
          <a:p>
            <a:pPr lvl="1">
              <a:lnSpc>
                <a:spcPct val="150000"/>
              </a:lnSpc>
              <a:buFont typeface="Wingdings" pitchFamily="2" charset="2"/>
              <a:buChar char="Ø"/>
            </a:pPr>
            <a:r>
              <a:rPr lang="en-US" dirty="0"/>
              <a:t>Language modeling</a:t>
            </a:r>
            <a:endParaRPr lang="en-US" dirty="0">
              <a:effectLst/>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Adaptation:</a:t>
            </a:r>
          </a:p>
          <a:p>
            <a:pPr lvl="1">
              <a:lnSpc>
                <a:spcPct val="150000"/>
              </a:lnSpc>
              <a:buFont typeface="Wingdings" pitchFamily="2" charset="2"/>
              <a:buChar char="Ø"/>
            </a:pPr>
            <a:r>
              <a:rPr lang="en-CN" dirty="0"/>
              <a:t>Prompt-tuning</a:t>
            </a:r>
          </a:p>
          <a:p>
            <a:pPr lvl="1">
              <a:lnSpc>
                <a:spcPct val="150000"/>
              </a:lnSpc>
              <a:buFont typeface="Wingdings" pitchFamily="2" charset="2"/>
              <a:buChar char="Ø"/>
            </a:pPr>
            <a:r>
              <a:rPr lang="en-CN" dirty="0"/>
              <a:t>Parameter-effeicient fine-tuning (PEFT)</a:t>
            </a:r>
          </a:p>
          <a:p>
            <a:pPr lvl="1"/>
            <a:endParaRPr lang="en-US" dirty="0">
              <a:effectLst/>
              <a:latin typeface="Times New Roman" panose="02020603050405020304" pitchFamily="18" charset="0"/>
              <a:cs typeface="Times New Roman" panose="02020603050405020304" pitchFamily="18" charset="0"/>
            </a:endParaRPr>
          </a:p>
          <a:p>
            <a:endParaRPr lang="en-CN" dirty="0"/>
          </a:p>
        </p:txBody>
      </p:sp>
      <p:sp>
        <p:nvSpPr>
          <p:cNvPr id="4" name="Slide Number Placeholder 3">
            <a:extLst>
              <a:ext uri="{FF2B5EF4-FFF2-40B4-BE49-F238E27FC236}">
                <a16:creationId xmlns:a16="http://schemas.microsoft.com/office/drawing/2014/main" id="{7474934D-6161-6D46-A3C5-51F466AE776C}"/>
              </a:ext>
            </a:extLst>
          </p:cNvPr>
          <p:cNvSpPr>
            <a:spLocks noGrp="1"/>
          </p:cNvSpPr>
          <p:nvPr>
            <p:ph type="sldNum" sz="quarter" idx="12"/>
          </p:nvPr>
        </p:nvSpPr>
        <p:spPr/>
        <p:txBody>
          <a:bodyPr/>
          <a:lstStyle/>
          <a:p>
            <a:fld id="{C7443813-12FE-C847-8FDC-914F4A6A28E1}" type="slidenum">
              <a:rPr lang="en-US" smtClean="0"/>
              <a:t>69</a:t>
            </a:fld>
            <a:endParaRPr lang="en-US" dirty="0"/>
          </a:p>
        </p:txBody>
      </p:sp>
      <p:sp>
        <p:nvSpPr>
          <p:cNvPr id="5" name="Text Placeholder 4">
            <a:extLst>
              <a:ext uri="{FF2B5EF4-FFF2-40B4-BE49-F238E27FC236}">
                <a16:creationId xmlns:a16="http://schemas.microsoft.com/office/drawing/2014/main" id="{3D50BCF4-003E-2F47-AAD4-DAD822BF67C2}"/>
              </a:ext>
            </a:extLst>
          </p:cNvPr>
          <p:cNvSpPr>
            <a:spLocks noGrp="1"/>
          </p:cNvSpPr>
          <p:nvPr>
            <p:ph type="body" sz="quarter" idx="13"/>
          </p:nvPr>
        </p:nvSpPr>
        <p:spPr/>
        <p:txBody>
          <a:bodyPr/>
          <a:lstStyle/>
          <a:p>
            <a:endParaRPr lang="en-CN"/>
          </a:p>
        </p:txBody>
      </p:sp>
    </p:spTree>
    <p:extLst>
      <p:ext uri="{BB962C8B-B14F-4D97-AF65-F5344CB8AC3E}">
        <p14:creationId xmlns:p14="http://schemas.microsoft.com/office/powerpoint/2010/main" val="3568071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6FB65-07B5-5A8B-2CFF-EB0239DD64A0}"/>
              </a:ext>
            </a:extLst>
          </p:cNvPr>
          <p:cNvSpPr>
            <a:spLocks noGrp="1"/>
          </p:cNvSpPr>
          <p:nvPr>
            <p:ph type="title"/>
          </p:nvPr>
        </p:nvSpPr>
        <p:spPr/>
        <p:txBody>
          <a:bodyPr/>
          <a:lstStyle/>
          <a:p>
            <a:r>
              <a:rPr lang="en-US" altLang="zh-CN" dirty="0"/>
              <a:t>Few-shot Learning Methods</a:t>
            </a:r>
            <a:endParaRPr lang="zh-CN" altLang="en-US" dirty="0"/>
          </a:p>
        </p:txBody>
      </p:sp>
      <p:sp>
        <p:nvSpPr>
          <p:cNvPr id="3" name="内容占位符 2">
            <a:extLst>
              <a:ext uri="{FF2B5EF4-FFF2-40B4-BE49-F238E27FC236}">
                <a16:creationId xmlns:a16="http://schemas.microsoft.com/office/drawing/2014/main" id="{26C43F72-B004-1D07-5FED-CD13297C8371}"/>
              </a:ext>
            </a:extLst>
          </p:cNvPr>
          <p:cNvSpPr>
            <a:spLocks noGrp="1"/>
          </p:cNvSpPr>
          <p:nvPr>
            <p:ph idx="1"/>
          </p:nvPr>
        </p:nvSpPr>
        <p:spPr/>
        <p:txBody>
          <a:bodyPr/>
          <a:lstStyle/>
          <a:p>
            <a:r>
              <a:rPr lang="en-US" altLang="zh-CN" dirty="0"/>
              <a:t>Learn prior knowledge and adapt to downstream applications</a:t>
            </a:r>
            <a:endParaRPr lang="zh-CN" altLang="en-US" dirty="0"/>
          </a:p>
        </p:txBody>
      </p:sp>
      <p:sp>
        <p:nvSpPr>
          <p:cNvPr id="4" name="灯片编号占位符 3">
            <a:extLst>
              <a:ext uri="{FF2B5EF4-FFF2-40B4-BE49-F238E27FC236}">
                <a16:creationId xmlns:a16="http://schemas.microsoft.com/office/drawing/2014/main" id="{19AE3D95-4212-4081-0970-0D8E6A32F012}"/>
              </a:ext>
            </a:extLst>
          </p:cNvPr>
          <p:cNvSpPr>
            <a:spLocks noGrp="1"/>
          </p:cNvSpPr>
          <p:nvPr>
            <p:ph type="sldNum" sz="quarter" idx="12"/>
          </p:nvPr>
        </p:nvSpPr>
        <p:spPr/>
        <p:txBody>
          <a:bodyPr/>
          <a:lstStyle/>
          <a:p>
            <a:fld id="{C7443813-12FE-C847-8FDC-914F4A6A28E1}" type="slidenum">
              <a:rPr lang="en-US" smtClean="0"/>
              <a:t>7</a:t>
            </a:fld>
            <a:endParaRPr lang="en-US" dirty="0"/>
          </a:p>
        </p:txBody>
      </p:sp>
      <p:sp>
        <p:nvSpPr>
          <p:cNvPr id="5" name="文本占位符 4">
            <a:extLst>
              <a:ext uri="{FF2B5EF4-FFF2-40B4-BE49-F238E27FC236}">
                <a16:creationId xmlns:a16="http://schemas.microsoft.com/office/drawing/2014/main" id="{2152FBC1-2433-70AE-9129-B42BD1FBBCF4}"/>
              </a:ext>
            </a:extLst>
          </p:cNvPr>
          <p:cNvSpPr>
            <a:spLocks noGrp="1"/>
          </p:cNvSpPr>
          <p:nvPr>
            <p:ph type="body" sz="quarter" idx="13"/>
          </p:nvPr>
        </p:nvSpPr>
        <p:spPr/>
        <p:txBody>
          <a:bodyPr/>
          <a:lstStyle/>
          <a:p>
            <a:endParaRPr lang="zh-CN" altLang="en-US"/>
          </a:p>
        </p:txBody>
      </p:sp>
      <p:pic>
        <p:nvPicPr>
          <p:cNvPr id="7" name="图片 6">
            <a:extLst>
              <a:ext uri="{FF2B5EF4-FFF2-40B4-BE49-F238E27FC236}">
                <a16:creationId xmlns:a16="http://schemas.microsoft.com/office/drawing/2014/main" id="{E6FDECFB-1FA5-EAD9-3FB5-A6BF9620A135}"/>
              </a:ext>
            </a:extLst>
          </p:cNvPr>
          <p:cNvPicPr>
            <a:picLocks noChangeAspect="1"/>
          </p:cNvPicPr>
          <p:nvPr/>
        </p:nvPicPr>
        <p:blipFill>
          <a:blip r:embed="rId2"/>
          <a:stretch>
            <a:fillRect/>
          </a:stretch>
        </p:blipFill>
        <p:spPr>
          <a:xfrm>
            <a:off x="3424397" y="2011681"/>
            <a:ext cx="4996364" cy="3692964"/>
          </a:xfrm>
          <a:prstGeom prst="rect">
            <a:avLst/>
          </a:prstGeom>
        </p:spPr>
      </p:pic>
    </p:spTree>
    <p:extLst>
      <p:ext uri="{BB962C8B-B14F-4D97-AF65-F5344CB8AC3E}">
        <p14:creationId xmlns:p14="http://schemas.microsoft.com/office/powerpoint/2010/main" val="42351265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C79-FDFC-3D4B-AFA9-1335D781F05E}"/>
              </a:ext>
            </a:extLst>
          </p:cNvPr>
          <p:cNvSpPr>
            <a:spLocks noGrp="1"/>
          </p:cNvSpPr>
          <p:nvPr>
            <p:ph type="title"/>
          </p:nvPr>
        </p:nvSpPr>
        <p:spPr/>
        <p:txBody>
          <a:bodyPr/>
          <a:lstStyle/>
          <a:p>
            <a:r>
              <a:rPr lang="en-CN" dirty="0"/>
              <a:t>Graph + PLM: Pre-training</a:t>
            </a:r>
          </a:p>
        </p:txBody>
      </p:sp>
      <p:sp>
        <p:nvSpPr>
          <p:cNvPr id="3" name="Content Placeholder 2">
            <a:extLst>
              <a:ext uri="{FF2B5EF4-FFF2-40B4-BE49-F238E27FC236}">
                <a16:creationId xmlns:a16="http://schemas.microsoft.com/office/drawing/2014/main" id="{ACC5EBEA-AC65-3B41-B16B-8ABC5A4DFCC2}"/>
              </a:ext>
            </a:extLst>
          </p:cNvPr>
          <p:cNvSpPr>
            <a:spLocks noGrp="1"/>
          </p:cNvSpPr>
          <p:nvPr>
            <p:ph idx="1"/>
          </p:nvPr>
        </p:nvSpPr>
        <p:spPr>
          <a:xfrm>
            <a:off x="491489" y="999863"/>
            <a:ext cx="11595407" cy="5117045"/>
          </a:xfrm>
        </p:spPr>
        <p:txBody>
          <a:bodyPr/>
          <a:lstStyle/>
          <a:p>
            <a:r>
              <a:rPr lang="en-US" dirty="0" err="1">
                <a:solidFill>
                  <a:srgbClr val="7030A0"/>
                </a:solidFill>
              </a:rPr>
              <a:t>MoleculeSTM</a:t>
            </a:r>
            <a:r>
              <a:rPr lang="en-US" dirty="0"/>
              <a:t>: </a:t>
            </a:r>
            <a:r>
              <a:rPr lang="en-CN" dirty="0"/>
              <a:t>Contrastive pre-training</a:t>
            </a:r>
            <a:endParaRPr lang="en-US" dirty="0"/>
          </a:p>
          <a:p>
            <a:endParaRPr lang="en-CN" dirty="0"/>
          </a:p>
        </p:txBody>
      </p:sp>
      <p:sp>
        <p:nvSpPr>
          <p:cNvPr id="4" name="Slide Number Placeholder 3">
            <a:extLst>
              <a:ext uri="{FF2B5EF4-FFF2-40B4-BE49-F238E27FC236}">
                <a16:creationId xmlns:a16="http://schemas.microsoft.com/office/drawing/2014/main" id="{A84C7202-FA8C-CB45-BA4F-187602E2FCD6}"/>
              </a:ext>
            </a:extLst>
          </p:cNvPr>
          <p:cNvSpPr>
            <a:spLocks noGrp="1"/>
          </p:cNvSpPr>
          <p:nvPr>
            <p:ph type="sldNum" sz="quarter" idx="12"/>
          </p:nvPr>
        </p:nvSpPr>
        <p:spPr/>
        <p:txBody>
          <a:bodyPr/>
          <a:lstStyle/>
          <a:p>
            <a:fld id="{C7443813-12FE-C847-8FDC-914F4A6A28E1}" type="slidenum">
              <a:rPr lang="en-US" smtClean="0"/>
              <a:t>70</a:t>
            </a:fld>
            <a:endParaRPr lang="en-US" dirty="0"/>
          </a:p>
        </p:txBody>
      </p:sp>
      <p:sp>
        <p:nvSpPr>
          <p:cNvPr id="5" name="Text Placeholder 4">
            <a:extLst>
              <a:ext uri="{FF2B5EF4-FFF2-40B4-BE49-F238E27FC236}">
                <a16:creationId xmlns:a16="http://schemas.microsoft.com/office/drawing/2014/main" id="{FFD12C35-23D8-4840-AB1A-4B542C35364D}"/>
              </a:ext>
            </a:extLst>
          </p:cNvPr>
          <p:cNvSpPr>
            <a:spLocks noGrp="1"/>
          </p:cNvSpPr>
          <p:nvPr>
            <p:ph type="body" sz="quarter" idx="13"/>
          </p:nvPr>
        </p:nvSpPr>
        <p:spPr/>
        <p:txBody>
          <a:bodyPr>
            <a:normAutofit/>
          </a:bodyPr>
          <a:lstStyle/>
          <a:p>
            <a:r>
              <a:rPr lang="en-US" b="0" i="0" dirty="0">
                <a:solidFill>
                  <a:srgbClr val="222222"/>
                </a:solidFill>
                <a:effectLst/>
              </a:rPr>
              <a:t>S. Liu, </a:t>
            </a:r>
            <a:r>
              <a:rPr lang="en-US" b="0" i="1" dirty="0">
                <a:solidFill>
                  <a:srgbClr val="222222"/>
                </a:solidFill>
                <a:effectLst/>
              </a:rPr>
              <a:t>et al</a:t>
            </a:r>
            <a:r>
              <a:rPr lang="en-US" b="0" i="0" dirty="0">
                <a:solidFill>
                  <a:srgbClr val="222222"/>
                </a:solidFill>
                <a:effectLst/>
              </a:rPr>
              <a:t>. "Multi-modal molecule structure–text model for text-based retrieval and editing." </a:t>
            </a:r>
            <a:r>
              <a:rPr lang="en-US" b="0" dirty="0">
                <a:solidFill>
                  <a:srgbClr val="222222"/>
                </a:solidFill>
                <a:effectLst/>
              </a:rPr>
              <a:t>Nature Machine Intelligence </a:t>
            </a:r>
            <a:r>
              <a:rPr lang="en-US" b="0" i="0" dirty="0">
                <a:solidFill>
                  <a:srgbClr val="222222"/>
                </a:solidFill>
                <a:effectLst/>
              </a:rPr>
              <a:t>2023</a:t>
            </a:r>
            <a:endParaRPr lang="en-US" dirty="0"/>
          </a:p>
        </p:txBody>
      </p:sp>
      <p:pic>
        <p:nvPicPr>
          <p:cNvPr id="6" name="Picture 5">
            <a:extLst>
              <a:ext uri="{FF2B5EF4-FFF2-40B4-BE49-F238E27FC236}">
                <a16:creationId xmlns:a16="http://schemas.microsoft.com/office/drawing/2014/main" id="{FBFAD989-039D-464A-B1B4-6AA53DD053FD}"/>
              </a:ext>
            </a:extLst>
          </p:cNvPr>
          <p:cNvPicPr>
            <a:picLocks noChangeAspect="1"/>
          </p:cNvPicPr>
          <p:nvPr/>
        </p:nvPicPr>
        <p:blipFill rotWithShape="1">
          <a:blip r:embed="rId2"/>
          <a:srcRect t="89194"/>
          <a:stretch>
            <a:fillRect/>
          </a:stretch>
        </p:blipFill>
        <p:spPr>
          <a:xfrm>
            <a:off x="1170449" y="4259499"/>
            <a:ext cx="9050147" cy="741092"/>
          </a:xfrm>
          <a:prstGeom prst="rect">
            <a:avLst/>
          </a:prstGeom>
        </p:spPr>
      </p:pic>
      <p:pic>
        <p:nvPicPr>
          <p:cNvPr id="7" name="Picture 6">
            <a:extLst>
              <a:ext uri="{FF2B5EF4-FFF2-40B4-BE49-F238E27FC236}">
                <a16:creationId xmlns:a16="http://schemas.microsoft.com/office/drawing/2014/main" id="{3879EEA8-588F-BD44-BF79-633371C8B649}"/>
              </a:ext>
            </a:extLst>
          </p:cNvPr>
          <p:cNvPicPr>
            <a:picLocks noChangeAspect="1"/>
          </p:cNvPicPr>
          <p:nvPr/>
        </p:nvPicPr>
        <p:blipFill rotWithShape="1">
          <a:blip r:embed="rId2"/>
          <a:srcRect b="63875"/>
          <a:stretch>
            <a:fillRect/>
          </a:stretch>
        </p:blipFill>
        <p:spPr>
          <a:xfrm>
            <a:off x="1170448" y="1734764"/>
            <a:ext cx="9050147" cy="2477467"/>
          </a:xfrm>
          <a:prstGeom prst="rect">
            <a:avLst/>
          </a:prstGeom>
        </p:spPr>
      </p:pic>
      <p:sp>
        <p:nvSpPr>
          <p:cNvPr id="9" name="TextBox 8">
            <a:extLst>
              <a:ext uri="{FF2B5EF4-FFF2-40B4-BE49-F238E27FC236}">
                <a16:creationId xmlns:a16="http://schemas.microsoft.com/office/drawing/2014/main" id="{B182FD61-65AD-BC46-B515-5935B1A14FBC}"/>
              </a:ext>
            </a:extLst>
          </p:cNvPr>
          <p:cNvSpPr txBox="1"/>
          <p:nvPr/>
        </p:nvSpPr>
        <p:spPr>
          <a:xfrm>
            <a:off x="1327609" y="5240033"/>
            <a:ext cx="9773777"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Graph-Text contrastive learning: Graph encoder + Text encoder </a:t>
            </a:r>
            <a:r>
              <a:rPr lang="en-US" sz="2000" dirty="0">
                <a:latin typeface="Times New Roman" panose="02020603050405020304" pitchFamily="18" charset="0"/>
                <a:cs typeface="Times New Roman" panose="02020603050405020304" pitchFamily="18" charset="0"/>
                <a:sym typeface="Wingdings" pitchFamily="2" charset="2"/>
              </a:rPr>
              <a:t></a:t>
            </a:r>
            <a:r>
              <a:rPr lang="en-US" sz="2000" dirty="0">
                <a:latin typeface="Times New Roman" panose="02020603050405020304" pitchFamily="18" charset="0"/>
                <a:cs typeface="Times New Roman" panose="02020603050405020304" pitchFamily="18" charset="0"/>
              </a:rPr>
              <a:t> projector layers</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091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C79-FDFC-3D4B-AFA9-1335D781F05E}"/>
              </a:ext>
            </a:extLst>
          </p:cNvPr>
          <p:cNvSpPr>
            <a:spLocks noGrp="1"/>
          </p:cNvSpPr>
          <p:nvPr>
            <p:ph type="title"/>
          </p:nvPr>
        </p:nvSpPr>
        <p:spPr/>
        <p:txBody>
          <a:bodyPr/>
          <a:lstStyle/>
          <a:p>
            <a:r>
              <a:rPr lang="en-CN" dirty="0"/>
              <a:t>Graph + PLM: Pre-training</a:t>
            </a:r>
          </a:p>
        </p:txBody>
      </p:sp>
      <p:sp>
        <p:nvSpPr>
          <p:cNvPr id="3" name="Content Placeholder 2">
            <a:extLst>
              <a:ext uri="{FF2B5EF4-FFF2-40B4-BE49-F238E27FC236}">
                <a16:creationId xmlns:a16="http://schemas.microsoft.com/office/drawing/2014/main" id="{ACC5EBEA-AC65-3B41-B16B-8ABC5A4DFCC2}"/>
              </a:ext>
            </a:extLst>
          </p:cNvPr>
          <p:cNvSpPr>
            <a:spLocks noGrp="1"/>
          </p:cNvSpPr>
          <p:nvPr>
            <p:ph idx="1"/>
          </p:nvPr>
        </p:nvSpPr>
        <p:spPr/>
        <p:txBody>
          <a:bodyPr/>
          <a:lstStyle/>
          <a:p>
            <a:r>
              <a:rPr lang="en-CN" dirty="0">
                <a:solidFill>
                  <a:srgbClr val="7030A0"/>
                </a:solidFill>
              </a:rPr>
              <a:t>G2P2</a:t>
            </a:r>
            <a:r>
              <a:rPr lang="en-CN" dirty="0"/>
              <a:t>: Contrastive pre-training</a:t>
            </a:r>
          </a:p>
        </p:txBody>
      </p:sp>
      <p:sp>
        <p:nvSpPr>
          <p:cNvPr id="4" name="Slide Number Placeholder 3">
            <a:extLst>
              <a:ext uri="{FF2B5EF4-FFF2-40B4-BE49-F238E27FC236}">
                <a16:creationId xmlns:a16="http://schemas.microsoft.com/office/drawing/2014/main" id="{A84C7202-FA8C-CB45-BA4F-187602E2FCD6}"/>
              </a:ext>
            </a:extLst>
          </p:cNvPr>
          <p:cNvSpPr>
            <a:spLocks noGrp="1"/>
          </p:cNvSpPr>
          <p:nvPr>
            <p:ph type="sldNum" sz="quarter" idx="12"/>
          </p:nvPr>
        </p:nvSpPr>
        <p:spPr/>
        <p:txBody>
          <a:bodyPr/>
          <a:lstStyle/>
          <a:p>
            <a:fld id="{C7443813-12FE-C847-8FDC-914F4A6A28E1}" type="slidenum">
              <a:rPr lang="en-US" smtClean="0"/>
              <a:t>71</a:t>
            </a:fld>
            <a:endParaRPr lang="en-US" dirty="0"/>
          </a:p>
        </p:txBody>
      </p:sp>
      <p:sp>
        <p:nvSpPr>
          <p:cNvPr id="5" name="Text Placeholder 4">
            <a:extLst>
              <a:ext uri="{FF2B5EF4-FFF2-40B4-BE49-F238E27FC236}">
                <a16:creationId xmlns:a16="http://schemas.microsoft.com/office/drawing/2014/main" id="{FFD12C35-23D8-4840-AB1A-4B542C35364D}"/>
              </a:ext>
            </a:extLst>
          </p:cNvPr>
          <p:cNvSpPr>
            <a:spLocks noGrp="1"/>
          </p:cNvSpPr>
          <p:nvPr>
            <p:ph type="body" sz="quarter" idx="13"/>
          </p:nvPr>
        </p:nvSpPr>
        <p:spPr/>
        <p:txBody>
          <a:bodyPr>
            <a:normAutofit/>
          </a:bodyPr>
          <a:lstStyle/>
          <a:p>
            <a:r>
              <a:rPr lang="en-US" b="0" i="0" dirty="0">
                <a:solidFill>
                  <a:srgbClr val="222222"/>
                </a:solidFill>
                <a:effectLst/>
              </a:rPr>
              <a:t>Z.</a:t>
            </a:r>
            <a:r>
              <a:rPr lang="zh-CN" altLang="en-US" b="0" i="0" dirty="0">
                <a:solidFill>
                  <a:srgbClr val="222222"/>
                </a:solidFill>
                <a:effectLst/>
              </a:rPr>
              <a:t> </a:t>
            </a:r>
            <a:r>
              <a:rPr lang="en-US" b="0" i="0" dirty="0">
                <a:solidFill>
                  <a:srgbClr val="222222"/>
                </a:solidFill>
                <a:effectLst/>
              </a:rPr>
              <a:t>Wen, </a:t>
            </a:r>
            <a:r>
              <a:rPr lang="en-US" b="0" i="1" dirty="0">
                <a:solidFill>
                  <a:srgbClr val="222222"/>
                </a:solidFill>
                <a:effectLst/>
              </a:rPr>
              <a:t>et al</a:t>
            </a:r>
            <a:r>
              <a:rPr lang="en-US" b="0" i="0" dirty="0">
                <a:solidFill>
                  <a:srgbClr val="222222"/>
                </a:solidFill>
                <a:effectLst/>
              </a:rPr>
              <a:t>. "Augmenting low-resource text classification with graph-grounded pre-training and prompting." </a:t>
            </a:r>
            <a:r>
              <a:rPr lang="en-US" b="0" dirty="0">
                <a:solidFill>
                  <a:srgbClr val="222222"/>
                </a:solidFill>
                <a:effectLst/>
              </a:rPr>
              <a:t>SIGIR</a:t>
            </a:r>
            <a:r>
              <a:rPr lang="en-US" b="0" i="1" dirty="0">
                <a:solidFill>
                  <a:srgbClr val="222222"/>
                </a:solidFill>
                <a:effectLst/>
              </a:rPr>
              <a:t>’23</a:t>
            </a:r>
            <a:endParaRPr lang="en-US" dirty="0"/>
          </a:p>
        </p:txBody>
      </p:sp>
      <p:sp>
        <p:nvSpPr>
          <p:cNvPr id="9" name="TextBox 8">
            <a:extLst>
              <a:ext uri="{FF2B5EF4-FFF2-40B4-BE49-F238E27FC236}">
                <a16:creationId xmlns:a16="http://schemas.microsoft.com/office/drawing/2014/main" id="{B182FD61-65AD-BC46-B515-5935B1A14FBC}"/>
              </a:ext>
            </a:extLst>
          </p:cNvPr>
          <p:cNvSpPr txBox="1"/>
          <p:nvPr/>
        </p:nvSpPr>
        <p:spPr>
          <a:xfrm>
            <a:off x="7304045" y="2862842"/>
            <a:ext cx="4356788" cy="193899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Graph encoder + Text encoder </a:t>
            </a:r>
            <a:r>
              <a:rPr lang="en-US" sz="2400" dirty="0">
                <a:latin typeface="Times New Roman" panose="02020603050405020304" pitchFamily="18" charset="0"/>
                <a:cs typeface="Times New Roman" panose="02020603050405020304" pitchFamily="18" charset="0"/>
                <a:sym typeface="Wingdings" pitchFamily="2" charset="2"/>
              </a:rPr>
              <a:t></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Three contrastive loss: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Text-Node </a:t>
            </a:r>
          </a:p>
          <a:p>
            <a:pPr marL="342900" indent="-342900">
              <a:buFont typeface="Arial" panose="020B0604020202020204" pitchFamily="34" charset="0"/>
              <a:buChar char="•"/>
            </a:pPr>
            <a:r>
              <a:rPr lang="en-CN" sz="2400" dirty="0">
                <a:latin typeface="Times New Roman" panose="02020603050405020304" pitchFamily="18" charset="0"/>
                <a:cs typeface="Times New Roman" panose="02020603050405020304" pitchFamily="18" charset="0"/>
              </a:rPr>
              <a:t>Text summary-Text</a:t>
            </a:r>
          </a:p>
          <a:p>
            <a:pPr marL="342900" indent="-342900">
              <a:buFont typeface="Arial" panose="020B0604020202020204" pitchFamily="34" charset="0"/>
              <a:buChar char="•"/>
            </a:pPr>
            <a:r>
              <a:rPr lang="en-CN" sz="2400" dirty="0">
                <a:latin typeface="Times New Roman" panose="02020603050405020304" pitchFamily="18" charset="0"/>
                <a:cs typeface="Times New Roman" panose="02020603050405020304" pitchFamily="18" charset="0"/>
              </a:rPr>
              <a:t>Text summary-Node</a:t>
            </a:r>
          </a:p>
        </p:txBody>
      </p:sp>
      <p:pic>
        <p:nvPicPr>
          <p:cNvPr id="10" name="Picture 9">
            <a:extLst>
              <a:ext uri="{FF2B5EF4-FFF2-40B4-BE49-F238E27FC236}">
                <a16:creationId xmlns:a16="http://schemas.microsoft.com/office/drawing/2014/main" id="{3BDAC08E-5DBE-E246-8A40-60190739411D}"/>
              </a:ext>
            </a:extLst>
          </p:cNvPr>
          <p:cNvPicPr>
            <a:picLocks noChangeAspect="1"/>
          </p:cNvPicPr>
          <p:nvPr/>
        </p:nvPicPr>
        <p:blipFill rotWithShape="1">
          <a:blip r:embed="rId2"/>
          <a:srcRect r="45714" b="7836"/>
          <a:stretch>
            <a:fillRect/>
          </a:stretch>
        </p:blipFill>
        <p:spPr>
          <a:xfrm>
            <a:off x="838200" y="1806540"/>
            <a:ext cx="6119135" cy="4051597"/>
          </a:xfrm>
          <a:prstGeom prst="rect">
            <a:avLst/>
          </a:prstGeom>
        </p:spPr>
      </p:pic>
    </p:spTree>
    <p:extLst>
      <p:ext uri="{BB962C8B-B14F-4D97-AF65-F5344CB8AC3E}">
        <p14:creationId xmlns:p14="http://schemas.microsoft.com/office/powerpoint/2010/main" val="283326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C79-FDFC-3D4B-AFA9-1335D781F05E}"/>
              </a:ext>
            </a:extLst>
          </p:cNvPr>
          <p:cNvSpPr>
            <a:spLocks noGrp="1"/>
          </p:cNvSpPr>
          <p:nvPr>
            <p:ph type="title"/>
          </p:nvPr>
        </p:nvSpPr>
        <p:spPr/>
        <p:txBody>
          <a:bodyPr/>
          <a:lstStyle/>
          <a:p>
            <a:r>
              <a:rPr lang="en-CN" dirty="0"/>
              <a:t>Graph + PLM: Pre-training</a:t>
            </a:r>
          </a:p>
        </p:txBody>
      </p:sp>
      <p:sp>
        <p:nvSpPr>
          <p:cNvPr id="3" name="Content Placeholder 2">
            <a:extLst>
              <a:ext uri="{FF2B5EF4-FFF2-40B4-BE49-F238E27FC236}">
                <a16:creationId xmlns:a16="http://schemas.microsoft.com/office/drawing/2014/main" id="{ACC5EBEA-AC65-3B41-B16B-8ABC5A4DFCC2}"/>
              </a:ext>
            </a:extLst>
          </p:cNvPr>
          <p:cNvSpPr>
            <a:spLocks noGrp="1"/>
          </p:cNvSpPr>
          <p:nvPr>
            <p:ph idx="1"/>
          </p:nvPr>
        </p:nvSpPr>
        <p:spPr>
          <a:xfrm>
            <a:off x="491490" y="999863"/>
            <a:ext cx="11503778" cy="5117045"/>
          </a:xfrm>
        </p:spPr>
        <p:txBody>
          <a:bodyPr/>
          <a:lstStyle/>
          <a:p>
            <a:r>
              <a:rPr lang="en-CN" dirty="0">
                <a:solidFill>
                  <a:srgbClr val="7030A0"/>
                </a:solidFill>
              </a:rPr>
              <a:t>PATTON</a:t>
            </a:r>
            <a:r>
              <a:rPr lang="en-CN" dirty="0"/>
              <a:t>: Masked language modeling + Masked node prediction</a:t>
            </a:r>
          </a:p>
        </p:txBody>
      </p:sp>
      <p:sp>
        <p:nvSpPr>
          <p:cNvPr id="4" name="Slide Number Placeholder 3">
            <a:extLst>
              <a:ext uri="{FF2B5EF4-FFF2-40B4-BE49-F238E27FC236}">
                <a16:creationId xmlns:a16="http://schemas.microsoft.com/office/drawing/2014/main" id="{A84C7202-FA8C-CB45-BA4F-187602E2FCD6}"/>
              </a:ext>
            </a:extLst>
          </p:cNvPr>
          <p:cNvSpPr>
            <a:spLocks noGrp="1"/>
          </p:cNvSpPr>
          <p:nvPr>
            <p:ph type="sldNum" sz="quarter" idx="12"/>
          </p:nvPr>
        </p:nvSpPr>
        <p:spPr/>
        <p:txBody>
          <a:bodyPr/>
          <a:lstStyle/>
          <a:p>
            <a:fld id="{C7443813-12FE-C847-8FDC-914F4A6A28E1}" type="slidenum">
              <a:rPr lang="en-US" smtClean="0"/>
              <a:t>72</a:t>
            </a:fld>
            <a:endParaRPr lang="en-US" dirty="0"/>
          </a:p>
        </p:txBody>
      </p:sp>
      <p:sp>
        <p:nvSpPr>
          <p:cNvPr id="5" name="Text Placeholder 4">
            <a:extLst>
              <a:ext uri="{FF2B5EF4-FFF2-40B4-BE49-F238E27FC236}">
                <a16:creationId xmlns:a16="http://schemas.microsoft.com/office/drawing/2014/main" id="{FFD12C35-23D8-4840-AB1A-4B542C35364D}"/>
              </a:ext>
            </a:extLst>
          </p:cNvPr>
          <p:cNvSpPr>
            <a:spLocks noGrp="1"/>
          </p:cNvSpPr>
          <p:nvPr>
            <p:ph type="body" sz="quarter" idx="13"/>
          </p:nvPr>
        </p:nvSpPr>
        <p:spPr/>
        <p:txBody>
          <a:bodyPr>
            <a:normAutofit/>
          </a:bodyPr>
          <a:lstStyle/>
          <a:p>
            <a:r>
              <a:rPr lang="en-US" b="0" i="0" dirty="0">
                <a:solidFill>
                  <a:srgbClr val="222222"/>
                </a:solidFill>
                <a:effectLst/>
              </a:rPr>
              <a:t>B. </a:t>
            </a:r>
            <a:r>
              <a:rPr lang="en-US" b="0" i="0" dirty="0" err="1">
                <a:solidFill>
                  <a:srgbClr val="222222"/>
                </a:solidFill>
                <a:effectLst/>
              </a:rPr>
              <a:t>Jin</a:t>
            </a:r>
            <a:r>
              <a:rPr lang="en-US" b="0" i="0" dirty="0">
                <a:solidFill>
                  <a:srgbClr val="222222"/>
                </a:solidFill>
                <a:effectLst/>
              </a:rPr>
              <a:t>, </a:t>
            </a:r>
            <a:r>
              <a:rPr lang="en-US" b="0" i="1" dirty="0">
                <a:solidFill>
                  <a:srgbClr val="222222"/>
                </a:solidFill>
                <a:effectLst/>
              </a:rPr>
              <a:t>et al</a:t>
            </a:r>
            <a:r>
              <a:rPr lang="en-US" b="0" i="0" dirty="0">
                <a:solidFill>
                  <a:srgbClr val="222222"/>
                </a:solidFill>
                <a:effectLst/>
              </a:rPr>
              <a:t>. "PATTON : Language Model Pretraining on Text-Rich Networks." </a:t>
            </a:r>
            <a:r>
              <a:rPr lang="en-US" b="0" dirty="0">
                <a:solidFill>
                  <a:srgbClr val="222222"/>
                </a:solidFill>
                <a:effectLst/>
              </a:rPr>
              <a:t>ACL</a:t>
            </a:r>
            <a:r>
              <a:rPr lang="en-US" b="0" i="1" dirty="0">
                <a:solidFill>
                  <a:srgbClr val="222222"/>
                </a:solidFill>
                <a:effectLst/>
              </a:rPr>
              <a:t>’23</a:t>
            </a:r>
            <a:endParaRPr lang="en-US" dirty="0"/>
          </a:p>
        </p:txBody>
      </p:sp>
      <p:sp>
        <p:nvSpPr>
          <p:cNvPr id="9" name="TextBox 8">
            <a:extLst>
              <a:ext uri="{FF2B5EF4-FFF2-40B4-BE49-F238E27FC236}">
                <a16:creationId xmlns:a16="http://schemas.microsoft.com/office/drawing/2014/main" id="{B182FD61-65AD-BC46-B515-5935B1A14FBC}"/>
              </a:ext>
            </a:extLst>
          </p:cNvPr>
          <p:cNvSpPr txBox="1"/>
          <p:nvPr/>
        </p:nvSpPr>
        <p:spPr>
          <a:xfrm>
            <a:off x="602333" y="3404910"/>
            <a:ext cx="2907169"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Two pretraining strategies</a:t>
            </a:r>
            <a:endParaRPr lang="en-C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F68473E-30E6-CC43-9F7C-3BB704C0757B}"/>
              </a:ext>
            </a:extLst>
          </p:cNvPr>
          <p:cNvPicPr>
            <a:picLocks noChangeAspect="1"/>
          </p:cNvPicPr>
          <p:nvPr/>
        </p:nvPicPr>
        <p:blipFill rotWithShape="1">
          <a:blip r:embed="rId2"/>
          <a:srcRect b="23439"/>
          <a:stretch/>
        </p:blipFill>
        <p:spPr>
          <a:xfrm>
            <a:off x="3702696" y="1858340"/>
            <a:ext cx="7693777" cy="3616044"/>
          </a:xfrm>
          <a:prstGeom prst="rect">
            <a:avLst/>
          </a:prstGeom>
        </p:spPr>
      </p:pic>
      <p:cxnSp>
        <p:nvCxnSpPr>
          <p:cNvPr id="8" name="Straight Arrow Connector 7">
            <a:extLst>
              <a:ext uri="{FF2B5EF4-FFF2-40B4-BE49-F238E27FC236}">
                <a16:creationId xmlns:a16="http://schemas.microsoft.com/office/drawing/2014/main" id="{72C017FF-4707-ED4B-872B-F86B4FCAD980}"/>
              </a:ext>
            </a:extLst>
          </p:cNvPr>
          <p:cNvCxnSpPr>
            <a:cxnSpLocks/>
            <a:stCxn id="9" idx="3"/>
          </p:cNvCxnSpPr>
          <p:nvPr/>
        </p:nvCxnSpPr>
        <p:spPr>
          <a:xfrm flipV="1">
            <a:off x="3509502" y="3100389"/>
            <a:ext cx="390986" cy="504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02C0202-002A-2645-9398-ECEEBF4B3DC0}"/>
              </a:ext>
            </a:extLst>
          </p:cNvPr>
          <p:cNvCxnSpPr>
            <a:cxnSpLocks/>
            <a:stCxn id="9" idx="3"/>
          </p:cNvCxnSpPr>
          <p:nvPr/>
        </p:nvCxnSpPr>
        <p:spPr>
          <a:xfrm>
            <a:off x="3509502" y="3604965"/>
            <a:ext cx="390986" cy="499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3346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C79-FDFC-3D4B-AFA9-1335D781F05E}"/>
              </a:ext>
            </a:extLst>
          </p:cNvPr>
          <p:cNvSpPr>
            <a:spLocks noGrp="1"/>
          </p:cNvSpPr>
          <p:nvPr>
            <p:ph type="title"/>
          </p:nvPr>
        </p:nvSpPr>
        <p:spPr/>
        <p:txBody>
          <a:bodyPr/>
          <a:lstStyle/>
          <a:p>
            <a:r>
              <a:rPr lang="en-CN" dirty="0"/>
              <a:t>Graph + PLM: Pre-training</a:t>
            </a:r>
          </a:p>
        </p:txBody>
      </p:sp>
      <p:sp>
        <p:nvSpPr>
          <p:cNvPr id="3" name="Content Placeholder 2">
            <a:extLst>
              <a:ext uri="{FF2B5EF4-FFF2-40B4-BE49-F238E27FC236}">
                <a16:creationId xmlns:a16="http://schemas.microsoft.com/office/drawing/2014/main" id="{ACC5EBEA-AC65-3B41-B16B-8ABC5A4DFCC2}"/>
              </a:ext>
            </a:extLst>
          </p:cNvPr>
          <p:cNvSpPr>
            <a:spLocks noGrp="1"/>
          </p:cNvSpPr>
          <p:nvPr>
            <p:ph idx="1"/>
          </p:nvPr>
        </p:nvSpPr>
        <p:spPr/>
        <p:txBody>
          <a:bodyPr/>
          <a:lstStyle/>
          <a:p>
            <a:r>
              <a:rPr lang="en-US" i="0" dirty="0" err="1">
                <a:solidFill>
                  <a:srgbClr val="7030A0"/>
                </a:solidFill>
                <a:effectLst/>
                <a:latin typeface="Times New Roman" panose="02020603050405020304" pitchFamily="18" charset="0"/>
                <a:cs typeface="Times New Roman" panose="02020603050405020304" pitchFamily="18" charset="0"/>
              </a:rPr>
              <a:t>GaLM</a:t>
            </a:r>
            <a:r>
              <a:rPr lang="en-US" b="0" i="0" dirty="0">
                <a:solidFill>
                  <a:srgbClr val="222222"/>
                </a:solidFill>
                <a:effectLst/>
                <a:latin typeface="Times New Roman" panose="02020603050405020304" pitchFamily="18" charset="0"/>
                <a:cs typeface="Times New Roman" panose="02020603050405020304" pitchFamily="18" charset="0"/>
              </a:rPr>
              <a:t>: Graph-aware language model pre-training</a:t>
            </a:r>
            <a:endParaRPr lang="en-C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84C7202-FA8C-CB45-BA4F-187602E2FCD6}"/>
              </a:ext>
            </a:extLst>
          </p:cNvPr>
          <p:cNvSpPr>
            <a:spLocks noGrp="1"/>
          </p:cNvSpPr>
          <p:nvPr>
            <p:ph type="sldNum" sz="quarter" idx="12"/>
          </p:nvPr>
        </p:nvSpPr>
        <p:spPr/>
        <p:txBody>
          <a:bodyPr/>
          <a:lstStyle/>
          <a:p>
            <a:fld id="{C7443813-12FE-C847-8FDC-914F4A6A28E1}" type="slidenum">
              <a:rPr lang="en-US" smtClean="0"/>
              <a:t>73</a:t>
            </a:fld>
            <a:endParaRPr lang="en-US" dirty="0"/>
          </a:p>
        </p:txBody>
      </p:sp>
      <p:sp>
        <p:nvSpPr>
          <p:cNvPr id="5" name="Text Placeholder 4">
            <a:extLst>
              <a:ext uri="{FF2B5EF4-FFF2-40B4-BE49-F238E27FC236}">
                <a16:creationId xmlns:a16="http://schemas.microsoft.com/office/drawing/2014/main" id="{FFD12C35-23D8-4840-AB1A-4B542C35364D}"/>
              </a:ext>
            </a:extLst>
          </p:cNvPr>
          <p:cNvSpPr>
            <a:spLocks noGrp="1"/>
          </p:cNvSpPr>
          <p:nvPr>
            <p:ph type="body" sz="quarter" idx="13"/>
          </p:nvPr>
        </p:nvSpPr>
        <p:spPr/>
        <p:txBody>
          <a:bodyPr>
            <a:normAutofit/>
          </a:bodyPr>
          <a:lstStyle/>
          <a:p>
            <a:r>
              <a:rPr lang="en-US" b="0" i="0" dirty="0">
                <a:solidFill>
                  <a:srgbClr val="222222"/>
                </a:solidFill>
                <a:effectLst/>
              </a:rPr>
              <a:t>H. </a:t>
            </a:r>
            <a:r>
              <a:rPr lang="en-US" b="0" i="0" dirty="0" err="1">
                <a:solidFill>
                  <a:srgbClr val="222222"/>
                </a:solidFill>
                <a:effectLst/>
              </a:rPr>
              <a:t>Xie</a:t>
            </a:r>
            <a:r>
              <a:rPr lang="en-US" b="0" i="0" dirty="0">
                <a:solidFill>
                  <a:srgbClr val="222222"/>
                </a:solidFill>
                <a:effectLst/>
              </a:rPr>
              <a:t>, </a:t>
            </a:r>
            <a:r>
              <a:rPr lang="en-US" b="0" i="1" dirty="0">
                <a:solidFill>
                  <a:srgbClr val="222222"/>
                </a:solidFill>
                <a:effectLst/>
              </a:rPr>
              <a:t>et al</a:t>
            </a:r>
            <a:r>
              <a:rPr lang="en-US" b="0" i="0" dirty="0">
                <a:solidFill>
                  <a:srgbClr val="222222"/>
                </a:solidFill>
                <a:effectLst/>
              </a:rPr>
              <a:t>. "Graph-aware language model pre-training on a large graph corpus can help multiple graph applications." </a:t>
            </a:r>
            <a:r>
              <a:rPr lang="en-US" b="0" i="1" dirty="0">
                <a:solidFill>
                  <a:srgbClr val="222222"/>
                </a:solidFill>
                <a:effectLst/>
              </a:rPr>
              <a:t>KDD’23</a:t>
            </a:r>
            <a:r>
              <a:rPr lang="en-US" b="0" i="0" dirty="0">
                <a:solidFill>
                  <a:srgbClr val="222222"/>
                </a:solidFill>
                <a:effectLst/>
              </a:rPr>
              <a:t>.</a:t>
            </a:r>
            <a:endParaRPr lang="en-US" dirty="0"/>
          </a:p>
        </p:txBody>
      </p:sp>
      <p:pic>
        <p:nvPicPr>
          <p:cNvPr id="10" name="Picture 9">
            <a:extLst>
              <a:ext uri="{FF2B5EF4-FFF2-40B4-BE49-F238E27FC236}">
                <a16:creationId xmlns:a16="http://schemas.microsoft.com/office/drawing/2014/main" id="{F0631997-FBE4-0B42-AA52-0718862ECE7E}"/>
              </a:ext>
            </a:extLst>
          </p:cNvPr>
          <p:cNvPicPr>
            <a:picLocks noChangeAspect="1"/>
          </p:cNvPicPr>
          <p:nvPr/>
        </p:nvPicPr>
        <p:blipFill>
          <a:blip r:embed="rId3"/>
          <a:srcRect l="44694" b="11186"/>
          <a:stretch>
            <a:fillRect/>
          </a:stretch>
        </p:blipFill>
        <p:spPr>
          <a:xfrm>
            <a:off x="838200" y="1493157"/>
            <a:ext cx="9636168" cy="3636056"/>
          </a:xfrm>
          <a:prstGeom prst="rect">
            <a:avLst/>
          </a:prstGeom>
        </p:spPr>
      </p:pic>
      <p:sp>
        <p:nvSpPr>
          <p:cNvPr id="12" name="TextBox 11">
            <a:extLst>
              <a:ext uri="{FF2B5EF4-FFF2-40B4-BE49-F238E27FC236}">
                <a16:creationId xmlns:a16="http://schemas.microsoft.com/office/drawing/2014/main" id="{C8682395-9103-3545-BFAA-77E3D94F393F}"/>
              </a:ext>
            </a:extLst>
          </p:cNvPr>
          <p:cNvSpPr txBox="1"/>
          <p:nvPr/>
        </p:nvSpPr>
        <p:spPr>
          <a:xfrm>
            <a:off x="1196577" y="5175062"/>
            <a:ext cx="8618935" cy="707886"/>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LLM-encoded node embeddings </a:t>
            </a:r>
            <a:r>
              <a:rPr lang="en-US" sz="2000" dirty="0">
                <a:effectLst/>
                <a:latin typeface="Times New Roman" panose="02020603050405020304" pitchFamily="18" charset="0"/>
                <a:cs typeface="Times New Roman" panose="02020603050405020304" pitchFamily="18" charset="0"/>
                <a:sym typeface="Wingdings" pitchFamily="2" charset="2"/>
              </a:rPr>
              <a:t> </a:t>
            </a:r>
            <a:r>
              <a:rPr lang="en-US" sz="2000" dirty="0">
                <a:effectLst/>
                <a:latin typeface="Times New Roman" panose="02020603050405020304" pitchFamily="18" charset="0"/>
                <a:cs typeface="Times New Roman" panose="02020603050405020304" pitchFamily="18" charset="0"/>
              </a:rPr>
              <a:t>Graph encoder </a:t>
            </a:r>
          </a:p>
          <a:p>
            <a:r>
              <a:rPr lang="en-US" sz="2000" dirty="0">
                <a:effectLst/>
                <a:latin typeface="Times New Roman" panose="02020603050405020304" pitchFamily="18" charset="0"/>
                <a:cs typeface="Times New Roman" panose="02020603050405020304" pitchFamily="18" charset="0"/>
              </a:rPr>
              <a:t>Link prediction task</a:t>
            </a:r>
            <a:r>
              <a:rPr lang="en-US" sz="2000" dirty="0">
                <a:effectLst/>
                <a:latin typeface="Times New Roman" panose="02020603050405020304" pitchFamily="18" charset="0"/>
                <a:cs typeface="Times New Roman" panose="02020603050405020304" pitchFamily="18" charset="0"/>
                <a:sym typeface="Wingdings" pitchFamily="2" charset="2"/>
              </a:rPr>
              <a:t></a:t>
            </a:r>
            <a:r>
              <a:rPr lang="en-US" sz="2000" dirty="0">
                <a:effectLst/>
                <a:latin typeface="Times New Roman" panose="02020603050405020304" pitchFamily="18" charset="0"/>
                <a:cs typeface="Times New Roman" panose="02020603050405020304" pitchFamily="18" charset="0"/>
              </a:rPr>
              <a:t> Pre-train both the LLM and the graph encoder</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5717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C79-FDFC-3D4B-AFA9-1335D781F05E}"/>
              </a:ext>
            </a:extLst>
          </p:cNvPr>
          <p:cNvSpPr>
            <a:spLocks noGrp="1"/>
          </p:cNvSpPr>
          <p:nvPr>
            <p:ph type="title"/>
          </p:nvPr>
        </p:nvSpPr>
        <p:spPr/>
        <p:txBody>
          <a:bodyPr/>
          <a:lstStyle/>
          <a:p>
            <a:r>
              <a:rPr lang="en-CN" dirty="0"/>
              <a:t>Graph + PLM: Pre-training</a:t>
            </a:r>
          </a:p>
        </p:txBody>
      </p:sp>
      <p:sp>
        <p:nvSpPr>
          <p:cNvPr id="3" name="Content Placeholder 2">
            <a:extLst>
              <a:ext uri="{FF2B5EF4-FFF2-40B4-BE49-F238E27FC236}">
                <a16:creationId xmlns:a16="http://schemas.microsoft.com/office/drawing/2014/main" id="{ACC5EBEA-AC65-3B41-B16B-8ABC5A4DFCC2}"/>
              </a:ext>
            </a:extLst>
          </p:cNvPr>
          <p:cNvSpPr>
            <a:spLocks noGrp="1"/>
          </p:cNvSpPr>
          <p:nvPr>
            <p:ph idx="1"/>
          </p:nvPr>
        </p:nvSpPr>
        <p:spPr/>
        <p:txBody>
          <a:bodyPr/>
          <a:lstStyle/>
          <a:p>
            <a:r>
              <a:rPr lang="en-US" dirty="0" err="1">
                <a:solidFill>
                  <a:srgbClr val="7030A0"/>
                </a:solidFill>
              </a:rPr>
              <a:t>InstructGLM</a:t>
            </a:r>
            <a:r>
              <a:rPr lang="en-US" dirty="0"/>
              <a:t>: </a:t>
            </a:r>
            <a:r>
              <a:rPr lang="en-US" b="0" i="0" dirty="0">
                <a:solidFill>
                  <a:srgbClr val="222222"/>
                </a:solidFill>
                <a:effectLst/>
                <a:latin typeface="Arial" panose="020B0604020202090204" pitchFamily="34" charset="0"/>
              </a:rPr>
              <a:t>Language model pre-training</a:t>
            </a:r>
            <a:endParaRPr lang="en-CN" dirty="0"/>
          </a:p>
        </p:txBody>
      </p:sp>
      <p:sp>
        <p:nvSpPr>
          <p:cNvPr id="4" name="Slide Number Placeholder 3">
            <a:extLst>
              <a:ext uri="{FF2B5EF4-FFF2-40B4-BE49-F238E27FC236}">
                <a16:creationId xmlns:a16="http://schemas.microsoft.com/office/drawing/2014/main" id="{A84C7202-FA8C-CB45-BA4F-187602E2FCD6}"/>
              </a:ext>
            </a:extLst>
          </p:cNvPr>
          <p:cNvSpPr>
            <a:spLocks noGrp="1"/>
          </p:cNvSpPr>
          <p:nvPr>
            <p:ph type="sldNum" sz="quarter" idx="12"/>
          </p:nvPr>
        </p:nvSpPr>
        <p:spPr/>
        <p:txBody>
          <a:bodyPr/>
          <a:lstStyle/>
          <a:p>
            <a:fld id="{C7443813-12FE-C847-8FDC-914F4A6A28E1}" type="slidenum">
              <a:rPr lang="en-US" smtClean="0"/>
              <a:t>74</a:t>
            </a:fld>
            <a:endParaRPr lang="en-US" dirty="0"/>
          </a:p>
        </p:txBody>
      </p:sp>
      <p:sp>
        <p:nvSpPr>
          <p:cNvPr id="5" name="Text Placeholder 4">
            <a:extLst>
              <a:ext uri="{FF2B5EF4-FFF2-40B4-BE49-F238E27FC236}">
                <a16:creationId xmlns:a16="http://schemas.microsoft.com/office/drawing/2014/main" id="{FFD12C35-23D8-4840-AB1A-4B542C35364D}"/>
              </a:ext>
            </a:extLst>
          </p:cNvPr>
          <p:cNvSpPr>
            <a:spLocks noGrp="1"/>
          </p:cNvSpPr>
          <p:nvPr>
            <p:ph type="body" sz="quarter" idx="13"/>
          </p:nvPr>
        </p:nvSpPr>
        <p:spPr/>
        <p:txBody>
          <a:bodyPr>
            <a:normAutofit/>
          </a:bodyPr>
          <a:lstStyle/>
          <a:p>
            <a:r>
              <a:rPr lang="en-US" b="0" i="0" dirty="0">
                <a:effectLst/>
              </a:rPr>
              <a:t>R. Ye, </a:t>
            </a:r>
            <a:r>
              <a:rPr lang="en-US" b="0" i="1" dirty="0">
                <a:effectLst/>
              </a:rPr>
              <a:t>et al</a:t>
            </a:r>
            <a:r>
              <a:rPr lang="en-US" b="0" i="0" dirty="0">
                <a:effectLst/>
              </a:rPr>
              <a:t>. "</a:t>
            </a:r>
            <a:r>
              <a:rPr lang="en-US" b="0" i="0" u="none" strike="noStrike" dirty="0">
                <a:effectLst/>
              </a:rPr>
              <a:t> Language is All a Graph Needs</a:t>
            </a:r>
            <a:r>
              <a:rPr lang="en-US" b="0" i="0" dirty="0">
                <a:effectLst/>
              </a:rPr>
              <a:t>." </a:t>
            </a:r>
            <a:r>
              <a:rPr lang="en-US" b="0" i="1" dirty="0">
                <a:effectLst/>
              </a:rPr>
              <a:t>EACL’24</a:t>
            </a:r>
            <a:r>
              <a:rPr lang="en-US" b="0" i="0" dirty="0">
                <a:effectLst/>
              </a:rPr>
              <a:t>.</a:t>
            </a:r>
            <a:endParaRPr lang="en-US" dirty="0"/>
          </a:p>
        </p:txBody>
      </p:sp>
      <p:pic>
        <p:nvPicPr>
          <p:cNvPr id="8" name="Content Placeholder 7">
            <a:extLst>
              <a:ext uri="{FF2B5EF4-FFF2-40B4-BE49-F238E27FC236}">
                <a16:creationId xmlns:a16="http://schemas.microsoft.com/office/drawing/2014/main" id="{A86744E2-6EE5-7F4A-ABEC-81FA280A5254}"/>
              </a:ext>
            </a:extLst>
          </p:cNvPr>
          <p:cNvPicPr>
            <a:picLocks noGrp="1" noChangeAspect="1"/>
          </p:cNvPicPr>
          <p:nvPr>
            <p:custDataLst>
              <p:tags r:id="rId1"/>
            </p:custDataLst>
          </p:nvPr>
        </p:nvPicPr>
        <p:blipFill>
          <a:blip r:embed="rId4"/>
          <a:stretch>
            <a:fillRect/>
          </a:stretch>
        </p:blipFill>
        <p:spPr>
          <a:xfrm>
            <a:off x="3578354" y="1639442"/>
            <a:ext cx="7630385" cy="4218695"/>
          </a:xfrm>
          <a:prstGeom prst="rect">
            <a:avLst/>
          </a:prstGeom>
        </p:spPr>
      </p:pic>
      <p:sp>
        <p:nvSpPr>
          <p:cNvPr id="11" name="TextBox 10">
            <a:extLst>
              <a:ext uri="{FF2B5EF4-FFF2-40B4-BE49-F238E27FC236}">
                <a16:creationId xmlns:a16="http://schemas.microsoft.com/office/drawing/2014/main" id="{078374F5-4450-194E-AFBB-A05B1F352891}"/>
              </a:ext>
            </a:extLst>
          </p:cNvPr>
          <p:cNvSpPr txBox="1"/>
          <p:nvPr/>
        </p:nvSpPr>
        <p:spPr>
          <a:xfrm>
            <a:off x="838200" y="3295632"/>
            <a:ext cx="3086864" cy="707886"/>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Natural language</a:t>
            </a:r>
            <a:r>
              <a:rPr lang="en-US" sz="2000" dirty="0">
                <a:effectLst/>
                <a:latin typeface="Times New Roman" panose="02020603050405020304" pitchFamily="18" charset="0"/>
                <a:cs typeface="Times New Roman" panose="02020603050405020304" pitchFamily="18" charset="0"/>
                <a:sym typeface="Wingdings" pitchFamily="2" charset="2"/>
              </a:rPr>
              <a:t></a:t>
            </a:r>
            <a:r>
              <a:rPr lang="en-US" sz="2000" dirty="0">
                <a:effectLst/>
                <a:latin typeface="Times New Roman" panose="02020603050405020304" pitchFamily="18" charset="0"/>
                <a:cs typeface="Times New Roman" panose="02020603050405020304" pitchFamily="18" charset="0"/>
              </a:rPr>
              <a:t> </a:t>
            </a:r>
          </a:p>
          <a:p>
            <a:r>
              <a:rPr lang="en-US" sz="2000" dirty="0">
                <a:effectLst/>
                <a:latin typeface="Times New Roman" panose="02020603050405020304" pitchFamily="18" charset="0"/>
                <a:cs typeface="Times New Roman" panose="02020603050405020304" pitchFamily="18" charset="0"/>
              </a:rPr>
              <a:t>Describe graph structures </a:t>
            </a:r>
            <a:endParaRPr lang="en-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803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C79-FDFC-3D4B-AFA9-1335D781F05E}"/>
              </a:ext>
            </a:extLst>
          </p:cNvPr>
          <p:cNvSpPr>
            <a:spLocks noGrp="1"/>
          </p:cNvSpPr>
          <p:nvPr>
            <p:ph type="title"/>
          </p:nvPr>
        </p:nvSpPr>
        <p:spPr/>
        <p:txBody>
          <a:bodyPr/>
          <a:lstStyle/>
          <a:p>
            <a:r>
              <a:rPr lang="en-CN" dirty="0"/>
              <a:t>Graph + PLM: Pre-training</a:t>
            </a:r>
          </a:p>
        </p:txBody>
      </p:sp>
      <p:sp>
        <p:nvSpPr>
          <p:cNvPr id="3" name="Content Placeholder 2">
            <a:extLst>
              <a:ext uri="{FF2B5EF4-FFF2-40B4-BE49-F238E27FC236}">
                <a16:creationId xmlns:a16="http://schemas.microsoft.com/office/drawing/2014/main" id="{ACC5EBEA-AC65-3B41-B16B-8ABC5A4DFCC2}"/>
              </a:ext>
            </a:extLst>
          </p:cNvPr>
          <p:cNvSpPr>
            <a:spLocks noGrp="1"/>
          </p:cNvSpPr>
          <p:nvPr>
            <p:ph idx="1"/>
          </p:nvPr>
        </p:nvSpPr>
        <p:spPr/>
        <p:txBody>
          <a:bodyPr/>
          <a:lstStyle/>
          <a:p>
            <a:r>
              <a:rPr lang="en-US" dirty="0">
                <a:solidFill>
                  <a:srgbClr val="7030A0"/>
                </a:solidFill>
              </a:rPr>
              <a:t>One for all</a:t>
            </a:r>
            <a:r>
              <a:rPr lang="en-US" dirty="0"/>
              <a:t>: LLM + </a:t>
            </a:r>
            <a:r>
              <a:rPr lang="en-US" b="0" i="0" dirty="0">
                <a:solidFill>
                  <a:srgbClr val="222222"/>
                </a:solidFill>
                <a:effectLst/>
                <a:latin typeface="Arial" panose="020B0604020202090204" pitchFamily="34" charset="0"/>
              </a:rPr>
              <a:t>GNN pre-training</a:t>
            </a:r>
            <a:endParaRPr lang="en-CN" dirty="0"/>
          </a:p>
        </p:txBody>
      </p:sp>
      <p:sp>
        <p:nvSpPr>
          <p:cNvPr id="4" name="Slide Number Placeholder 3">
            <a:extLst>
              <a:ext uri="{FF2B5EF4-FFF2-40B4-BE49-F238E27FC236}">
                <a16:creationId xmlns:a16="http://schemas.microsoft.com/office/drawing/2014/main" id="{A84C7202-FA8C-CB45-BA4F-187602E2FCD6}"/>
              </a:ext>
            </a:extLst>
          </p:cNvPr>
          <p:cNvSpPr>
            <a:spLocks noGrp="1"/>
          </p:cNvSpPr>
          <p:nvPr>
            <p:ph type="sldNum" sz="quarter" idx="12"/>
          </p:nvPr>
        </p:nvSpPr>
        <p:spPr/>
        <p:txBody>
          <a:bodyPr/>
          <a:lstStyle/>
          <a:p>
            <a:fld id="{C7443813-12FE-C847-8FDC-914F4A6A28E1}" type="slidenum">
              <a:rPr lang="en-US" smtClean="0"/>
              <a:t>75</a:t>
            </a:fld>
            <a:endParaRPr lang="en-US" dirty="0"/>
          </a:p>
        </p:txBody>
      </p:sp>
      <p:sp>
        <p:nvSpPr>
          <p:cNvPr id="5" name="Text Placeholder 4">
            <a:extLst>
              <a:ext uri="{FF2B5EF4-FFF2-40B4-BE49-F238E27FC236}">
                <a16:creationId xmlns:a16="http://schemas.microsoft.com/office/drawing/2014/main" id="{FFD12C35-23D8-4840-AB1A-4B542C35364D}"/>
              </a:ext>
            </a:extLst>
          </p:cNvPr>
          <p:cNvSpPr>
            <a:spLocks noGrp="1"/>
          </p:cNvSpPr>
          <p:nvPr>
            <p:ph type="body" sz="quarter" idx="13"/>
          </p:nvPr>
        </p:nvSpPr>
        <p:spPr/>
        <p:txBody>
          <a:bodyPr>
            <a:normAutofit/>
          </a:bodyPr>
          <a:lstStyle/>
          <a:p>
            <a:r>
              <a:rPr lang="en-US" b="0" i="0" dirty="0">
                <a:solidFill>
                  <a:srgbClr val="222222"/>
                </a:solidFill>
                <a:effectLst/>
              </a:rPr>
              <a:t>H. Liu, </a:t>
            </a:r>
            <a:r>
              <a:rPr lang="en-US" b="0" i="1" dirty="0">
                <a:solidFill>
                  <a:srgbClr val="222222"/>
                </a:solidFill>
                <a:effectLst/>
              </a:rPr>
              <a:t>et al</a:t>
            </a:r>
            <a:r>
              <a:rPr lang="en-US" b="0" i="0" dirty="0">
                <a:solidFill>
                  <a:srgbClr val="222222"/>
                </a:solidFill>
                <a:effectLst/>
              </a:rPr>
              <a:t>. "One for all: Towards training one graph model for all classification tasks." </a:t>
            </a:r>
            <a:r>
              <a:rPr lang="en-US" dirty="0">
                <a:solidFill>
                  <a:srgbClr val="222222"/>
                </a:solidFill>
              </a:rPr>
              <a:t>ICLR’24</a:t>
            </a:r>
            <a:r>
              <a:rPr lang="en-US" b="0" i="0" dirty="0">
                <a:solidFill>
                  <a:srgbClr val="222222"/>
                </a:solidFill>
                <a:effectLst/>
              </a:rPr>
              <a:t>.</a:t>
            </a:r>
            <a:endParaRPr lang="en-US" dirty="0"/>
          </a:p>
        </p:txBody>
      </p:sp>
      <p:sp>
        <p:nvSpPr>
          <p:cNvPr id="11" name="TextBox 10">
            <a:extLst>
              <a:ext uri="{FF2B5EF4-FFF2-40B4-BE49-F238E27FC236}">
                <a16:creationId xmlns:a16="http://schemas.microsoft.com/office/drawing/2014/main" id="{078374F5-4450-194E-AFBB-A05B1F352891}"/>
              </a:ext>
            </a:extLst>
          </p:cNvPr>
          <p:cNvSpPr txBox="1"/>
          <p:nvPr/>
        </p:nvSpPr>
        <p:spPr>
          <a:xfrm>
            <a:off x="3225573" y="5540856"/>
            <a:ext cx="6385152"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LLM: text/task embedding        </a:t>
            </a:r>
            <a:r>
              <a:rPr lang="en-CN" sz="2000" dirty="0">
                <a:latin typeface="Times New Roman" panose="02020603050405020304" pitchFamily="18" charset="0"/>
                <a:cs typeface="Times New Roman" panose="02020603050405020304" pitchFamily="18" charset="0"/>
              </a:rPr>
              <a:t>GNN: prompted graph</a:t>
            </a:r>
          </a:p>
        </p:txBody>
      </p:sp>
      <p:pic>
        <p:nvPicPr>
          <p:cNvPr id="9" name="Picture 8">
            <a:extLst>
              <a:ext uri="{FF2B5EF4-FFF2-40B4-BE49-F238E27FC236}">
                <a16:creationId xmlns:a16="http://schemas.microsoft.com/office/drawing/2014/main" id="{59A714EE-1870-BA43-B35E-790988BA32C1}"/>
              </a:ext>
            </a:extLst>
          </p:cNvPr>
          <p:cNvPicPr>
            <a:picLocks noChangeAspect="1"/>
          </p:cNvPicPr>
          <p:nvPr/>
        </p:nvPicPr>
        <p:blipFill>
          <a:blip r:embed="rId3"/>
          <a:stretch>
            <a:fillRect/>
          </a:stretch>
        </p:blipFill>
        <p:spPr>
          <a:xfrm>
            <a:off x="990600" y="1676743"/>
            <a:ext cx="10053638" cy="3819814"/>
          </a:xfrm>
          <a:prstGeom prst="rect">
            <a:avLst/>
          </a:prstGeom>
        </p:spPr>
      </p:pic>
    </p:spTree>
    <p:extLst>
      <p:ext uri="{BB962C8B-B14F-4D97-AF65-F5344CB8AC3E}">
        <p14:creationId xmlns:p14="http://schemas.microsoft.com/office/powerpoint/2010/main" val="3322790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C79-FDFC-3D4B-AFA9-1335D781F05E}"/>
              </a:ext>
            </a:extLst>
          </p:cNvPr>
          <p:cNvSpPr>
            <a:spLocks noGrp="1"/>
          </p:cNvSpPr>
          <p:nvPr>
            <p:ph type="title"/>
          </p:nvPr>
        </p:nvSpPr>
        <p:spPr/>
        <p:txBody>
          <a:bodyPr/>
          <a:lstStyle/>
          <a:p>
            <a:r>
              <a:rPr lang="en-CN" dirty="0"/>
              <a:t>Graph + PLM: Adaptation</a:t>
            </a:r>
          </a:p>
        </p:txBody>
      </p:sp>
      <p:sp>
        <p:nvSpPr>
          <p:cNvPr id="3" name="Content Placeholder 2">
            <a:extLst>
              <a:ext uri="{FF2B5EF4-FFF2-40B4-BE49-F238E27FC236}">
                <a16:creationId xmlns:a16="http://schemas.microsoft.com/office/drawing/2014/main" id="{ACC5EBEA-AC65-3B41-B16B-8ABC5A4DFCC2}"/>
              </a:ext>
            </a:extLst>
          </p:cNvPr>
          <p:cNvSpPr>
            <a:spLocks noGrp="1"/>
          </p:cNvSpPr>
          <p:nvPr>
            <p:ph idx="1"/>
          </p:nvPr>
        </p:nvSpPr>
        <p:spPr/>
        <p:txBody>
          <a:bodyPr/>
          <a:lstStyle/>
          <a:p>
            <a:r>
              <a:rPr lang="en-CN" dirty="0"/>
              <a:t>Prompt-tuning</a:t>
            </a:r>
          </a:p>
          <a:p>
            <a:r>
              <a:rPr lang="en-CN" dirty="0"/>
              <a:t>Parameter-effeicient fine-tuning (PEFT)</a:t>
            </a:r>
          </a:p>
        </p:txBody>
      </p:sp>
      <p:sp>
        <p:nvSpPr>
          <p:cNvPr id="4" name="Slide Number Placeholder 3">
            <a:extLst>
              <a:ext uri="{FF2B5EF4-FFF2-40B4-BE49-F238E27FC236}">
                <a16:creationId xmlns:a16="http://schemas.microsoft.com/office/drawing/2014/main" id="{A84C7202-FA8C-CB45-BA4F-187602E2FCD6}"/>
              </a:ext>
            </a:extLst>
          </p:cNvPr>
          <p:cNvSpPr>
            <a:spLocks noGrp="1"/>
          </p:cNvSpPr>
          <p:nvPr>
            <p:ph type="sldNum" sz="quarter" idx="12"/>
          </p:nvPr>
        </p:nvSpPr>
        <p:spPr/>
        <p:txBody>
          <a:bodyPr/>
          <a:lstStyle/>
          <a:p>
            <a:fld id="{C7443813-12FE-C847-8FDC-914F4A6A28E1}" type="slidenum">
              <a:rPr lang="en-US" smtClean="0"/>
              <a:t>76</a:t>
            </a:fld>
            <a:endParaRPr lang="en-US" dirty="0"/>
          </a:p>
        </p:txBody>
      </p:sp>
      <p:sp>
        <p:nvSpPr>
          <p:cNvPr id="5" name="Text Placeholder 4">
            <a:extLst>
              <a:ext uri="{FF2B5EF4-FFF2-40B4-BE49-F238E27FC236}">
                <a16:creationId xmlns:a16="http://schemas.microsoft.com/office/drawing/2014/main" id="{FFD12C35-23D8-4840-AB1A-4B542C35364D}"/>
              </a:ext>
            </a:extLst>
          </p:cNvPr>
          <p:cNvSpPr>
            <a:spLocks noGrp="1"/>
          </p:cNvSpPr>
          <p:nvPr>
            <p:ph type="body" sz="quarter" idx="13"/>
          </p:nvPr>
        </p:nvSpPr>
        <p:spPr/>
        <p:txBody>
          <a:bodyPr>
            <a:normAutofit/>
          </a:bodyPr>
          <a:lstStyle/>
          <a:p>
            <a:endParaRPr lang="en-US" dirty="0"/>
          </a:p>
        </p:txBody>
      </p:sp>
      <p:pic>
        <p:nvPicPr>
          <p:cNvPr id="6" name="Picture 5">
            <a:extLst>
              <a:ext uri="{FF2B5EF4-FFF2-40B4-BE49-F238E27FC236}">
                <a16:creationId xmlns:a16="http://schemas.microsoft.com/office/drawing/2014/main" id="{109982EF-E1FD-154D-B892-F255A8CA4785}"/>
              </a:ext>
            </a:extLst>
          </p:cNvPr>
          <p:cNvPicPr>
            <a:picLocks noChangeAspect="1"/>
          </p:cNvPicPr>
          <p:nvPr/>
        </p:nvPicPr>
        <p:blipFill>
          <a:blip r:embed="rId3"/>
          <a:stretch>
            <a:fillRect/>
          </a:stretch>
        </p:blipFill>
        <p:spPr>
          <a:xfrm>
            <a:off x="2049461" y="2505375"/>
            <a:ext cx="5965825" cy="3110586"/>
          </a:xfrm>
          <a:prstGeom prst="rect">
            <a:avLst/>
          </a:prstGeom>
        </p:spPr>
      </p:pic>
    </p:spTree>
    <p:extLst>
      <p:ext uri="{BB962C8B-B14F-4D97-AF65-F5344CB8AC3E}">
        <p14:creationId xmlns:p14="http://schemas.microsoft.com/office/powerpoint/2010/main" val="2056376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C79-FDFC-3D4B-AFA9-1335D781F05E}"/>
              </a:ext>
            </a:extLst>
          </p:cNvPr>
          <p:cNvSpPr>
            <a:spLocks noGrp="1"/>
          </p:cNvSpPr>
          <p:nvPr>
            <p:ph type="title"/>
          </p:nvPr>
        </p:nvSpPr>
        <p:spPr/>
        <p:txBody>
          <a:bodyPr/>
          <a:lstStyle/>
          <a:p>
            <a:r>
              <a:rPr lang="en-CN" dirty="0"/>
              <a:t>Graph + PLM: Prompt-Tuning</a:t>
            </a:r>
          </a:p>
        </p:txBody>
      </p:sp>
      <p:sp>
        <p:nvSpPr>
          <p:cNvPr id="3" name="Content Placeholder 2">
            <a:extLst>
              <a:ext uri="{FF2B5EF4-FFF2-40B4-BE49-F238E27FC236}">
                <a16:creationId xmlns:a16="http://schemas.microsoft.com/office/drawing/2014/main" id="{ACC5EBEA-AC65-3B41-B16B-8ABC5A4DFCC2}"/>
              </a:ext>
            </a:extLst>
          </p:cNvPr>
          <p:cNvSpPr>
            <a:spLocks noGrp="1"/>
          </p:cNvSpPr>
          <p:nvPr>
            <p:ph idx="1"/>
          </p:nvPr>
        </p:nvSpPr>
        <p:spPr/>
        <p:txBody>
          <a:bodyPr/>
          <a:lstStyle/>
          <a:p>
            <a:r>
              <a:rPr lang="en-CN" dirty="0">
                <a:solidFill>
                  <a:srgbClr val="7030A0"/>
                </a:solidFill>
              </a:rPr>
              <a:t>G2P2</a:t>
            </a:r>
          </a:p>
          <a:p>
            <a:pPr lvl="1">
              <a:buFont typeface="Wingdings" pitchFamily="2" charset="2"/>
              <a:buChar char="Ø"/>
            </a:pPr>
            <a:r>
              <a:rPr lang="en-CN" dirty="0"/>
              <a:t>Discrete prompt-tuning: zero-shot</a:t>
            </a:r>
          </a:p>
          <a:p>
            <a:pPr lvl="1">
              <a:buFont typeface="Wingdings" pitchFamily="2" charset="2"/>
              <a:buChar char="Ø"/>
            </a:pPr>
            <a:r>
              <a:rPr lang="en-CN" dirty="0"/>
              <a:t>Trainable prompt-tuning: few-shot </a:t>
            </a:r>
          </a:p>
          <a:p>
            <a:endParaRPr lang="en-CN" dirty="0"/>
          </a:p>
        </p:txBody>
      </p:sp>
      <p:sp>
        <p:nvSpPr>
          <p:cNvPr id="4" name="Slide Number Placeholder 3">
            <a:extLst>
              <a:ext uri="{FF2B5EF4-FFF2-40B4-BE49-F238E27FC236}">
                <a16:creationId xmlns:a16="http://schemas.microsoft.com/office/drawing/2014/main" id="{A84C7202-FA8C-CB45-BA4F-187602E2FCD6}"/>
              </a:ext>
            </a:extLst>
          </p:cNvPr>
          <p:cNvSpPr>
            <a:spLocks noGrp="1"/>
          </p:cNvSpPr>
          <p:nvPr>
            <p:ph type="sldNum" sz="quarter" idx="12"/>
          </p:nvPr>
        </p:nvSpPr>
        <p:spPr/>
        <p:txBody>
          <a:bodyPr/>
          <a:lstStyle/>
          <a:p>
            <a:fld id="{C7443813-12FE-C847-8FDC-914F4A6A28E1}" type="slidenum">
              <a:rPr lang="en-US" smtClean="0"/>
              <a:t>77</a:t>
            </a:fld>
            <a:endParaRPr lang="en-US" dirty="0"/>
          </a:p>
        </p:txBody>
      </p:sp>
      <p:sp>
        <p:nvSpPr>
          <p:cNvPr id="5" name="Text Placeholder 4">
            <a:extLst>
              <a:ext uri="{FF2B5EF4-FFF2-40B4-BE49-F238E27FC236}">
                <a16:creationId xmlns:a16="http://schemas.microsoft.com/office/drawing/2014/main" id="{FFD12C35-23D8-4840-AB1A-4B542C35364D}"/>
              </a:ext>
            </a:extLst>
          </p:cNvPr>
          <p:cNvSpPr>
            <a:spLocks noGrp="1"/>
          </p:cNvSpPr>
          <p:nvPr>
            <p:ph type="body" sz="quarter" idx="13"/>
          </p:nvPr>
        </p:nvSpPr>
        <p:spPr/>
        <p:txBody>
          <a:bodyPr>
            <a:normAutofit/>
          </a:bodyPr>
          <a:lstStyle/>
          <a:p>
            <a:r>
              <a:rPr lang="en-US" dirty="0">
                <a:solidFill>
                  <a:srgbClr val="222222"/>
                </a:solidFill>
              </a:rPr>
              <a:t>Z. Wen, </a:t>
            </a:r>
            <a:r>
              <a:rPr lang="en-US" i="1" dirty="0">
                <a:solidFill>
                  <a:srgbClr val="222222"/>
                </a:solidFill>
              </a:rPr>
              <a:t>et al</a:t>
            </a:r>
            <a:r>
              <a:rPr lang="en-US" dirty="0">
                <a:solidFill>
                  <a:srgbClr val="222222"/>
                </a:solidFill>
              </a:rPr>
              <a:t>. "Augmenting low-resource text classification with graph-grounded pre-training and prompting." SIGIR’23.</a:t>
            </a:r>
            <a:endParaRPr lang="en-US" dirty="0"/>
          </a:p>
          <a:p>
            <a:endParaRPr lang="en-US" dirty="0"/>
          </a:p>
        </p:txBody>
      </p:sp>
      <p:pic>
        <p:nvPicPr>
          <p:cNvPr id="7" name="Picture 6">
            <a:extLst>
              <a:ext uri="{FF2B5EF4-FFF2-40B4-BE49-F238E27FC236}">
                <a16:creationId xmlns:a16="http://schemas.microsoft.com/office/drawing/2014/main" id="{ED6748A9-2F7E-BF48-A5B6-3A78C9F16D2A}"/>
              </a:ext>
            </a:extLst>
          </p:cNvPr>
          <p:cNvPicPr>
            <a:picLocks noChangeAspect="1"/>
          </p:cNvPicPr>
          <p:nvPr/>
        </p:nvPicPr>
        <p:blipFill rotWithShape="1">
          <a:blip r:embed="rId3"/>
          <a:srcRect l="56917" b="16049"/>
          <a:stretch/>
        </p:blipFill>
        <p:spPr>
          <a:xfrm>
            <a:off x="6285958" y="1798271"/>
            <a:ext cx="5414552" cy="4114748"/>
          </a:xfrm>
          <a:prstGeom prst="rect">
            <a:avLst/>
          </a:prstGeom>
        </p:spPr>
      </p:pic>
      <p:pic>
        <p:nvPicPr>
          <p:cNvPr id="8" name="Picture 7">
            <a:extLst>
              <a:ext uri="{FF2B5EF4-FFF2-40B4-BE49-F238E27FC236}">
                <a16:creationId xmlns:a16="http://schemas.microsoft.com/office/drawing/2014/main" id="{79E9196F-5F74-FF47-8B80-0B8503B76049}"/>
              </a:ext>
            </a:extLst>
          </p:cNvPr>
          <p:cNvPicPr>
            <a:picLocks noChangeAspect="1"/>
          </p:cNvPicPr>
          <p:nvPr/>
        </p:nvPicPr>
        <p:blipFill rotWithShape="1">
          <a:blip r:embed="rId4"/>
          <a:srcRect b="19032"/>
          <a:stretch/>
        </p:blipFill>
        <p:spPr>
          <a:xfrm>
            <a:off x="491359" y="2858224"/>
            <a:ext cx="5233989" cy="2842462"/>
          </a:xfrm>
          <a:prstGeom prst="rect">
            <a:avLst/>
          </a:prstGeom>
        </p:spPr>
      </p:pic>
      <p:sp>
        <p:nvSpPr>
          <p:cNvPr id="9" name="TextBox 8">
            <a:extLst>
              <a:ext uri="{FF2B5EF4-FFF2-40B4-BE49-F238E27FC236}">
                <a16:creationId xmlns:a16="http://schemas.microsoft.com/office/drawing/2014/main" id="{BB29E78D-3DBF-3B4D-A79B-3B3D63416089}"/>
              </a:ext>
            </a:extLst>
          </p:cNvPr>
          <p:cNvSpPr txBox="1"/>
          <p:nvPr/>
        </p:nvSpPr>
        <p:spPr>
          <a:xfrm>
            <a:off x="2746716" y="5698033"/>
            <a:ext cx="1825284" cy="369332"/>
          </a:xfrm>
          <a:prstGeom prst="rect">
            <a:avLst/>
          </a:prstGeom>
          <a:noFill/>
        </p:spPr>
        <p:txBody>
          <a:bodyPr wrap="square" rtlCol="0">
            <a:spAutoFit/>
          </a:bodyPr>
          <a:lstStyle/>
          <a:p>
            <a:r>
              <a:rPr lang="en-CN" dirty="0"/>
              <a:t>(a) Zero-shot</a:t>
            </a:r>
          </a:p>
        </p:txBody>
      </p:sp>
      <p:sp>
        <p:nvSpPr>
          <p:cNvPr id="10" name="TextBox 9">
            <a:extLst>
              <a:ext uri="{FF2B5EF4-FFF2-40B4-BE49-F238E27FC236}">
                <a16:creationId xmlns:a16="http://schemas.microsoft.com/office/drawing/2014/main" id="{71578460-67F9-584D-920B-F20D41BD9135}"/>
              </a:ext>
            </a:extLst>
          </p:cNvPr>
          <p:cNvSpPr txBox="1"/>
          <p:nvPr/>
        </p:nvSpPr>
        <p:spPr>
          <a:xfrm>
            <a:off x="8541184" y="5747576"/>
            <a:ext cx="1588654" cy="369332"/>
          </a:xfrm>
          <a:prstGeom prst="rect">
            <a:avLst/>
          </a:prstGeom>
          <a:noFill/>
        </p:spPr>
        <p:txBody>
          <a:bodyPr wrap="square" rtlCol="0">
            <a:spAutoFit/>
          </a:bodyPr>
          <a:lstStyle/>
          <a:p>
            <a:r>
              <a:rPr lang="en-CN" dirty="0"/>
              <a:t>(b) Few-shot</a:t>
            </a:r>
          </a:p>
        </p:txBody>
      </p:sp>
    </p:spTree>
    <p:extLst>
      <p:ext uri="{BB962C8B-B14F-4D97-AF65-F5344CB8AC3E}">
        <p14:creationId xmlns:p14="http://schemas.microsoft.com/office/powerpoint/2010/main" val="1309525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C79-FDFC-3D4B-AFA9-1335D781F05E}"/>
              </a:ext>
            </a:extLst>
          </p:cNvPr>
          <p:cNvSpPr>
            <a:spLocks noGrp="1"/>
          </p:cNvSpPr>
          <p:nvPr>
            <p:ph type="title"/>
          </p:nvPr>
        </p:nvSpPr>
        <p:spPr/>
        <p:txBody>
          <a:bodyPr/>
          <a:lstStyle/>
          <a:p>
            <a:r>
              <a:rPr lang="en-CN" dirty="0"/>
              <a:t>Graph + PLM: Prompt-Tuning</a:t>
            </a:r>
          </a:p>
        </p:txBody>
      </p:sp>
      <p:sp>
        <p:nvSpPr>
          <p:cNvPr id="3" name="Content Placeholder 2">
            <a:extLst>
              <a:ext uri="{FF2B5EF4-FFF2-40B4-BE49-F238E27FC236}">
                <a16:creationId xmlns:a16="http://schemas.microsoft.com/office/drawing/2014/main" id="{ACC5EBEA-AC65-3B41-B16B-8ABC5A4DFCC2}"/>
              </a:ext>
            </a:extLst>
          </p:cNvPr>
          <p:cNvSpPr>
            <a:spLocks noGrp="1"/>
          </p:cNvSpPr>
          <p:nvPr>
            <p:ph idx="1"/>
          </p:nvPr>
        </p:nvSpPr>
        <p:spPr/>
        <p:txBody>
          <a:bodyPr/>
          <a:lstStyle/>
          <a:p>
            <a:r>
              <a:rPr lang="en-CN" dirty="0">
                <a:solidFill>
                  <a:srgbClr val="7030A0"/>
                </a:solidFill>
              </a:rPr>
              <a:t>One for all</a:t>
            </a:r>
          </a:p>
          <a:p>
            <a:endParaRPr lang="en-CN" dirty="0"/>
          </a:p>
        </p:txBody>
      </p:sp>
      <p:sp>
        <p:nvSpPr>
          <p:cNvPr id="4" name="Slide Number Placeholder 3">
            <a:extLst>
              <a:ext uri="{FF2B5EF4-FFF2-40B4-BE49-F238E27FC236}">
                <a16:creationId xmlns:a16="http://schemas.microsoft.com/office/drawing/2014/main" id="{A84C7202-FA8C-CB45-BA4F-187602E2FCD6}"/>
              </a:ext>
            </a:extLst>
          </p:cNvPr>
          <p:cNvSpPr>
            <a:spLocks noGrp="1"/>
          </p:cNvSpPr>
          <p:nvPr>
            <p:ph type="sldNum" sz="quarter" idx="12"/>
          </p:nvPr>
        </p:nvSpPr>
        <p:spPr/>
        <p:txBody>
          <a:bodyPr/>
          <a:lstStyle/>
          <a:p>
            <a:fld id="{C7443813-12FE-C847-8FDC-914F4A6A28E1}" type="slidenum">
              <a:rPr lang="en-US" smtClean="0"/>
              <a:t>78</a:t>
            </a:fld>
            <a:endParaRPr lang="en-US" dirty="0"/>
          </a:p>
        </p:txBody>
      </p:sp>
      <p:sp>
        <p:nvSpPr>
          <p:cNvPr id="5" name="Text Placeholder 4">
            <a:extLst>
              <a:ext uri="{FF2B5EF4-FFF2-40B4-BE49-F238E27FC236}">
                <a16:creationId xmlns:a16="http://schemas.microsoft.com/office/drawing/2014/main" id="{FFD12C35-23D8-4840-AB1A-4B542C35364D}"/>
              </a:ext>
            </a:extLst>
          </p:cNvPr>
          <p:cNvSpPr>
            <a:spLocks noGrp="1"/>
          </p:cNvSpPr>
          <p:nvPr>
            <p:ph type="body" sz="quarter" idx="13"/>
          </p:nvPr>
        </p:nvSpPr>
        <p:spPr/>
        <p:txBody>
          <a:bodyPr>
            <a:normAutofit/>
          </a:bodyPr>
          <a:lstStyle/>
          <a:p>
            <a:r>
              <a:rPr lang="en-US" b="0" i="0" dirty="0">
                <a:solidFill>
                  <a:srgbClr val="222222"/>
                </a:solidFill>
                <a:effectLst/>
              </a:rPr>
              <a:t>H. Liu, </a:t>
            </a:r>
            <a:r>
              <a:rPr lang="en-US" b="0" i="1" dirty="0">
                <a:solidFill>
                  <a:srgbClr val="222222"/>
                </a:solidFill>
                <a:effectLst/>
              </a:rPr>
              <a:t>et al</a:t>
            </a:r>
            <a:r>
              <a:rPr lang="en-US" b="0" i="0" dirty="0">
                <a:solidFill>
                  <a:srgbClr val="222222"/>
                </a:solidFill>
                <a:effectLst/>
              </a:rPr>
              <a:t>. "One for all: Towards training one graph model for all classification tasks." </a:t>
            </a:r>
            <a:r>
              <a:rPr lang="en-US" b="0" dirty="0">
                <a:solidFill>
                  <a:srgbClr val="222222"/>
                </a:solidFill>
                <a:effectLst/>
              </a:rPr>
              <a:t>ICLR’24</a:t>
            </a:r>
            <a:r>
              <a:rPr lang="en-US" dirty="0">
                <a:solidFill>
                  <a:srgbClr val="222222"/>
                </a:solidFill>
              </a:rPr>
              <a:t>.</a:t>
            </a:r>
            <a:endParaRPr lang="en-US" dirty="0"/>
          </a:p>
        </p:txBody>
      </p:sp>
      <p:pic>
        <p:nvPicPr>
          <p:cNvPr id="6" name="Picture 5">
            <a:extLst>
              <a:ext uri="{FF2B5EF4-FFF2-40B4-BE49-F238E27FC236}">
                <a16:creationId xmlns:a16="http://schemas.microsoft.com/office/drawing/2014/main" id="{8C58ED44-B8C2-4F48-8D58-4AAAC2A409F2}"/>
              </a:ext>
            </a:extLst>
          </p:cNvPr>
          <p:cNvPicPr>
            <a:picLocks noChangeAspect="1"/>
          </p:cNvPicPr>
          <p:nvPr/>
        </p:nvPicPr>
        <p:blipFill>
          <a:blip r:embed="rId3"/>
          <a:stretch>
            <a:fillRect/>
          </a:stretch>
        </p:blipFill>
        <p:spPr>
          <a:xfrm>
            <a:off x="1690385" y="1630013"/>
            <a:ext cx="8025116" cy="3967219"/>
          </a:xfrm>
          <a:prstGeom prst="rect">
            <a:avLst/>
          </a:prstGeom>
        </p:spPr>
      </p:pic>
    </p:spTree>
    <p:extLst>
      <p:ext uri="{BB962C8B-B14F-4D97-AF65-F5344CB8AC3E}">
        <p14:creationId xmlns:p14="http://schemas.microsoft.com/office/powerpoint/2010/main" val="27687511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A030-5CCF-F543-A5C7-06EFA6C352C1}"/>
              </a:ext>
            </a:extLst>
          </p:cNvPr>
          <p:cNvSpPr>
            <a:spLocks noGrp="1"/>
          </p:cNvSpPr>
          <p:nvPr>
            <p:ph type="title"/>
          </p:nvPr>
        </p:nvSpPr>
        <p:spPr/>
        <p:txBody>
          <a:bodyPr/>
          <a:lstStyle/>
          <a:p>
            <a:r>
              <a:rPr lang="en-CN" dirty="0"/>
              <a:t>Graph + PLM: PEFT</a:t>
            </a:r>
          </a:p>
        </p:txBody>
      </p:sp>
      <p:sp>
        <p:nvSpPr>
          <p:cNvPr id="3" name="Content Placeholder 2">
            <a:extLst>
              <a:ext uri="{FF2B5EF4-FFF2-40B4-BE49-F238E27FC236}">
                <a16:creationId xmlns:a16="http://schemas.microsoft.com/office/drawing/2014/main" id="{88E616A1-97DC-864B-ADDD-85A34CA46595}"/>
              </a:ext>
            </a:extLst>
          </p:cNvPr>
          <p:cNvSpPr>
            <a:spLocks noGrp="1"/>
          </p:cNvSpPr>
          <p:nvPr>
            <p:ph idx="1"/>
          </p:nvPr>
        </p:nvSpPr>
        <p:spPr/>
        <p:txBody>
          <a:bodyPr/>
          <a:lstStyle/>
          <a:p>
            <a:r>
              <a:rPr lang="en-US" dirty="0" err="1">
                <a:solidFill>
                  <a:srgbClr val="7030A0"/>
                </a:solidFill>
              </a:rPr>
              <a:t>MolCA</a:t>
            </a:r>
            <a:endParaRPr lang="en-CN" dirty="0">
              <a:solidFill>
                <a:srgbClr val="7030A0"/>
              </a:solidFill>
            </a:endParaRPr>
          </a:p>
        </p:txBody>
      </p:sp>
      <p:sp>
        <p:nvSpPr>
          <p:cNvPr id="4" name="Slide Number Placeholder 3">
            <a:extLst>
              <a:ext uri="{FF2B5EF4-FFF2-40B4-BE49-F238E27FC236}">
                <a16:creationId xmlns:a16="http://schemas.microsoft.com/office/drawing/2014/main" id="{563FD18E-26C3-E542-B2A9-E35C664F13FE}"/>
              </a:ext>
            </a:extLst>
          </p:cNvPr>
          <p:cNvSpPr>
            <a:spLocks noGrp="1"/>
          </p:cNvSpPr>
          <p:nvPr>
            <p:ph type="sldNum" sz="quarter" idx="12"/>
          </p:nvPr>
        </p:nvSpPr>
        <p:spPr/>
        <p:txBody>
          <a:bodyPr/>
          <a:lstStyle/>
          <a:p>
            <a:fld id="{C7443813-12FE-C847-8FDC-914F4A6A28E1}" type="slidenum">
              <a:rPr lang="en-US" smtClean="0"/>
              <a:t>79</a:t>
            </a:fld>
            <a:endParaRPr lang="en-US" dirty="0"/>
          </a:p>
        </p:txBody>
      </p:sp>
      <p:sp>
        <p:nvSpPr>
          <p:cNvPr id="5" name="Text Placeholder 4">
            <a:extLst>
              <a:ext uri="{FF2B5EF4-FFF2-40B4-BE49-F238E27FC236}">
                <a16:creationId xmlns:a16="http://schemas.microsoft.com/office/drawing/2014/main" id="{43FD7AA0-4E58-4843-9063-E243FB09C773}"/>
              </a:ext>
            </a:extLst>
          </p:cNvPr>
          <p:cNvSpPr>
            <a:spLocks noGrp="1"/>
          </p:cNvSpPr>
          <p:nvPr>
            <p:ph type="body" sz="quarter" idx="13"/>
          </p:nvPr>
        </p:nvSpPr>
        <p:spPr/>
        <p:txBody>
          <a:bodyPr>
            <a:normAutofit/>
          </a:bodyPr>
          <a:lstStyle/>
          <a:p>
            <a:r>
              <a:rPr lang="en-CN" dirty="0"/>
              <a:t>Z. Liu, </a:t>
            </a:r>
            <a:r>
              <a:rPr lang="en-CN" i="1" dirty="0"/>
              <a:t>et al</a:t>
            </a:r>
            <a:r>
              <a:rPr lang="en-CN" dirty="0"/>
              <a:t>. “</a:t>
            </a:r>
            <a:r>
              <a:rPr lang="en-US" dirty="0" err="1"/>
              <a:t>MolCA</a:t>
            </a:r>
            <a:r>
              <a:rPr lang="en-US" dirty="0"/>
              <a:t>: Molecular Graph-Language Modeling with Cross-Modal Projector and Uni-Modal Adapter.</a:t>
            </a:r>
            <a:r>
              <a:rPr lang="en-CN" dirty="0"/>
              <a:t>” EMNLP’23</a:t>
            </a:r>
          </a:p>
        </p:txBody>
      </p:sp>
      <p:sp>
        <p:nvSpPr>
          <p:cNvPr id="8" name="TextBox 7">
            <a:extLst>
              <a:ext uri="{FF2B5EF4-FFF2-40B4-BE49-F238E27FC236}">
                <a16:creationId xmlns:a16="http://schemas.microsoft.com/office/drawing/2014/main" id="{1F94DC7E-3934-0F40-A39C-A65AD28685EB}"/>
              </a:ext>
            </a:extLst>
          </p:cNvPr>
          <p:cNvSpPr txBox="1"/>
          <p:nvPr/>
        </p:nvSpPr>
        <p:spPr>
          <a:xfrm>
            <a:off x="1210865" y="4894006"/>
            <a:ext cx="10142934" cy="707886"/>
          </a:xfrm>
          <a:prstGeom prst="rect">
            <a:avLst/>
          </a:prstGeom>
          <a:noFill/>
        </p:spPr>
        <p:txBody>
          <a:bodyPr wrap="square">
            <a:spAutoFit/>
          </a:bodyPr>
          <a:lstStyle/>
          <a:p>
            <a:r>
              <a:rPr lang="en-CN" sz="2000" dirty="0">
                <a:latin typeface="Times New Roman" panose="02020603050405020304" pitchFamily="18" charset="0"/>
                <a:cs typeface="Times New Roman" panose="02020603050405020304" pitchFamily="18" charset="0"/>
              </a:rPr>
              <a:t>Cross-Modal Projector</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CN" sz="2000" dirty="0">
                <a:latin typeface="Times New Roman" panose="02020603050405020304" pitchFamily="18" charset="0"/>
                <a:cs typeface="Times New Roman" panose="02020603050405020304" pitchFamily="18" charset="0"/>
              </a:rPr>
              <a:t>bridge the gap between graph structural and textual</a:t>
            </a:r>
            <a:r>
              <a:rPr lang="zh-CN" altLang="en-US" sz="2000" dirty="0">
                <a:latin typeface="Times New Roman" panose="02020603050405020304" pitchFamily="18" charset="0"/>
                <a:cs typeface="Times New Roman" panose="02020603050405020304" pitchFamily="18" charset="0"/>
              </a:rPr>
              <a:t> </a:t>
            </a:r>
            <a:r>
              <a:rPr lang="en-CN" sz="2000" dirty="0">
                <a:latin typeface="Times New Roman" panose="02020603050405020304" pitchFamily="18" charset="0"/>
                <a:cs typeface="Times New Roman" panose="02020603050405020304" pitchFamily="18" charset="0"/>
              </a:rPr>
              <a:t>representations</a:t>
            </a:r>
          </a:p>
          <a:p>
            <a:r>
              <a:rPr lang="en-CN" sz="2000" dirty="0">
                <a:latin typeface="Times New Roman" panose="02020603050405020304" pitchFamily="18" charset="0"/>
                <a:cs typeface="Times New Roman" panose="02020603050405020304" pitchFamily="18" charset="0"/>
              </a:rPr>
              <a:t>Uni-Modal LoRA Adapter: </a:t>
            </a:r>
            <a:r>
              <a:rPr lang="en-US" sz="2000" b="0" dirty="0">
                <a:effectLst/>
                <a:latin typeface="Times New Roman" panose="02020603050405020304" pitchFamily="18" charset="0"/>
                <a:cs typeface="Times New Roman" panose="02020603050405020304" pitchFamily="18" charset="0"/>
              </a:rPr>
              <a:t>efficient downstream adaptation </a:t>
            </a:r>
            <a:endParaRPr lang="en-US"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02BCFBC-6BC1-C947-AB56-951485C6C3F2}"/>
              </a:ext>
            </a:extLst>
          </p:cNvPr>
          <p:cNvPicPr>
            <a:picLocks noChangeAspect="1"/>
          </p:cNvPicPr>
          <p:nvPr/>
        </p:nvPicPr>
        <p:blipFill>
          <a:blip r:embed="rId2"/>
          <a:stretch>
            <a:fillRect/>
          </a:stretch>
        </p:blipFill>
        <p:spPr>
          <a:xfrm>
            <a:off x="1899924" y="1820817"/>
            <a:ext cx="2610632" cy="2934710"/>
          </a:xfrm>
          <a:prstGeom prst="rect">
            <a:avLst/>
          </a:prstGeom>
        </p:spPr>
      </p:pic>
      <p:pic>
        <p:nvPicPr>
          <p:cNvPr id="10" name="Picture 9">
            <a:extLst>
              <a:ext uri="{FF2B5EF4-FFF2-40B4-BE49-F238E27FC236}">
                <a16:creationId xmlns:a16="http://schemas.microsoft.com/office/drawing/2014/main" id="{7D456FE4-D6FA-B740-9215-A4CCE7255E02}"/>
              </a:ext>
            </a:extLst>
          </p:cNvPr>
          <p:cNvPicPr>
            <a:picLocks noChangeAspect="1"/>
          </p:cNvPicPr>
          <p:nvPr/>
        </p:nvPicPr>
        <p:blipFill>
          <a:blip r:embed="rId3"/>
          <a:stretch>
            <a:fillRect/>
          </a:stretch>
        </p:blipFill>
        <p:spPr>
          <a:xfrm>
            <a:off x="4703749" y="1837251"/>
            <a:ext cx="4614863" cy="2817313"/>
          </a:xfrm>
          <a:prstGeom prst="rect">
            <a:avLst/>
          </a:prstGeom>
        </p:spPr>
      </p:pic>
    </p:spTree>
    <p:extLst>
      <p:ext uri="{BB962C8B-B14F-4D97-AF65-F5344CB8AC3E}">
        <p14:creationId xmlns:p14="http://schemas.microsoft.com/office/powerpoint/2010/main" val="644198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DBB6E-94EC-61AB-B91A-824DDC3F4767}"/>
              </a:ext>
            </a:extLst>
          </p:cNvPr>
          <p:cNvSpPr>
            <a:spLocks noGrp="1"/>
          </p:cNvSpPr>
          <p:nvPr>
            <p:ph type="title"/>
          </p:nvPr>
        </p:nvSpPr>
        <p:spPr/>
        <p:txBody>
          <a:bodyPr/>
          <a:lstStyle/>
          <a:p>
            <a:r>
              <a:rPr lang="en-US" altLang="zh-CN" dirty="0"/>
              <a:t>Few-shot Learning Methods</a:t>
            </a:r>
            <a:endParaRPr lang="zh-CN" altLang="en-US" dirty="0"/>
          </a:p>
        </p:txBody>
      </p:sp>
      <p:sp>
        <p:nvSpPr>
          <p:cNvPr id="3" name="内容占位符 2">
            <a:extLst>
              <a:ext uri="{FF2B5EF4-FFF2-40B4-BE49-F238E27FC236}">
                <a16:creationId xmlns:a16="http://schemas.microsoft.com/office/drawing/2014/main" id="{D1EB37FC-617C-43D9-D1E9-7DB4D6A003F7}"/>
              </a:ext>
            </a:extLst>
          </p:cNvPr>
          <p:cNvSpPr>
            <a:spLocks noGrp="1"/>
          </p:cNvSpPr>
          <p:nvPr>
            <p:ph idx="1"/>
          </p:nvPr>
        </p:nvSpPr>
        <p:spPr>
          <a:xfrm>
            <a:off x="491490" y="976104"/>
            <a:ext cx="10862310" cy="5117045"/>
          </a:xfrm>
        </p:spPr>
        <p:txBody>
          <a:bodyPr/>
          <a:lstStyle/>
          <a:p>
            <a:r>
              <a:rPr lang="en-US" altLang="zh-CN" b="1" dirty="0"/>
              <a:t>Meta learning methods</a:t>
            </a:r>
          </a:p>
          <a:p>
            <a:pPr marL="0" indent="0">
              <a:buNone/>
            </a:pPr>
            <a:endParaRPr lang="en-US" altLang="zh-CN" dirty="0"/>
          </a:p>
          <a:p>
            <a:r>
              <a:rPr lang="en-US" altLang="zh-CN" b="1" dirty="0"/>
              <a:t>Pre-training methods</a:t>
            </a:r>
          </a:p>
          <a:p>
            <a:pPr marL="0" indent="0">
              <a:buNone/>
            </a:pPr>
            <a:endParaRPr lang="en-US" altLang="zh-CN" dirty="0"/>
          </a:p>
          <a:p>
            <a:pPr marL="0" indent="0">
              <a:buNone/>
            </a:pPr>
            <a:endParaRPr lang="en-US" altLang="zh-CN" dirty="0"/>
          </a:p>
          <a:p>
            <a:pPr marL="0" indent="0">
              <a:buNone/>
            </a:pPr>
            <a:endParaRPr lang="en-US" altLang="zh-CN" dirty="0"/>
          </a:p>
          <a:p>
            <a:r>
              <a:rPr lang="en-US" altLang="zh-CN" b="1" dirty="0"/>
              <a:t>Hybrid methods</a:t>
            </a:r>
            <a:endParaRPr lang="zh-CN" altLang="en-US" b="1" dirty="0"/>
          </a:p>
        </p:txBody>
      </p:sp>
      <p:sp>
        <p:nvSpPr>
          <p:cNvPr id="4" name="灯片编号占位符 3">
            <a:extLst>
              <a:ext uri="{FF2B5EF4-FFF2-40B4-BE49-F238E27FC236}">
                <a16:creationId xmlns:a16="http://schemas.microsoft.com/office/drawing/2014/main" id="{5F7670D1-FC68-0E57-59BE-3A32E471DE22}"/>
              </a:ext>
            </a:extLst>
          </p:cNvPr>
          <p:cNvSpPr>
            <a:spLocks noGrp="1"/>
          </p:cNvSpPr>
          <p:nvPr>
            <p:ph type="sldNum" sz="quarter" idx="12"/>
          </p:nvPr>
        </p:nvSpPr>
        <p:spPr/>
        <p:txBody>
          <a:bodyPr/>
          <a:lstStyle/>
          <a:p>
            <a:fld id="{C7443813-12FE-C847-8FDC-914F4A6A28E1}" type="slidenum">
              <a:rPr lang="en-US" smtClean="0"/>
              <a:t>8</a:t>
            </a:fld>
            <a:endParaRPr lang="en-US" dirty="0"/>
          </a:p>
        </p:txBody>
      </p:sp>
      <p:sp>
        <p:nvSpPr>
          <p:cNvPr id="5" name="文本占位符 4">
            <a:extLst>
              <a:ext uri="{FF2B5EF4-FFF2-40B4-BE49-F238E27FC236}">
                <a16:creationId xmlns:a16="http://schemas.microsoft.com/office/drawing/2014/main" id="{D3AE9352-6C8B-7C98-1B8E-2575623B6611}"/>
              </a:ext>
            </a:extLst>
          </p:cNvPr>
          <p:cNvSpPr>
            <a:spLocks noGrp="1"/>
          </p:cNvSpPr>
          <p:nvPr>
            <p:ph type="body" sz="quarter" idx="13"/>
          </p:nvPr>
        </p:nvSpPr>
        <p:spPr/>
        <p:txBody>
          <a:bodyPr/>
          <a:lstStyle/>
          <a:p>
            <a:endParaRPr lang="zh-CN" altLang="en-US"/>
          </a:p>
        </p:txBody>
      </p:sp>
      <p:sp>
        <p:nvSpPr>
          <p:cNvPr id="8" name="TextBox 15">
            <a:extLst>
              <a:ext uri="{FF2B5EF4-FFF2-40B4-BE49-F238E27FC236}">
                <a16:creationId xmlns:a16="http://schemas.microsoft.com/office/drawing/2014/main" id="{6B1D236C-A61F-13B3-6985-7076033A55EA}"/>
              </a:ext>
            </a:extLst>
          </p:cNvPr>
          <p:cNvSpPr txBox="1"/>
          <p:nvPr/>
        </p:nvSpPr>
        <p:spPr>
          <a:xfrm>
            <a:off x="1022518" y="1567899"/>
            <a:ext cx="9447362" cy="954107"/>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Derive prior knowledge from a series of “meta-training” task</a:t>
            </a:r>
            <a:endParaRPr lang="zh-CN" altLang="en-US" sz="2800"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US" sz="2800" dirty="0">
              <a:latin typeface="Times New Roman" panose="02020603050405020304" pitchFamily="18" charset="0"/>
              <a:cs typeface="Times New Roman" panose="02020603050405020304" pitchFamily="18" charset="0"/>
            </a:endParaRPr>
          </a:p>
        </p:txBody>
      </p:sp>
      <p:sp>
        <p:nvSpPr>
          <p:cNvPr id="9" name="TextBox 15">
            <a:extLst>
              <a:ext uri="{FF2B5EF4-FFF2-40B4-BE49-F238E27FC236}">
                <a16:creationId xmlns:a16="http://schemas.microsoft.com/office/drawing/2014/main" id="{E3C4B886-3652-76B7-7EB6-97BA7E63DDD0}"/>
              </a:ext>
            </a:extLst>
          </p:cNvPr>
          <p:cNvSpPr txBox="1"/>
          <p:nvPr/>
        </p:nvSpPr>
        <p:spPr>
          <a:xfrm>
            <a:off x="1022518" y="2778424"/>
            <a:ext cx="9447362" cy="523220"/>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Utilize unlabeled data to optimize self-supervised pretext tasks</a:t>
            </a:r>
            <a:endParaRPr lang="en-US" sz="2800" dirty="0">
              <a:latin typeface="Times New Roman" panose="02020603050405020304" pitchFamily="18" charset="0"/>
              <a:cs typeface="Times New Roman" panose="02020603050405020304" pitchFamily="18" charset="0"/>
            </a:endParaRPr>
          </a:p>
        </p:txBody>
      </p:sp>
      <p:sp>
        <p:nvSpPr>
          <p:cNvPr id="10" name="TextBox 15">
            <a:extLst>
              <a:ext uri="{FF2B5EF4-FFF2-40B4-BE49-F238E27FC236}">
                <a16:creationId xmlns:a16="http://schemas.microsoft.com/office/drawing/2014/main" id="{9F089CAF-1B12-3319-8C12-A2651A84A33B}"/>
              </a:ext>
            </a:extLst>
          </p:cNvPr>
          <p:cNvSpPr txBox="1"/>
          <p:nvPr/>
        </p:nvSpPr>
        <p:spPr>
          <a:xfrm>
            <a:off x="1022518" y="5028491"/>
            <a:ext cx="9447362" cy="523220"/>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Integrate both paradigms</a:t>
            </a:r>
            <a:endParaRPr lang="en-US" sz="2800" dirty="0">
              <a:latin typeface="Times New Roman" panose="02020603050405020304" pitchFamily="18" charset="0"/>
              <a:cs typeface="Times New Roman" panose="02020603050405020304" pitchFamily="18" charset="0"/>
            </a:endParaRPr>
          </a:p>
        </p:txBody>
      </p:sp>
      <p:sp>
        <p:nvSpPr>
          <p:cNvPr id="11" name="TextBox 15">
            <a:extLst>
              <a:ext uri="{FF2B5EF4-FFF2-40B4-BE49-F238E27FC236}">
                <a16:creationId xmlns:a16="http://schemas.microsoft.com/office/drawing/2014/main" id="{8576998C-01ED-1DA7-CFD5-5174315DEF31}"/>
              </a:ext>
            </a:extLst>
          </p:cNvPr>
          <p:cNvSpPr txBox="1"/>
          <p:nvPr/>
        </p:nvSpPr>
        <p:spPr>
          <a:xfrm>
            <a:off x="1022518" y="3561385"/>
            <a:ext cx="9447362" cy="523220"/>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Employ fine-tuning or parameter-efficient adaption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72681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C79-FDFC-3D4B-AFA9-1335D781F05E}"/>
              </a:ext>
            </a:extLst>
          </p:cNvPr>
          <p:cNvSpPr>
            <a:spLocks noGrp="1"/>
          </p:cNvSpPr>
          <p:nvPr>
            <p:ph type="title"/>
          </p:nvPr>
        </p:nvSpPr>
        <p:spPr/>
        <p:txBody>
          <a:bodyPr/>
          <a:lstStyle/>
          <a:p>
            <a:r>
              <a:rPr lang="en-CN" dirty="0"/>
              <a:t>Graph + PLM: PEFT</a:t>
            </a:r>
          </a:p>
        </p:txBody>
      </p:sp>
      <p:sp>
        <p:nvSpPr>
          <p:cNvPr id="3" name="Content Placeholder 2">
            <a:extLst>
              <a:ext uri="{FF2B5EF4-FFF2-40B4-BE49-F238E27FC236}">
                <a16:creationId xmlns:a16="http://schemas.microsoft.com/office/drawing/2014/main" id="{ACC5EBEA-AC65-3B41-B16B-8ABC5A4DFCC2}"/>
              </a:ext>
            </a:extLst>
          </p:cNvPr>
          <p:cNvSpPr>
            <a:spLocks noGrp="1"/>
          </p:cNvSpPr>
          <p:nvPr>
            <p:ph idx="1"/>
          </p:nvPr>
        </p:nvSpPr>
        <p:spPr/>
        <p:txBody>
          <a:bodyPr/>
          <a:lstStyle/>
          <a:p>
            <a:r>
              <a:rPr lang="en-CN" dirty="0">
                <a:solidFill>
                  <a:srgbClr val="7030A0"/>
                </a:solidFill>
              </a:rPr>
              <a:t>GraphGPT</a:t>
            </a:r>
            <a:r>
              <a:rPr lang="en-CN" dirty="0"/>
              <a:t>: only fintune projector</a:t>
            </a:r>
          </a:p>
          <a:p>
            <a:pPr lvl="1">
              <a:buFont typeface="Wingdings" pitchFamily="2" charset="2"/>
              <a:buChar char="Ø"/>
            </a:pPr>
            <a:r>
              <a:rPr lang="en-US" dirty="0"/>
              <a:t>A</a:t>
            </a:r>
            <a:r>
              <a:rPr lang="en-CN" dirty="0"/>
              <a:t>ligh graph to LLM</a:t>
            </a:r>
          </a:p>
        </p:txBody>
      </p:sp>
      <p:sp>
        <p:nvSpPr>
          <p:cNvPr id="4" name="Slide Number Placeholder 3">
            <a:extLst>
              <a:ext uri="{FF2B5EF4-FFF2-40B4-BE49-F238E27FC236}">
                <a16:creationId xmlns:a16="http://schemas.microsoft.com/office/drawing/2014/main" id="{A84C7202-FA8C-CB45-BA4F-187602E2FCD6}"/>
              </a:ext>
            </a:extLst>
          </p:cNvPr>
          <p:cNvSpPr>
            <a:spLocks noGrp="1"/>
          </p:cNvSpPr>
          <p:nvPr>
            <p:ph type="sldNum" sz="quarter" idx="12"/>
          </p:nvPr>
        </p:nvSpPr>
        <p:spPr/>
        <p:txBody>
          <a:bodyPr/>
          <a:lstStyle/>
          <a:p>
            <a:fld id="{C7443813-12FE-C847-8FDC-914F4A6A28E1}" type="slidenum">
              <a:rPr lang="en-US" smtClean="0"/>
              <a:t>80</a:t>
            </a:fld>
            <a:endParaRPr lang="en-US" dirty="0"/>
          </a:p>
        </p:txBody>
      </p:sp>
      <p:sp>
        <p:nvSpPr>
          <p:cNvPr id="5" name="Text Placeholder 4">
            <a:extLst>
              <a:ext uri="{FF2B5EF4-FFF2-40B4-BE49-F238E27FC236}">
                <a16:creationId xmlns:a16="http://schemas.microsoft.com/office/drawing/2014/main" id="{FFD12C35-23D8-4840-AB1A-4B542C35364D}"/>
              </a:ext>
            </a:extLst>
          </p:cNvPr>
          <p:cNvSpPr>
            <a:spLocks noGrp="1"/>
          </p:cNvSpPr>
          <p:nvPr>
            <p:ph type="body" sz="quarter" idx="13"/>
          </p:nvPr>
        </p:nvSpPr>
        <p:spPr/>
        <p:txBody>
          <a:bodyPr>
            <a:normAutofit/>
          </a:bodyPr>
          <a:lstStyle/>
          <a:p>
            <a:r>
              <a:rPr lang="en-US" dirty="0">
                <a:solidFill>
                  <a:srgbClr val="222222"/>
                </a:solidFill>
                <a:effectLst/>
                <a:sym typeface="+mn-ea"/>
              </a:rPr>
              <a:t>J. Tang, </a:t>
            </a:r>
            <a:r>
              <a:rPr lang="en-US" i="1" dirty="0">
                <a:solidFill>
                  <a:srgbClr val="222222"/>
                </a:solidFill>
                <a:effectLst/>
                <a:sym typeface="+mn-ea"/>
              </a:rPr>
              <a:t>et al</a:t>
            </a:r>
            <a:r>
              <a:rPr lang="en-US" dirty="0">
                <a:solidFill>
                  <a:srgbClr val="222222"/>
                </a:solidFill>
                <a:effectLst/>
                <a:sym typeface="+mn-ea"/>
              </a:rPr>
              <a:t>. "</a:t>
            </a:r>
            <a:r>
              <a:rPr lang="en-US" dirty="0" err="1">
                <a:solidFill>
                  <a:srgbClr val="222222"/>
                </a:solidFill>
                <a:effectLst/>
                <a:sym typeface="+mn-ea"/>
              </a:rPr>
              <a:t>GraphGPT</a:t>
            </a:r>
            <a:r>
              <a:rPr lang="en-US" dirty="0">
                <a:solidFill>
                  <a:srgbClr val="222222"/>
                </a:solidFill>
                <a:effectLst/>
                <a:sym typeface="+mn-ea"/>
              </a:rPr>
              <a:t>: Graph instruction tuning for large language models.” SIGIR’24</a:t>
            </a:r>
            <a:r>
              <a:rPr lang="en-US" dirty="0">
                <a:solidFill>
                  <a:srgbClr val="222222"/>
                </a:solidFill>
              </a:rPr>
              <a:t>.</a:t>
            </a:r>
            <a:endParaRPr lang="en-US" dirty="0"/>
          </a:p>
        </p:txBody>
      </p:sp>
      <p:pic>
        <p:nvPicPr>
          <p:cNvPr id="12" name="Picture 11">
            <a:extLst>
              <a:ext uri="{FF2B5EF4-FFF2-40B4-BE49-F238E27FC236}">
                <a16:creationId xmlns:a16="http://schemas.microsoft.com/office/drawing/2014/main" id="{54B1C1E0-EFC3-E441-8580-BCA44B39C52C}"/>
              </a:ext>
            </a:extLst>
          </p:cNvPr>
          <p:cNvPicPr>
            <a:picLocks noChangeAspect="1"/>
          </p:cNvPicPr>
          <p:nvPr/>
        </p:nvPicPr>
        <p:blipFill>
          <a:blip r:embed="rId3"/>
          <a:stretch>
            <a:fillRect/>
          </a:stretch>
        </p:blipFill>
        <p:spPr>
          <a:xfrm>
            <a:off x="725487" y="1973261"/>
            <a:ext cx="10399712" cy="3756055"/>
          </a:xfrm>
          <a:prstGeom prst="rect">
            <a:avLst/>
          </a:prstGeom>
        </p:spPr>
      </p:pic>
    </p:spTree>
    <p:extLst>
      <p:ext uri="{BB962C8B-B14F-4D97-AF65-F5344CB8AC3E}">
        <p14:creationId xmlns:p14="http://schemas.microsoft.com/office/powerpoint/2010/main" val="8450745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C79-FDFC-3D4B-AFA9-1335D781F05E}"/>
              </a:ext>
            </a:extLst>
          </p:cNvPr>
          <p:cNvSpPr>
            <a:spLocks noGrp="1"/>
          </p:cNvSpPr>
          <p:nvPr>
            <p:ph type="title"/>
          </p:nvPr>
        </p:nvSpPr>
        <p:spPr/>
        <p:txBody>
          <a:bodyPr/>
          <a:lstStyle/>
          <a:p>
            <a:r>
              <a:rPr lang="en-CN" dirty="0"/>
              <a:t>Graph + PLM: PEFT</a:t>
            </a:r>
          </a:p>
        </p:txBody>
      </p:sp>
      <p:sp>
        <p:nvSpPr>
          <p:cNvPr id="3" name="Content Placeholder 2">
            <a:extLst>
              <a:ext uri="{FF2B5EF4-FFF2-40B4-BE49-F238E27FC236}">
                <a16:creationId xmlns:a16="http://schemas.microsoft.com/office/drawing/2014/main" id="{ACC5EBEA-AC65-3B41-B16B-8ABC5A4DFCC2}"/>
              </a:ext>
            </a:extLst>
          </p:cNvPr>
          <p:cNvSpPr>
            <a:spLocks noGrp="1"/>
          </p:cNvSpPr>
          <p:nvPr>
            <p:ph idx="1"/>
          </p:nvPr>
        </p:nvSpPr>
        <p:spPr/>
        <p:txBody>
          <a:bodyPr/>
          <a:lstStyle/>
          <a:p>
            <a:r>
              <a:rPr lang="en-CN" dirty="0">
                <a:solidFill>
                  <a:srgbClr val="7030A0"/>
                </a:solidFill>
              </a:rPr>
              <a:t>GraphTranslator</a:t>
            </a:r>
          </a:p>
        </p:txBody>
      </p:sp>
      <p:sp>
        <p:nvSpPr>
          <p:cNvPr id="4" name="Slide Number Placeholder 3">
            <a:extLst>
              <a:ext uri="{FF2B5EF4-FFF2-40B4-BE49-F238E27FC236}">
                <a16:creationId xmlns:a16="http://schemas.microsoft.com/office/drawing/2014/main" id="{A84C7202-FA8C-CB45-BA4F-187602E2FCD6}"/>
              </a:ext>
            </a:extLst>
          </p:cNvPr>
          <p:cNvSpPr>
            <a:spLocks noGrp="1"/>
          </p:cNvSpPr>
          <p:nvPr>
            <p:ph type="sldNum" sz="quarter" idx="12"/>
          </p:nvPr>
        </p:nvSpPr>
        <p:spPr/>
        <p:txBody>
          <a:bodyPr/>
          <a:lstStyle/>
          <a:p>
            <a:fld id="{C7443813-12FE-C847-8FDC-914F4A6A28E1}" type="slidenum">
              <a:rPr lang="en-US" smtClean="0"/>
              <a:t>81</a:t>
            </a:fld>
            <a:endParaRPr lang="en-US" dirty="0"/>
          </a:p>
        </p:txBody>
      </p:sp>
      <p:sp>
        <p:nvSpPr>
          <p:cNvPr id="5" name="Text Placeholder 4">
            <a:extLst>
              <a:ext uri="{FF2B5EF4-FFF2-40B4-BE49-F238E27FC236}">
                <a16:creationId xmlns:a16="http://schemas.microsoft.com/office/drawing/2014/main" id="{FFD12C35-23D8-4840-AB1A-4B542C35364D}"/>
              </a:ext>
            </a:extLst>
          </p:cNvPr>
          <p:cNvSpPr>
            <a:spLocks noGrp="1"/>
          </p:cNvSpPr>
          <p:nvPr>
            <p:ph type="body" sz="quarter" idx="13"/>
          </p:nvPr>
        </p:nvSpPr>
        <p:spPr/>
        <p:txBody>
          <a:bodyPr>
            <a:normAutofit/>
          </a:bodyPr>
          <a:lstStyle/>
          <a:p>
            <a:r>
              <a:rPr lang="en-US" b="0" i="0" dirty="0">
                <a:solidFill>
                  <a:srgbClr val="222222"/>
                </a:solidFill>
                <a:effectLst/>
              </a:rPr>
              <a:t>M. Zhang, </a:t>
            </a:r>
            <a:r>
              <a:rPr lang="en-US" b="0" i="1" dirty="0">
                <a:solidFill>
                  <a:srgbClr val="222222"/>
                </a:solidFill>
                <a:effectLst/>
              </a:rPr>
              <a:t>et al</a:t>
            </a:r>
            <a:r>
              <a:rPr lang="en-US" b="0" i="0" dirty="0">
                <a:solidFill>
                  <a:srgbClr val="222222"/>
                </a:solidFill>
                <a:effectLst/>
              </a:rPr>
              <a:t>. "</a:t>
            </a:r>
            <a:r>
              <a:rPr lang="en-US" b="0" i="0" dirty="0" err="1">
                <a:solidFill>
                  <a:srgbClr val="222222"/>
                </a:solidFill>
                <a:effectLst/>
              </a:rPr>
              <a:t>GraphTranslator</a:t>
            </a:r>
            <a:r>
              <a:rPr lang="en-US" b="0" i="0" dirty="0">
                <a:solidFill>
                  <a:srgbClr val="222222"/>
                </a:solidFill>
                <a:effectLst/>
              </a:rPr>
              <a:t>: Aligning Graph Model to Large Language Model for Open-ended Tasks." WWW’24</a:t>
            </a:r>
            <a:endParaRPr lang="en-US" dirty="0"/>
          </a:p>
        </p:txBody>
      </p:sp>
      <p:pic>
        <p:nvPicPr>
          <p:cNvPr id="6" name="Picture 5">
            <a:extLst>
              <a:ext uri="{FF2B5EF4-FFF2-40B4-BE49-F238E27FC236}">
                <a16:creationId xmlns:a16="http://schemas.microsoft.com/office/drawing/2014/main" id="{6A23CAB7-325F-A64A-90D5-3852DD6F572D}"/>
              </a:ext>
            </a:extLst>
          </p:cNvPr>
          <p:cNvPicPr>
            <a:picLocks noChangeAspect="1"/>
          </p:cNvPicPr>
          <p:nvPr/>
        </p:nvPicPr>
        <p:blipFill>
          <a:blip r:embed="rId3"/>
          <a:stretch>
            <a:fillRect/>
          </a:stretch>
        </p:blipFill>
        <p:spPr>
          <a:xfrm>
            <a:off x="2320924" y="1427993"/>
            <a:ext cx="7908925" cy="4506067"/>
          </a:xfrm>
          <a:prstGeom prst="rect">
            <a:avLst/>
          </a:prstGeom>
        </p:spPr>
      </p:pic>
    </p:spTree>
    <p:extLst>
      <p:ext uri="{BB962C8B-B14F-4D97-AF65-F5344CB8AC3E}">
        <p14:creationId xmlns:p14="http://schemas.microsoft.com/office/powerpoint/2010/main" val="20139228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55FD-2C62-F846-9748-0556E60DE8B8}"/>
              </a:ext>
            </a:extLst>
          </p:cNvPr>
          <p:cNvSpPr>
            <a:spLocks noGrp="1"/>
          </p:cNvSpPr>
          <p:nvPr>
            <p:ph type="title"/>
          </p:nvPr>
        </p:nvSpPr>
        <p:spPr/>
        <p:txBody>
          <a:bodyPr/>
          <a:lstStyle/>
          <a:p>
            <a:r>
              <a:rPr lang="en-US" dirty="0"/>
              <a:t>Summary</a:t>
            </a:r>
            <a:endParaRPr lang="en-CN" dirty="0"/>
          </a:p>
        </p:txBody>
      </p:sp>
      <p:sp>
        <p:nvSpPr>
          <p:cNvPr id="3" name="Content Placeholder 2">
            <a:extLst>
              <a:ext uri="{FF2B5EF4-FFF2-40B4-BE49-F238E27FC236}">
                <a16:creationId xmlns:a16="http://schemas.microsoft.com/office/drawing/2014/main" id="{E8DA0897-F243-6347-ABAD-3A992345D652}"/>
              </a:ext>
            </a:extLst>
          </p:cNvPr>
          <p:cNvSpPr>
            <a:spLocks noGrp="1"/>
          </p:cNvSpPr>
          <p:nvPr>
            <p:ph idx="1"/>
          </p:nvPr>
        </p:nvSpPr>
        <p:spPr>
          <a:xfrm>
            <a:off x="491490" y="999863"/>
            <a:ext cx="10505694" cy="5117045"/>
          </a:xfrm>
        </p:spPr>
        <p:txBody>
          <a:bodyPr/>
          <a:lstStyle/>
          <a:p>
            <a:pPr>
              <a:lnSpc>
                <a:spcPct val="100000"/>
              </a:lnSpc>
            </a:pPr>
            <a:r>
              <a:rPr lang="en-US" sz="2400" dirty="0">
                <a:solidFill>
                  <a:srgbClr val="C00000"/>
                </a:solidFill>
                <a:effectLst/>
                <a:latin typeface="Times New Roman" panose="02020603050405020304" pitchFamily="18" charset="0"/>
                <a:cs typeface="Times New Roman" panose="02020603050405020304" pitchFamily="18" charset="0"/>
              </a:rPr>
              <a:t>Pre-training approaches </a:t>
            </a:r>
            <a:r>
              <a:rPr lang="en-US" sz="2400" dirty="0">
                <a:effectLst/>
                <a:latin typeface="Times New Roman" panose="02020603050405020304" pitchFamily="18" charset="0"/>
                <a:cs typeface="Times New Roman" panose="02020603050405020304" pitchFamily="18" charset="0"/>
              </a:rPr>
              <a:t>employ </a:t>
            </a:r>
            <a:r>
              <a:rPr lang="en-US" sz="2400" dirty="0">
                <a:solidFill>
                  <a:schemeClr val="accent6"/>
                </a:solidFill>
                <a:effectLst/>
                <a:latin typeface="Times New Roman" panose="02020603050405020304" pitchFamily="18" charset="0"/>
                <a:cs typeface="Times New Roman" panose="02020603050405020304" pitchFamily="18" charset="0"/>
              </a:rPr>
              <a:t>self-supervised</a:t>
            </a:r>
            <a:r>
              <a:rPr lang="en-US" sz="2400" dirty="0">
                <a:effectLst/>
                <a:latin typeface="Times New Roman" panose="02020603050405020304" pitchFamily="18" charset="0"/>
                <a:cs typeface="Times New Roman" panose="02020603050405020304" pitchFamily="18" charset="0"/>
              </a:rPr>
              <a:t> pretext tasks on </a:t>
            </a:r>
            <a:r>
              <a:rPr lang="en-US" sz="2400" dirty="0">
                <a:solidFill>
                  <a:schemeClr val="accent6"/>
                </a:solidFill>
                <a:effectLst/>
                <a:latin typeface="Times New Roman" panose="02020603050405020304" pitchFamily="18" charset="0"/>
                <a:cs typeface="Times New Roman" panose="02020603050405020304" pitchFamily="18" charset="0"/>
              </a:rPr>
              <a:t>unlabeled data </a:t>
            </a:r>
          </a:p>
          <a:p>
            <a:pPr>
              <a:lnSpc>
                <a:spcPct val="100000"/>
              </a:lnSpc>
            </a:pPr>
            <a:endParaRPr lang="en-US" sz="2400" dirty="0">
              <a:latin typeface="Times New Roman" panose="02020603050405020304" pitchFamily="18" charset="0"/>
              <a:cs typeface="Times New Roman" panose="02020603050405020304" pitchFamily="18" charset="0"/>
            </a:endParaRPr>
          </a:p>
          <a:p>
            <a:pPr>
              <a:lnSpc>
                <a:spcPct val="100000"/>
              </a:lnSpc>
            </a:pPr>
            <a:r>
              <a:rPr lang="en-US" sz="2400" dirty="0">
                <a:solidFill>
                  <a:srgbClr val="C00000"/>
                </a:solidFill>
                <a:effectLst/>
                <a:latin typeface="Times New Roman" panose="02020603050405020304" pitchFamily="18" charset="0"/>
                <a:cs typeface="Times New Roman" panose="02020603050405020304" pitchFamily="18" charset="0"/>
              </a:rPr>
              <a:t>Pre-training approaches </a:t>
            </a:r>
            <a:r>
              <a:rPr lang="en-US" sz="2400" dirty="0">
                <a:effectLst/>
                <a:latin typeface="Times New Roman" panose="02020603050405020304" pitchFamily="18" charset="0"/>
                <a:cs typeface="Times New Roman" panose="02020603050405020304" pitchFamily="18" charset="0"/>
              </a:rPr>
              <a:t>are more effective in scenarios where </a:t>
            </a:r>
            <a:r>
              <a:rPr lang="en-US" sz="2400" dirty="0">
                <a:solidFill>
                  <a:schemeClr val="accent6"/>
                </a:solidFill>
                <a:effectLst/>
                <a:latin typeface="Times New Roman" panose="02020603050405020304" pitchFamily="18" charset="0"/>
                <a:cs typeface="Times New Roman" panose="02020603050405020304" pitchFamily="18" charset="0"/>
              </a:rPr>
              <a:t>labeled data are limited</a:t>
            </a:r>
            <a:r>
              <a:rPr lang="en-US" sz="24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novel tasks </a:t>
            </a:r>
            <a:r>
              <a:rPr lang="en-US" sz="2400" dirty="0">
                <a:solidFill>
                  <a:schemeClr val="accent6"/>
                </a:solidFill>
                <a:latin typeface="Times New Roman" panose="02020603050405020304" pitchFamily="18" charset="0"/>
                <a:cs typeface="Times New Roman" panose="02020603050405020304" pitchFamily="18" charset="0"/>
              </a:rPr>
              <a:t>without</a:t>
            </a:r>
            <a:r>
              <a:rPr lang="en-US" sz="2400" dirty="0">
                <a:latin typeface="Times New Roman" panose="02020603050405020304" pitchFamily="18" charset="0"/>
                <a:cs typeface="Times New Roman" panose="02020603050405020304" pitchFamily="18" charset="0"/>
              </a:rPr>
              <a:t> a pre-existing set of </a:t>
            </a:r>
            <a:r>
              <a:rPr lang="en-US" sz="2400" dirty="0">
                <a:solidFill>
                  <a:schemeClr val="accent6"/>
                </a:solidFill>
                <a:latin typeface="Times New Roman" panose="02020603050405020304" pitchFamily="18" charset="0"/>
                <a:cs typeface="Times New Roman" panose="02020603050405020304" pitchFamily="18" charset="0"/>
              </a:rPr>
              <a:t>annotated tasks</a:t>
            </a:r>
            <a:r>
              <a:rPr lang="en-US" sz="2400" dirty="0">
                <a:latin typeface="Times New Roman" panose="02020603050405020304" pitchFamily="18" charset="0"/>
                <a:cs typeface="Times New Roman" panose="02020603050405020304" pitchFamily="18" charset="0"/>
              </a:rPr>
              <a:t>. </a:t>
            </a:r>
          </a:p>
          <a:p>
            <a:pPr>
              <a:lnSpc>
                <a:spcPct val="100000"/>
              </a:lnSpc>
            </a:pPr>
            <a:endParaRPr lang="en-US" sz="2400" dirty="0">
              <a:latin typeface="Times New Roman" panose="02020603050405020304" pitchFamily="18" charset="0"/>
              <a:cs typeface="Times New Roman" panose="02020603050405020304" pitchFamily="18" charset="0"/>
            </a:endParaRPr>
          </a:p>
          <a:p>
            <a:pPr>
              <a:lnSpc>
                <a:spcPct val="100000"/>
              </a:lnSpc>
            </a:pPr>
            <a:r>
              <a:rPr lang="en-US" sz="2400" dirty="0">
                <a:latin typeface="Times New Roman" panose="02020603050405020304" pitchFamily="18" charset="0"/>
                <a:cs typeface="Times New Roman" panose="02020603050405020304" pitchFamily="18" charset="0"/>
              </a:rPr>
              <a:t>When a </a:t>
            </a:r>
            <a:r>
              <a:rPr lang="en-US" sz="2400" dirty="0">
                <a:solidFill>
                  <a:schemeClr val="accent6"/>
                </a:solidFill>
                <a:latin typeface="Times New Roman" panose="02020603050405020304" pitchFamily="18" charset="0"/>
                <a:cs typeface="Times New Roman" panose="02020603050405020304" pitchFamily="18" charset="0"/>
              </a:rPr>
              <a:t>large annotated base set </a:t>
            </a:r>
            <a:r>
              <a:rPr lang="en-US" sz="2400" dirty="0">
                <a:latin typeface="Times New Roman" panose="02020603050405020304" pitchFamily="18" charset="0"/>
                <a:cs typeface="Times New Roman" panose="02020603050405020304" pitchFamily="18" charset="0"/>
              </a:rPr>
              <a:t>is available, </a:t>
            </a:r>
            <a:r>
              <a:rPr lang="en-US" sz="2400" dirty="0">
                <a:solidFill>
                  <a:srgbClr val="C00000"/>
                </a:solidFill>
                <a:latin typeface="Times New Roman" panose="02020603050405020304" pitchFamily="18" charset="0"/>
                <a:cs typeface="Times New Roman" panose="02020603050405020304" pitchFamily="18" charset="0"/>
              </a:rPr>
              <a:t>meta-learning</a:t>
            </a:r>
            <a:r>
              <a:rPr lang="en-US" sz="2400" dirty="0">
                <a:latin typeface="Times New Roman" panose="02020603050405020304" pitchFamily="18" charset="0"/>
                <a:cs typeface="Times New Roman" panose="02020603050405020304" pitchFamily="18" charset="0"/>
              </a:rPr>
              <a:t> tends to perform better as it can leverage related meta-training tasks derived from the base set. </a:t>
            </a:r>
          </a:p>
          <a:p>
            <a:pPr>
              <a:lnSpc>
                <a:spcPct val="100000"/>
              </a:lnSpc>
            </a:pPr>
            <a:endParaRPr lang="en-US" sz="2400" dirty="0">
              <a:latin typeface="Times New Roman" panose="02020603050405020304" pitchFamily="18" charset="0"/>
              <a:cs typeface="Times New Roman" panose="02020603050405020304" pitchFamily="18" charset="0"/>
            </a:endParaRPr>
          </a:p>
          <a:p>
            <a:pPr>
              <a:lnSpc>
                <a:spcPct val="100000"/>
              </a:lnSpc>
            </a:pPr>
            <a:r>
              <a:rPr lang="en-US" sz="2400" dirty="0">
                <a:solidFill>
                  <a:srgbClr val="C00000"/>
                </a:solidFill>
                <a:effectLst/>
                <a:latin typeface="Times New Roman" panose="02020603050405020304" pitchFamily="18" charset="0"/>
                <a:cs typeface="Times New Roman" panose="02020603050405020304" pitchFamily="18" charset="0"/>
              </a:rPr>
              <a:t>Parameter-efficient adaptation strategies</a:t>
            </a:r>
            <a:r>
              <a:rPr lang="en-US" sz="2400" dirty="0">
                <a:effectLst/>
                <a:latin typeface="Times New Roman" panose="02020603050405020304" pitchFamily="18" charset="0"/>
                <a:cs typeface="Times New Roman" panose="02020603050405020304" pitchFamily="18" charset="0"/>
              </a:rPr>
              <a:t>, including prompt tuning, adapter tuning and </a:t>
            </a:r>
            <a:r>
              <a:rPr lang="en-US" sz="2400" dirty="0" err="1">
                <a:effectLst/>
                <a:latin typeface="Times New Roman" panose="02020603050405020304" pitchFamily="18" charset="0"/>
                <a:cs typeface="Times New Roman" panose="02020603050405020304" pitchFamily="18" charset="0"/>
              </a:rPr>
              <a:t>LoRA</a:t>
            </a:r>
            <a:r>
              <a:rPr lang="en-US" sz="2400" dirty="0">
                <a:effectLst/>
                <a:latin typeface="Times New Roman" panose="02020603050405020304" pitchFamily="18" charset="0"/>
                <a:cs typeface="Times New Roman" panose="02020603050405020304" pitchFamily="18" charset="0"/>
              </a:rPr>
              <a:t>, present a </a:t>
            </a:r>
            <a:r>
              <a:rPr lang="en-US" sz="2400" dirty="0">
                <a:solidFill>
                  <a:schemeClr val="accent6"/>
                </a:solidFill>
                <a:effectLst/>
                <a:latin typeface="Times New Roman" panose="02020603050405020304" pitchFamily="18" charset="0"/>
                <a:cs typeface="Times New Roman" panose="02020603050405020304" pitchFamily="18" charset="0"/>
              </a:rPr>
              <a:t>more promising </a:t>
            </a:r>
            <a:r>
              <a:rPr lang="en-US" sz="2400" dirty="0">
                <a:effectLst/>
                <a:latin typeface="Times New Roman" panose="02020603050405020304" pitchFamily="18" charset="0"/>
                <a:cs typeface="Times New Roman" panose="02020603050405020304" pitchFamily="18" charset="0"/>
              </a:rPr>
              <a:t>direction for few-shot learning on graphs. </a:t>
            </a:r>
            <a:endParaRPr lang="en-US" sz="2400" dirty="0">
              <a:latin typeface="Times New Roman" panose="02020603050405020304" pitchFamily="18" charset="0"/>
              <a:cs typeface="Times New Roman" panose="02020603050405020304" pitchFamily="18" charset="0"/>
            </a:endParaRPr>
          </a:p>
          <a:p>
            <a:endParaRPr lang="en-CN" dirty="0"/>
          </a:p>
        </p:txBody>
      </p:sp>
      <p:sp>
        <p:nvSpPr>
          <p:cNvPr id="4" name="Slide Number Placeholder 3">
            <a:extLst>
              <a:ext uri="{FF2B5EF4-FFF2-40B4-BE49-F238E27FC236}">
                <a16:creationId xmlns:a16="http://schemas.microsoft.com/office/drawing/2014/main" id="{4652C8B8-0605-EF46-A759-6E2189C28BF0}"/>
              </a:ext>
            </a:extLst>
          </p:cNvPr>
          <p:cNvSpPr>
            <a:spLocks noGrp="1"/>
          </p:cNvSpPr>
          <p:nvPr>
            <p:ph type="sldNum" sz="quarter" idx="12"/>
          </p:nvPr>
        </p:nvSpPr>
        <p:spPr/>
        <p:txBody>
          <a:bodyPr/>
          <a:lstStyle/>
          <a:p>
            <a:fld id="{C7443813-12FE-C847-8FDC-914F4A6A28E1}" type="slidenum">
              <a:rPr lang="en-US" smtClean="0"/>
              <a:t>82</a:t>
            </a:fld>
            <a:endParaRPr lang="en-US" dirty="0"/>
          </a:p>
        </p:txBody>
      </p:sp>
      <p:sp>
        <p:nvSpPr>
          <p:cNvPr id="5" name="Text Placeholder 4">
            <a:extLst>
              <a:ext uri="{FF2B5EF4-FFF2-40B4-BE49-F238E27FC236}">
                <a16:creationId xmlns:a16="http://schemas.microsoft.com/office/drawing/2014/main" id="{1F6D4B02-3993-B84C-B70A-B578E74019EC}"/>
              </a:ext>
            </a:extLst>
          </p:cNvPr>
          <p:cNvSpPr>
            <a:spLocks noGrp="1"/>
          </p:cNvSpPr>
          <p:nvPr>
            <p:ph type="body" sz="quarter" idx="13"/>
          </p:nvPr>
        </p:nvSpPr>
        <p:spPr/>
        <p:txBody>
          <a:bodyPr/>
          <a:lstStyle/>
          <a:p>
            <a:endParaRPr lang="en-CN"/>
          </a:p>
        </p:txBody>
      </p:sp>
    </p:spTree>
    <p:extLst>
      <p:ext uri="{BB962C8B-B14F-4D97-AF65-F5344CB8AC3E}">
        <p14:creationId xmlns:p14="http://schemas.microsoft.com/office/powerpoint/2010/main" val="59914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B552D-B9A3-0C58-8362-D94699DC2AAF}"/>
              </a:ext>
            </a:extLst>
          </p:cNvPr>
          <p:cNvSpPr>
            <a:spLocks noGrp="1"/>
          </p:cNvSpPr>
          <p:nvPr>
            <p:ph type="title"/>
          </p:nvPr>
        </p:nvSpPr>
        <p:spPr/>
        <p:txBody>
          <a:bodyPr/>
          <a:lstStyle/>
          <a:p>
            <a:r>
              <a:rPr lang="en-US" altLang="zh-CN" dirty="0"/>
              <a:t>Hybrid Approaches</a:t>
            </a:r>
            <a:endParaRPr lang="zh-CN" altLang="en-US" dirty="0"/>
          </a:p>
        </p:txBody>
      </p:sp>
      <p:sp>
        <p:nvSpPr>
          <p:cNvPr id="3" name="内容占位符 2">
            <a:extLst>
              <a:ext uri="{FF2B5EF4-FFF2-40B4-BE49-F238E27FC236}">
                <a16:creationId xmlns:a16="http://schemas.microsoft.com/office/drawing/2014/main" id="{D9780DDC-43ED-7A6C-AAD9-25D347E8554F}"/>
              </a:ext>
            </a:extLst>
          </p:cNvPr>
          <p:cNvSpPr>
            <a:spLocks noGrp="1"/>
          </p:cNvSpPr>
          <p:nvPr>
            <p:ph idx="1"/>
          </p:nvPr>
        </p:nvSpPr>
        <p:spPr>
          <a:xfrm>
            <a:off x="491490" y="999863"/>
            <a:ext cx="6193394" cy="5117045"/>
          </a:xfrm>
        </p:spPr>
        <p:txBody>
          <a:bodyPr/>
          <a:lstStyle/>
          <a:p>
            <a:endParaRPr lang="en-US" altLang="zh-CN" dirty="0"/>
          </a:p>
          <a:p>
            <a:r>
              <a:rPr lang="en-US" altLang="zh-CN" dirty="0"/>
              <a:t>Adopt pretext tasks to pre-train a graph encoder</a:t>
            </a:r>
          </a:p>
          <a:p>
            <a:endParaRPr lang="en-US" altLang="zh-CN" dirty="0"/>
          </a:p>
          <a:p>
            <a:endParaRPr lang="en-US" altLang="zh-CN" dirty="0"/>
          </a:p>
          <a:p>
            <a:r>
              <a:rPr lang="en-US" altLang="zh-CN" dirty="0"/>
              <a:t>The pre-trained model is adapted in conjunction with meta-learning</a:t>
            </a:r>
            <a:endParaRPr lang="zh-CN" altLang="en-US" dirty="0"/>
          </a:p>
        </p:txBody>
      </p:sp>
      <p:sp>
        <p:nvSpPr>
          <p:cNvPr id="4" name="灯片编号占位符 3">
            <a:extLst>
              <a:ext uri="{FF2B5EF4-FFF2-40B4-BE49-F238E27FC236}">
                <a16:creationId xmlns:a16="http://schemas.microsoft.com/office/drawing/2014/main" id="{B30A476D-82BF-FD76-222D-3EB2D6564C20}"/>
              </a:ext>
            </a:extLst>
          </p:cNvPr>
          <p:cNvSpPr>
            <a:spLocks noGrp="1"/>
          </p:cNvSpPr>
          <p:nvPr>
            <p:ph type="sldNum" sz="quarter" idx="12"/>
          </p:nvPr>
        </p:nvSpPr>
        <p:spPr/>
        <p:txBody>
          <a:bodyPr/>
          <a:lstStyle/>
          <a:p>
            <a:fld id="{C7443813-12FE-C847-8FDC-914F4A6A28E1}" type="slidenum">
              <a:rPr lang="en-US" smtClean="0"/>
              <a:t>83</a:t>
            </a:fld>
            <a:endParaRPr lang="en-US" dirty="0"/>
          </a:p>
        </p:txBody>
      </p:sp>
      <p:sp>
        <p:nvSpPr>
          <p:cNvPr id="5" name="文本占位符 4">
            <a:extLst>
              <a:ext uri="{FF2B5EF4-FFF2-40B4-BE49-F238E27FC236}">
                <a16:creationId xmlns:a16="http://schemas.microsoft.com/office/drawing/2014/main" id="{55529729-F6A9-DF37-DA09-DADBF945B5E0}"/>
              </a:ext>
            </a:extLst>
          </p:cNvPr>
          <p:cNvSpPr>
            <a:spLocks noGrp="1"/>
          </p:cNvSpPr>
          <p:nvPr>
            <p:ph type="body" sz="quarter" idx="13"/>
          </p:nvPr>
        </p:nvSpPr>
        <p:spPr/>
        <p:txBody>
          <a:bodyPr/>
          <a:lstStyle/>
          <a:p>
            <a:endParaRPr lang="zh-CN" altLang="en-US"/>
          </a:p>
        </p:txBody>
      </p:sp>
      <p:pic>
        <p:nvPicPr>
          <p:cNvPr id="7" name="图片 6">
            <a:extLst>
              <a:ext uri="{FF2B5EF4-FFF2-40B4-BE49-F238E27FC236}">
                <a16:creationId xmlns:a16="http://schemas.microsoft.com/office/drawing/2014/main" id="{CE3E1734-EAC9-E3C0-8071-F269EA428105}"/>
              </a:ext>
            </a:extLst>
          </p:cNvPr>
          <p:cNvPicPr>
            <a:picLocks noChangeAspect="1"/>
          </p:cNvPicPr>
          <p:nvPr/>
        </p:nvPicPr>
        <p:blipFill>
          <a:blip r:embed="rId2"/>
          <a:stretch>
            <a:fillRect/>
          </a:stretch>
        </p:blipFill>
        <p:spPr>
          <a:xfrm>
            <a:off x="6684884" y="1891919"/>
            <a:ext cx="5402015" cy="3505832"/>
          </a:xfrm>
          <a:prstGeom prst="rect">
            <a:avLst/>
          </a:prstGeom>
        </p:spPr>
      </p:pic>
      <p:sp>
        <p:nvSpPr>
          <p:cNvPr id="11" name="TextBox 15">
            <a:extLst>
              <a:ext uri="{FF2B5EF4-FFF2-40B4-BE49-F238E27FC236}">
                <a16:creationId xmlns:a16="http://schemas.microsoft.com/office/drawing/2014/main" id="{D4D285FD-35AC-BE21-D86A-8EB887E95591}"/>
              </a:ext>
            </a:extLst>
          </p:cNvPr>
          <p:cNvSpPr txBox="1"/>
          <p:nvPr/>
        </p:nvSpPr>
        <p:spPr>
          <a:xfrm>
            <a:off x="1027832" y="2690728"/>
            <a:ext cx="4347762" cy="954107"/>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Unlabeled data for pre-training</a:t>
            </a:r>
          </a:p>
        </p:txBody>
      </p:sp>
      <p:sp>
        <p:nvSpPr>
          <p:cNvPr id="14" name="TextBox 15">
            <a:extLst>
              <a:ext uri="{FF2B5EF4-FFF2-40B4-BE49-F238E27FC236}">
                <a16:creationId xmlns:a16="http://schemas.microsoft.com/office/drawing/2014/main" id="{6A31BDE2-B2CC-594F-7201-C8BA831B68B8}"/>
              </a:ext>
            </a:extLst>
          </p:cNvPr>
          <p:cNvSpPr txBox="1"/>
          <p:nvPr/>
        </p:nvSpPr>
        <p:spPr>
          <a:xfrm>
            <a:off x="1027832" y="4843258"/>
            <a:ext cx="5120711" cy="954107"/>
          </a:xfrm>
          <a:prstGeom prst="rect">
            <a:avLst/>
          </a:prstGeom>
          <a:noFill/>
        </p:spPr>
        <p:txBody>
          <a:bodyPr wrap="square" rtlCol="0">
            <a:spAutoFit/>
          </a:bodyPr>
          <a:lstStyle/>
          <a:p>
            <a:pPr marL="285750" indent="-285750">
              <a:buFont typeface="Wingdings" pitchFamily="2" charset="2"/>
              <a:buChar char="Ø"/>
            </a:pPr>
            <a:r>
              <a:rPr lang="en-US" altLang="zh-CN" sz="2800" dirty="0">
                <a:latin typeface="Times New Roman" panose="02020603050405020304" pitchFamily="18" charset="0"/>
                <a:cs typeface="Times New Roman" panose="02020603050405020304" pitchFamily="18" charset="0"/>
              </a:rPr>
              <a:t>Annotated base set for meta-learning</a:t>
            </a:r>
          </a:p>
        </p:txBody>
      </p:sp>
    </p:spTree>
    <p:extLst>
      <p:ext uri="{BB962C8B-B14F-4D97-AF65-F5344CB8AC3E}">
        <p14:creationId xmlns:p14="http://schemas.microsoft.com/office/powerpoint/2010/main" val="21542922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85DE2-EF7A-FAB7-9305-5C94CED9AB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747F508-49D1-133B-BA6B-838611DD1946}"/>
              </a:ext>
            </a:extLst>
          </p:cNvPr>
          <p:cNvSpPr>
            <a:spLocks noGrp="1"/>
          </p:cNvSpPr>
          <p:nvPr>
            <p:ph type="title"/>
          </p:nvPr>
        </p:nvSpPr>
        <p:spPr/>
        <p:txBody>
          <a:bodyPr/>
          <a:lstStyle/>
          <a:p>
            <a:r>
              <a:rPr lang="en-US" altLang="zh-CN" dirty="0" err="1"/>
              <a:t>ProG</a:t>
            </a:r>
            <a:endParaRPr lang="zh-CN" altLang="en-US" dirty="0"/>
          </a:p>
        </p:txBody>
      </p:sp>
      <p:sp>
        <p:nvSpPr>
          <p:cNvPr id="4" name="灯片编号占位符 3">
            <a:extLst>
              <a:ext uri="{FF2B5EF4-FFF2-40B4-BE49-F238E27FC236}">
                <a16:creationId xmlns:a16="http://schemas.microsoft.com/office/drawing/2014/main" id="{BF9B535D-1A05-58C6-E362-617DD71FFB29}"/>
              </a:ext>
            </a:extLst>
          </p:cNvPr>
          <p:cNvSpPr>
            <a:spLocks noGrp="1"/>
          </p:cNvSpPr>
          <p:nvPr>
            <p:ph type="sldNum" sz="quarter" idx="12"/>
          </p:nvPr>
        </p:nvSpPr>
        <p:spPr/>
        <p:txBody>
          <a:bodyPr/>
          <a:lstStyle/>
          <a:p>
            <a:fld id="{C7443813-12FE-C847-8FDC-914F4A6A28E1}" type="slidenum">
              <a:rPr lang="en-US" smtClean="0"/>
              <a:t>84</a:t>
            </a:fld>
            <a:endParaRPr lang="en-US" dirty="0"/>
          </a:p>
        </p:txBody>
      </p:sp>
      <p:sp>
        <p:nvSpPr>
          <p:cNvPr id="5" name="文本占位符 4">
            <a:extLst>
              <a:ext uri="{FF2B5EF4-FFF2-40B4-BE49-F238E27FC236}">
                <a16:creationId xmlns:a16="http://schemas.microsoft.com/office/drawing/2014/main" id="{F35DEA9D-3073-E058-6071-DFFA341AADB1}"/>
              </a:ext>
            </a:extLst>
          </p:cNvPr>
          <p:cNvSpPr>
            <a:spLocks noGrp="1"/>
          </p:cNvSpPr>
          <p:nvPr>
            <p:ph type="body" sz="quarter" idx="13"/>
          </p:nvPr>
        </p:nvSpPr>
        <p:spPr/>
        <p:txBody>
          <a:bodyPr>
            <a:normAutofit/>
          </a:bodyPr>
          <a:lstStyle/>
          <a:p>
            <a:r>
              <a:rPr lang="en-US" altLang="zh-CN" dirty="0"/>
              <a:t>Sun, et al. "All in one: Multi-task prompting for graph neural networks.” SIGKDD’23.</a:t>
            </a:r>
            <a:endParaRPr lang="zh-CN" altLang="en-US" dirty="0"/>
          </a:p>
        </p:txBody>
      </p:sp>
      <p:pic>
        <p:nvPicPr>
          <p:cNvPr id="7" name="图片 6">
            <a:extLst>
              <a:ext uri="{FF2B5EF4-FFF2-40B4-BE49-F238E27FC236}">
                <a16:creationId xmlns:a16="http://schemas.microsoft.com/office/drawing/2014/main" id="{9FB768D3-E094-445D-B94A-13E8D56281A5}"/>
              </a:ext>
            </a:extLst>
          </p:cNvPr>
          <p:cNvPicPr>
            <a:picLocks noChangeAspect="1"/>
          </p:cNvPicPr>
          <p:nvPr/>
        </p:nvPicPr>
        <p:blipFill>
          <a:blip r:embed="rId2"/>
          <a:stretch>
            <a:fillRect/>
          </a:stretch>
        </p:blipFill>
        <p:spPr>
          <a:xfrm>
            <a:off x="274320" y="817015"/>
            <a:ext cx="4452769" cy="4205393"/>
          </a:xfrm>
          <a:prstGeom prst="rect">
            <a:avLst/>
          </a:prstGeom>
        </p:spPr>
      </p:pic>
      <p:sp>
        <p:nvSpPr>
          <p:cNvPr id="8" name="TextBox 10">
            <a:extLst>
              <a:ext uri="{FF2B5EF4-FFF2-40B4-BE49-F238E27FC236}">
                <a16:creationId xmlns:a16="http://schemas.microsoft.com/office/drawing/2014/main" id="{C7BC41FE-46A2-1C43-D0BA-F3F1F1CD3A4D}"/>
              </a:ext>
            </a:extLst>
          </p:cNvPr>
          <p:cNvSpPr txBox="1"/>
          <p:nvPr/>
        </p:nvSpPr>
        <p:spPr>
          <a:xfrm>
            <a:off x="491358" y="5272688"/>
            <a:ext cx="4050161" cy="707886"/>
          </a:xfrm>
          <a:prstGeom prst="rect">
            <a:avLst/>
          </a:prstGeom>
          <a:noFill/>
        </p:spPr>
        <p:txBody>
          <a:bodyPr wrap="square" rtlCol="0">
            <a:spAutoFit/>
          </a:bodyPr>
          <a:lstStyle/>
          <a:p>
            <a:r>
              <a:rPr lang="en-US" altLang="zh-CN" sz="2000" b="1" dirty="0">
                <a:solidFill>
                  <a:schemeClr val="accent1">
                    <a:lumMod val="75000"/>
                  </a:schemeClr>
                </a:solidFill>
                <a:latin typeface="Times" panose="02020603050405020304" pitchFamily="18" charset="0"/>
                <a:cs typeface="Times" panose="02020603050405020304" pitchFamily="18" charset="0"/>
              </a:rPr>
              <a:t>Unify node level and edge level tasks as graph level tasks</a:t>
            </a:r>
            <a:endParaRPr lang="en-US" altLang="zh-CN" sz="20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5D90D354-8D98-B038-4888-6C35A9F325A3}"/>
              </a:ext>
            </a:extLst>
          </p:cNvPr>
          <p:cNvPicPr>
            <a:picLocks noChangeAspect="1"/>
          </p:cNvPicPr>
          <p:nvPr/>
        </p:nvPicPr>
        <p:blipFill>
          <a:blip r:embed="rId3"/>
          <a:stretch>
            <a:fillRect/>
          </a:stretch>
        </p:blipFill>
        <p:spPr>
          <a:xfrm>
            <a:off x="5561647" y="817015"/>
            <a:ext cx="1343025" cy="371475"/>
          </a:xfrm>
          <a:prstGeom prst="rect">
            <a:avLst/>
          </a:prstGeom>
        </p:spPr>
      </p:pic>
      <p:sp>
        <p:nvSpPr>
          <p:cNvPr id="11" name="TextBox 10">
            <a:extLst>
              <a:ext uri="{FF2B5EF4-FFF2-40B4-BE49-F238E27FC236}">
                <a16:creationId xmlns:a16="http://schemas.microsoft.com/office/drawing/2014/main" id="{F8905955-0B1C-4C57-BA83-FCC6BDCB39DF}"/>
              </a:ext>
            </a:extLst>
          </p:cNvPr>
          <p:cNvSpPr txBox="1"/>
          <p:nvPr/>
        </p:nvSpPr>
        <p:spPr>
          <a:xfrm>
            <a:off x="5462587" y="416905"/>
            <a:ext cx="1768793" cy="400110"/>
          </a:xfrm>
          <a:prstGeom prst="rect">
            <a:avLst/>
          </a:prstGeom>
          <a:noFill/>
        </p:spPr>
        <p:txBody>
          <a:bodyPr wrap="square" rtlCol="0">
            <a:spAutoFit/>
          </a:bodyPr>
          <a:lstStyle/>
          <a:p>
            <a:r>
              <a:rPr lang="en-US" altLang="zh-CN" sz="2000" b="1" dirty="0">
                <a:solidFill>
                  <a:schemeClr val="accent1">
                    <a:lumMod val="75000"/>
                  </a:schemeClr>
                </a:solidFill>
                <a:latin typeface="Times" panose="02020603050405020304" pitchFamily="18" charset="0"/>
                <a:cs typeface="Times" panose="02020603050405020304" pitchFamily="18" charset="0"/>
              </a:rPr>
              <a:t>Prompt graph</a:t>
            </a:r>
            <a:endParaRPr lang="en-US" altLang="zh-CN" sz="20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9EEE94BA-7768-11FD-5BC1-95640B94CC50}"/>
              </a:ext>
            </a:extLst>
          </p:cNvPr>
          <p:cNvPicPr>
            <a:picLocks noChangeAspect="1"/>
          </p:cNvPicPr>
          <p:nvPr/>
        </p:nvPicPr>
        <p:blipFill>
          <a:blip r:embed="rId4"/>
          <a:stretch>
            <a:fillRect/>
          </a:stretch>
        </p:blipFill>
        <p:spPr>
          <a:xfrm>
            <a:off x="7121711" y="802410"/>
            <a:ext cx="2390775" cy="381000"/>
          </a:xfrm>
          <a:prstGeom prst="rect">
            <a:avLst/>
          </a:prstGeom>
        </p:spPr>
      </p:pic>
      <p:pic>
        <p:nvPicPr>
          <p:cNvPr id="15" name="图片 14">
            <a:extLst>
              <a:ext uri="{FF2B5EF4-FFF2-40B4-BE49-F238E27FC236}">
                <a16:creationId xmlns:a16="http://schemas.microsoft.com/office/drawing/2014/main" id="{DA26C586-C675-2594-F999-76882B2715E9}"/>
              </a:ext>
            </a:extLst>
          </p:cNvPr>
          <p:cNvPicPr>
            <a:picLocks noChangeAspect="1"/>
          </p:cNvPicPr>
          <p:nvPr/>
        </p:nvPicPr>
        <p:blipFill>
          <a:blip r:embed="rId5"/>
          <a:stretch>
            <a:fillRect/>
          </a:stretch>
        </p:blipFill>
        <p:spPr>
          <a:xfrm>
            <a:off x="5561647" y="1847243"/>
            <a:ext cx="2535873" cy="531163"/>
          </a:xfrm>
          <a:prstGeom prst="rect">
            <a:avLst/>
          </a:prstGeom>
        </p:spPr>
      </p:pic>
      <p:sp>
        <p:nvSpPr>
          <p:cNvPr id="16" name="TextBox 10">
            <a:extLst>
              <a:ext uri="{FF2B5EF4-FFF2-40B4-BE49-F238E27FC236}">
                <a16:creationId xmlns:a16="http://schemas.microsoft.com/office/drawing/2014/main" id="{C662569E-062E-1F4A-790E-71287FC1BB3B}"/>
              </a:ext>
            </a:extLst>
          </p:cNvPr>
          <p:cNvSpPr txBox="1"/>
          <p:nvPr/>
        </p:nvSpPr>
        <p:spPr>
          <a:xfrm>
            <a:off x="5462586" y="1270436"/>
            <a:ext cx="2535873" cy="400110"/>
          </a:xfrm>
          <a:prstGeom prst="rect">
            <a:avLst/>
          </a:prstGeom>
          <a:noFill/>
        </p:spPr>
        <p:txBody>
          <a:bodyPr wrap="square" rtlCol="0">
            <a:spAutoFit/>
          </a:bodyPr>
          <a:lstStyle/>
          <a:p>
            <a:r>
              <a:rPr lang="en-US" altLang="zh-CN" sz="2000" b="1" dirty="0">
                <a:solidFill>
                  <a:schemeClr val="accent1">
                    <a:lumMod val="75000"/>
                  </a:schemeClr>
                </a:solidFill>
                <a:latin typeface="Times" panose="02020603050405020304" pitchFamily="18" charset="0"/>
                <a:cs typeface="Times" panose="02020603050405020304" pitchFamily="18" charset="0"/>
              </a:rPr>
              <a:t>Prompt modification</a:t>
            </a:r>
            <a:endParaRPr lang="en-US" altLang="zh-CN" sz="20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9689B3E2-1AD2-57C5-40F8-9815BEB589DC}"/>
              </a:ext>
            </a:extLst>
          </p:cNvPr>
          <p:cNvPicPr>
            <a:picLocks noChangeAspect="1"/>
          </p:cNvPicPr>
          <p:nvPr/>
        </p:nvPicPr>
        <p:blipFill>
          <a:blip r:embed="rId6"/>
          <a:stretch>
            <a:fillRect/>
          </a:stretch>
        </p:blipFill>
        <p:spPr>
          <a:xfrm>
            <a:off x="5561647" y="2559171"/>
            <a:ext cx="3962904" cy="659249"/>
          </a:xfrm>
          <a:prstGeom prst="rect">
            <a:avLst/>
          </a:prstGeom>
        </p:spPr>
      </p:pic>
      <p:sp>
        <p:nvSpPr>
          <p:cNvPr id="19" name="TextBox 10">
            <a:extLst>
              <a:ext uri="{FF2B5EF4-FFF2-40B4-BE49-F238E27FC236}">
                <a16:creationId xmlns:a16="http://schemas.microsoft.com/office/drawing/2014/main" id="{7010E8FC-4FDE-BFB2-344D-BFD6AF14E8EF}"/>
              </a:ext>
            </a:extLst>
          </p:cNvPr>
          <p:cNvSpPr txBox="1"/>
          <p:nvPr/>
        </p:nvSpPr>
        <p:spPr>
          <a:xfrm>
            <a:off x="5539263" y="3590502"/>
            <a:ext cx="5116514" cy="707886"/>
          </a:xfrm>
          <a:prstGeom prst="rect">
            <a:avLst/>
          </a:prstGeom>
          <a:noFill/>
        </p:spPr>
        <p:txBody>
          <a:bodyPr wrap="square" rtlCol="0">
            <a:spAutoFit/>
          </a:bodyPr>
          <a:lstStyle/>
          <a:p>
            <a:r>
              <a:rPr lang="en-US" altLang="zh-CN" sz="2000" b="1" dirty="0">
                <a:solidFill>
                  <a:schemeClr val="accent1">
                    <a:lumMod val="75000"/>
                  </a:schemeClr>
                </a:solidFill>
                <a:latin typeface="Times" panose="02020603050405020304" pitchFamily="18" charset="0"/>
                <a:cs typeface="Times" panose="02020603050405020304" pitchFamily="18" charset="0"/>
              </a:rPr>
              <a:t>First pre-train a graph encoder, then apply meta-learning to the prompting phase</a:t>
            </a:r>
            <a:endParaRPr lang="en-US" altLang="zh-CN" sz="20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106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664A89-9955-1ED8-C003-BC8E1EDD0743}"/>
              </a:ext>
            </a:extLst>
          </p:cNvPr>
          <p:cNvPicPr>
            <a:picLocks noChangeAspect="1"/>
          </p:cNvPicPr>
          <p:nvPr/>
        </p:nvPicPr>
        <p:blipFill>
          <a:blip r:embed="rId2"/>
          <a:stretch>
            <a:fillRect/>
          </a:stretch>
        </p:blipFill>
        <p:spPr>
          <a:xfrm>
            <a:off x="389583" y="817015"/>
            <a:ext cx="11050577" cy="4510895"/>
          </a:xfrm>
          <a:prstGeom prst="rect">
            <a:avLst/>
          </a:prstGeom>
        </p:spPr>
      </p:pic>
      <p:sp>
        <p:nvSpPr>
          <p:cNvPr id="2" name="标题 1">
            <a:extLst>
              <a:ext uri="{FF2B5EF4-FFF2-40B4-BE49-F238E27FC236}">
                <a16:creationId xmlns:a16="http://schemas.microsoft.com/office/drawing/2014/main" id="{2F1DA196-633B-D6DC-FC43-9525BAC9031B}"/>
              </a:ext>
            </a:extLst>
          </p:cNvPr>
          <p:cNvSpPr>
            <a:spLocks noGrp="1"/>
          </p:cNvSpPr>
          <p:nvPr>
            <p:ph type="title"/>
          </p:nvPr>
        </p:nvSpPr>
        <p:spPr/>
        <p:txBody>
          <a:bodyPr/>
          <a:lstStyle/>
          <a:p>
            <a:r>
              <a:rPr lang="en-US" altLang="zh-CN" dirty="0"/>
              <a:t>VNT</a:t>
            </a:r>
            <a:endParaRPr lang="zh-CN" altLang="en-US" dirty="0"/>
          </a:p>
        </p:txBody>
      </p:sp>
      <p:sp>
        <p:nvSpPr>
          <p:cNvPr id="4" name="灯片编号占位符 3">
            <a:extLst>
              <a:ext uri="{FF2B5EF4-FFF2-40B4-BE49-F238E27FC236}">
                <a16:creationId xmlns:a16="http://schemas.microsoft.com/office/drawing/2014/main" id="{216CFF31-6225-9A35-35E4-001378C833CF}"/>
              </a:ext>
            </a:extLst>
          </p:cNvPr>
          <p:cNvSpPr>
            <a:spLocks noGrp="1"/>
          </p:cNvSpPr>
          <p:nvPr>
            <p:ph type="sldNum" sz="quarter" idx="12"/>
          </p:nvPr>
        </p:nvSpPr>
        <p:spPr/>
        <p:txBody>
          <a:bodyPr/>
          <a:lstStyle/>
          <a:p>
            <a:fld id="{C7443813-12FE-C847-8FDC-914F4A6A28E1}" type="slidenum">
              <a:rPr lang="en-US" smtClean="0"/>
              <a:t>85</a:t>
            </a:fld>
            <a:endParaRPr lang="en-US" dirty="0"/>
          </a:p>
        </p:txBody>
      </p:sp>
      <p:sp>
        <p:nvSpPr>
          <p:cNvPr id="5" name="文本占位符 4">
            <a:extLst>
              <a:ext uri="{FF2B5EF4-FFF2-40B4-BE49-F238E27FC236}">
                <a16:creationId xmlns:a16="http://schemas.microsoft.com/office/drawing/2014/main" id="{1D5A50D0-FEA2-8116-C6FA-2E43AD5FF7E7}"/>
              </a:ext>
            </a:extLst>
          </p:cNvPr>
          <p:cNvSpPr>
            <a:spLocks noGrp="1"/>
          </p:cNvSpPr>
          <p:nvPr>
            <p:ph type="body" sz="quarter" idx="13"/>
          </p:nvPr>
        </p:nvSpPr>
        <p:spPr/>
        <p:txBody>
          <a:bodyPr>
            <a:normAutofit/>
          </a:bodyPr>
          <a:lstStyle/>
          <a:p>
            <a:r>
              <a:rPr lang="en-US" altLang="zh-CN" dirty="0"/>
              <a:t>Tan, et al. “Virtual node tuning for few-shot node classification.” SIGKDD’23.</a:t>
            </a:r>
            <a:endParaRPr lang="zh-CN" altLang="en-US" dirty="0"/>
          </a:p>
        </p:txBody>
      </p:sp>
      <p:sp>
        <p:nvSpPr>
          <p:cNvPr id="8" name="TextBox 10">
            <a:extLst>
              <a:ext uri="{FF2B5EF4-FFF2-40B4-BE49-F238E27FC236}">
                <a16:creationId xmlns:a16="http://schemas.microsoft.com/office/drawing/2014/main" id="{2D973560-0449-E1F5-C3DF-1942BB452C8C}"/>
              </a:ext>
            </a:extLst>
          </p:cNvPr>
          <p:cNvSpPr txBox="1"/>
          <p:nvPr/>
        </p:nvSpPr>
        <p:spPr>
          <a:xfrm>
            <a:off x="612937" y="5250754"/>
            <a:ext cx="5116514" cy="400110"/>
          </a:xfrm>
          <a:prstGeom prst="rect">
            <a:avLst/>
          </a:prstGeom>
          <a:noFill/>
        </p:spPr>
        <p:txBody>
          <a:bodyPr wrap="square" rtlCol="0">
            <a:spAutoFit/>
          </a:bodyPr>
          <a:lstStyle/>
          <a:p>
            <a:r>
              <a:rPr lang="en-US" altLang="zh-CN" sz="2000" b="1" dirty="0">
                <a:solidFill>
                  <a:schemeClr val="accent1">
                    <a:lumMod val="75000"/>
                  </a:schemeClr>
                </a:solidFill>
                <a:latin typeface="Times" panose="02020603050405020304" pitchFamily="18" charset="0"/>
                <a:cs typeface="Times" panose="02020603050405020304" pitchFamily="18" charset="0"/>
              </a:rPr>
              <a:t>First pre-train a graph transformer</a:t>
            </a:r>
            <a:endParaRPr lang="en-US" altLang="zh-CN" sz="20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DE79F619-8199-5A6F-15C6-B86AB6A1F475}"/>
              </a:ext>
            </a:extLst>
          </p:cNvPr>
          <p:cNvPicPr>
            <a:picLocks noChangeAspect="1"/>
          </p:cNvPicPr>
          <p:nvPr/>
        </p:nvPicPr>
        <p:blipFill>
          <a:blip r:embed="rId3"/>
          <a:stretch>
            <a:fillRect/>
          </a:stretch>
        </p:blipFill>
        <p:spPr>
          <a:xfrm>
            <a:off x="684056" y="6096864"/>
            <a:ext cx="2100857" cy="342997"/>
          </a:xfrm>
          <a:prstGeom prst="rect">
            <a:avLst/>
          </a:prstGeom>
        </p:spPr>
      </p:pic>
      <p:sp>
        <p:nvSpPr>
          <p:cNvPr id="11" name="TextBox 10">
            <a:extLst>
              <a:ext uri="{FF2B5EF4-FFF2-40B4-BE49-F238E27FC236}">
                <a16:creationId xmlns:a16="http://schemas.microsoft.com/office/drawing/2014/main" id="{D992C709-0FCD-ACF5-6891-AE87E548A693}"/>
              </a:ext>
            </a:extLst>
          </p:cNvPr>
          <p:cNvSpPr txBox="1"/>
          <p:nvPr/>
        </p:nvSpPr>
        <p:spPr>
          <a:xfrm>
            <a:off x="612937" y="5670907"/>
            <a:ext cx="1768793" cy="400110"/>
          </a:xfrm>
          <a:prstGeom prst="rect">
            <a:avLst/>
          </a:prstGeom>
          <a:noFill/>
        </p:spPr>
        <p:txBody>
          <a:bodyPr wrap="square" rtlCol="0">
            <a:spAutoFit/>
          </a:bodyPr>
          <a:lstStyle/>
          <a:p>
            <a:r>
              <a:rPr lang="en-US" altLang="zh-CN" sz="2000" b="1" dirty="0">
                <a:solidFill>
                  <a:schemeClr val="accent1">
                    <a:lumMod val="75000"/>
                  </a:schemeClr>
                </a:solidFill>
                <a:latin typeface="Times" panose="02020603050405020304" pitchFamily="18" charset="0"/>
                <a:cs typeface="Times" panose="02020603050405020304" pitchFamily="18" charset="0"/>
              </a:rPr>
              <a:t>Prompts</a:t>
            </a:r>
            <a:endParaRPr lang="en-US" altLang="zh-CN" sz="20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21BBEEF6-CB1C-4CAA-7545-E7D12B0105A2}"/>
              </a:ext>
            </a:extLst>
          </p:cNvPr>
          <p:cNvPicPr>
            <a:picLocks noChangeAspect="1"/>
          </p:cNvPicPr>
          <p:nvPr/>
        </p:nvPicPr>
        <p:blipFill>
          <a:blip r:embed="rId4"/>
          <a:stretch>
            <a:fillRect/>
          </a:stretch>
        </p:blipFill>
        <p:spPr>
          <a:xfrm>
            <a:off x="4943313" y="5658714"/>
            <a:ext cx="3133887" cy="451908"/>
          </a:xfrm>
          <a:prstGeom prst="rect">
            <a:avLst/>
          </a:prstGeom>
        </p:spPr>
      </p:pic>
      <p:sp>
        <p:nvSpPr>
          <p:cNvPr id="14" name="TextBox 10">
            <a:extLst>
              <a:ext uri="{FF2B5EF4-FFF2-40B4-BE49-F238E27FC236}">
                <a16:creationId xmlns:a16="http://schemas.microsoft.com/office/drawing/2014/main" id="{273EB345-C311-07FB-601C-24C36A37F9D0}"/>
              </a:ext>
            </a:extLst>
          </p:cNvPr>
          <p:cNvSpPr txBox="1"/>
          <p:nvPr/>
        </p:nvSpPr>
        <p:spPr>
          <a:xfrm>
            <a:off x="4943313" y="5266631"/>
            <a:ext cx="2493807" cy="400110"/>
          </a:xfrm>
          <a:prstGeom prst="rect">
            <a:avLst/>
          </a:prstGeom>
          <a:noFill/>
        </p:spPr>
        <p:txBody>
          <a:bodyPr wrap="square" rtlCol="0">
            <a:spAutoFit/>
          </a:bodyPr>
          <a:lstStyle/>
          <a:p>
            <a:r>
              <a:rPr lang="en-US" altLang="zh-CN" sz="2000" b="1" dirty="0">
                <a:solidFill>
                  <a:schemeClr val="accent1">
                    <a:lumMod val="75000"/>
                  </a:schemeClr>
                </a:solidFill>
                <a:latin typeface="Times" panose="02020603050405020304" pitchFamily="18" charset="0"/>
                <a:cs typeface="Times" panose="02020603050405020304" pitchFamily="18" charset="0"/>
              </a:rPr>
              <a:t>Prompt modification</a:t>
            </a:r>
            <a:endParaRPr lang="en-US" altLang="zh-CN" sz="20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0409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C5F17-7489-AC4E-A598-B34F80FD8374}"/>
              </a:ext>
            </a:extLst>
          </p:cNvPr>
          <p:cNvSpPr>
            <a:spLocks noGrp="1"/>
          </p:cNvSpPr>
          <p:nvPr>
            <p:ph type="title"/>
          </p:nvPr>
        </p:nvSpPr>
        <p:spPr/>
        <p:txBody>
          <a:bodyPr/>
          <a:lstStyle/>
          <a:p>
            <a:r>
              <a:rPr lang="en-US" dirty="0"/>
              <a:t>Future Avenues in Problem Settings</a:t>
            </a:r>
            <a:endParaRPr lang="en-CN" dirty="0"/>
          </a:p>
        </p:txBody>
      </p:sp>
      <p:sp>
        <p:nvSpPr>
          <p:cNvPr id="3" name="Content Placeholder 2">
            <a:extLst>
              <a:ext uri="{FF2B5EF4-FFF2-40B4-BE49-F238E27FC236}">
                <a16:creationId xmlns:a16="http://schemas.microsoft.com/office/drawing/2014/main" id="{4B932606-BBF9-CE4E-9FAE-CE617E41ECDE}"/>
              </a:ext>
            </a:extLst>
          </p:cNvPr>
          <p:cNvSpPr>
            <a:spLocks noGrp="1"/>
          </p:cNvSpPr>
          <p:nvPr>
            <p:ph idx="1"/>
          </p:nvPr>
        </p:nvSpPr>
        <p:spPr/>
        <p:txBody>
          <a:bodyPr/>
          <a:lstStyle/>
          <a:p>
            <a:r>
              <a:rPr lang="en-US" dirty="0"/>
              <a:t>Structure scarcity learning on graphs</a:t>
            </a:r>
            <a:endParaRPr lang="en-CN" dirty="0"/>
          </a:p>
        </p:txBody>
      </p:sp>
      <p:sp>
        <p:nvSpPr>
          <p:cNvPr id="4" name="Slide Number Placeholder 3">
            <a:extLst>
              <a:ext uri="{FF2B5EF4-FFF2-40B4-BE49-F238E27FC236}">
                <a16:creationId xmlns:a16="http://schemas.microsoft.com/office/drawing/2014/main" id="{180DB671-DCDD-0E4B-8E2C-4FF8AE1A9D44}"/>
              </a:ext>
            </a:extLst>
          </p:cNvPr>
          <p:cNvSpPr>
            <a:spLocks noGrp="1"/>
          </p:cNvSpPr>
          <p:nvPr>
            <p:ph type="sldNum" sz="quarter" idx="12"/>
          </p:nvPr>
        </p:nvSpPr>
        <p:spPr/>
        <p:txBody>
          <a:bodyPr/>
          <a:lstStyle/>
          <a:p>
            <a:fld id="{C7443813-12FE-C847-8FDC-914F4A6A28E1}" type="slidenum">
              <a:rPr lang="en-US" smtClean="0"/>
              <a:t>86</a:t>
            </a:fld>
            <a:endParaRPr lang="en-US" dirty="0"/>
          </a:p>
        </p:txBody>
      </p:sp>
      <p:sp>
        <p:nvSpPr>
          <p:cNvPr id="5" name="Text Placeholder 4">
            <a:extLst>
              <a:ext uri="{FF2B5EF4-FFF2-40B4-BE49-F238E27FC236}">
                <a16:creationId xmlns:a16="http://schemas.microsoft.com/office/drawing/2014/main" id="{EC055488-96AF-394D-A29B-6B48E1CA70C5}"/>
              </a:ext>
            </a:extLst>
          </p:cNvPr>
          <p:cNvSpPr>
            <a:spLocks noGrp="1"/>
          </p:cNvSpPr>
          <p:nvPr>
            <p:ph type="body" sz="quarter" idx="13"/>
          </p:nvPr>
        </p:nvSpPr>
        <p:spPr/>
        <p:txBody>
          <a:bodyPr/>
          <a:lstStyle/>
          <a:p>
            <a:endParaRPr lang="en-CN"/>
          </a:p>
        </p:txBody>
      </p:sp>
      <p:sp>
        <p:nvSpPr>
          <p:cNvPr id="6" name="TextBox 5">
            <a:extLst>
              <a:ext uri="{FF2B5EF4-FFF2-40B4-BE49-F238E27FC236}">
                <a16:creationId xmlns:a16="http://schemas.microsoft.com/office/drawing/2014/main" id="{632225C6-4954-D642-AD95-70E83251C889}"/>
              </a:ext>
            </a:extLst>
          </p:cNvPr>
          <p:cNvSpPr txBox="1"/>
          <p:nvPr/>
        </p:nvSpPr>
        <p:spPr>
          <a:xfrm>
            <a:off x="1079143" y="1722006"/>
            <a:ext cx="3019426" cy="523220"/>
          </a:xfrm>
          <a:prstGeom prst="rect">
            <a:avLst/>
          </a:prstGeom>
          <a:noFill/>
        </p:spPr>
        <p:txBody>
          <a:bodyPr wrap="square" rtlCol="0">
            <a:spAutoFit/>
          </a:bodyPr>
          <a:lstStyle/>
          <a:p>
            <a:r>
              <a:rPr lang="en-US" sz="2800" dirty="0">
                <a:solidFill>
                  <a:srgbClr val="C00000"/>
                </a:solidFill>
                <a:latin typeface="Times New Roman" panose="02020603050405020304" pitchFamily="18" charset="0"/>
                <a:cs typeface="Times New Roman" panose="02020603050405020304" pitchFamily="18" charset="0"/>
              </a:rPr>
              <a:t>Existing solution: </a:t>
            </a:r>
          </a:p>
        </p:txBody>
      </p:sp>
      <p:pic>
        <p:nvPicPr>
          <p:cNvPr id="7" name="Picture 6">
            <a:extLst>
              <a:ext uri="{FF2B5EF4-FFF2-40B4-BE49-F238E27FC236}">
                <a16:creationId xmlns:a16="http://schemas.microsoft.com/office/drawing/2014/main" id="{424CC604-F528-394C-981E-6D8E574A1FD8}"/>
              </a:ext>
            </a:extLst>
          </p:cNvPr>
          <p:cNvPicPr>
            <a:picLocks noChangeAspect="1"/>
          </p:cNvPicPr>
          <p:nvPr/>
        </p:nvPicPr>
        <p:blipFill rotWithShape="1">
          <a:blip r:embed="rId2"/>
          <a:srcRect l="52555" b="17081"/>
          <a:stretch/>
        </p:blipFill>
        <p:spPr>
          <a:xfrm>
            <a:off x="855743" y="2550138"/>
            <a:ext cx="3102134" cy="2344439"/>
          </a:xfrm>
          <a:prstGeom prst="rect">
            <a:avLst/>
          </a:prstGeom>
        </p:spPr>
      </p:pic>
      <p:sp>
        <p:nvSpPr>
          <p:cNvPr id="9" name="TextBox 8">
            <a:extLst>
              <a:ext uri="{FF2B5EF4-FFF2-40B4-BE49-F238E27FC236}">
                <a16:creationId xmlns:a16="http://schemas.microsoft.com/office/drawing/2014/main" id="{C0C81601-B810-BE40-B223-CD6AE02E372D}"/>
              </a:ext>
            </a:extLst>
          </p:cNvPr>
          <p:cNvSpPr txBox="1"/>
          <p:nvPr/>
        </p:nvSpPr>
        <p:spPr>
          <a:xfrm>
            <a:off x="877335" y="5136410"/>
            <a:ext cx="5080553" cy="707886"/>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Constrain: </a:t>
            </a:r>
          </a:p>
          <a:p>
            <a:r>
              <a:rPr lang="en-US" sz="2000" dirty="0">
                <a:effectLst/>
                <a:latin typeface="Times New Roman" panose="02020603050405020304" pitchFamily="18" charset="0"/>
                <a:cs typeface="Times New Roman" panose="02020603050405020304" pitchFamily="18" charset="0"/>
              </a:rPr>
              <a:t>Independent and Identically Distributed (</a:t>
            </a:r>
            <a:r>
              <a:rPr lang="en-US" sz="2000" dirty="0" err="1">
                <a:effectLst/>
                <a:latin typeface="Times New Roman" panose="02020603050405020304" pitchFamily="18" charset="0"/>
                <a:cs typeface="Times New Roman" panose="02020603050405020304" pitchFamily="18" charset="0"/>
              </a:rPr>
              <a:t>i.i.d</a:t>
            </a:r>
            <a:r>
              <a:rPr lang="en-US"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DC2B6E2-0B81-E249-81BC-DB952CB24949}"/>
              </a:ext>
            </a:extLst>
          </p:cNvPr>
          <p:cNvSpPr txBox="1"/>
          <p:nvPr/>
        </p:nvSpPr>
        <p:spPr>
          <a:xfrm>
            <a:off x="3957877" y="2883471"/>
            <a:ext cx="1599961"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Structure-rich </a:t>
            </a:r>
            <a:endParaRPr lang="en-US"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C761895-6C9A-1645-A37C-FA7FAB5F63DA}"/>
              </a:ext>
            </a:extLst>
          </p:cNvPr>
          <p:cNvSpPr txBox="1"/>
          <p:nvPr/>
        </p:nvSpPr>
        <p:spPr>
          <a:xfrm>
            <a:off x="3957876" y="4057433"/>
            <a:ext cx="2000012"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Structure-scarce </a:t>
            </a:r>
            <a:endParaRPr lang="en-US" sz="2000" dirty="0">
              <a:latin typeface="Times New Roman" panose="02020603050405020304" pitchFamily="18" charset="0"/>
              <a:cs typeface="Times New Roman" panose="02020603050405020304" pitchFamily="18" charset="0"/>
            </a:endParaRPr>
          </a:p>
        </p:txBody>
      </p:sp>
      <p:sp>
        <p:nvSpPr>
          <p:cNvPr id="13" name="Right Arrow 12">
            <a:extLst>
              <a:ext uri="{FF2B5EF4-FFF2-40B4-BE49-F238E27FC236}">
                <a16:creationId xmlns:a16="http://schemas.microsoft.com/office/drawing/2014/main" id="{CEA656F2-F538-E54D-850E-38C064878003}"/>
              </a:ext>
            </a:extLst>
          </p:cNvPr>
          <p:cNvSpPr/>
          <p:nvPr/>
        </p:nvSpPr>
        <p:spPr>
          <a:xfrm>
            <a:off x="5913831" y="3184854"/>
            <a:ext cx="544115" cy="1075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TextBox 13">
            <a:extLst>
              <a:ext uri="{FF2B5EF4-FFF2-40B4-BE49-F238E27FC236}">
                <a16:creationId xmlns:a16="http://schemas.microsoft.com/office/drawing/2014/main" id="{7B790465-97A1-1344-9166-02FA16D8B98D}"/>
              </a:ext>
            </a:extLst>
          </p:cNvPr>
          <p:cNvSpPr txBox="1"/>
          <p:nvPr/>
        </p:nvSpPr>
        <p:spPr>
          <a:xfrm>
            <a:off x="6910348" y="1777736"/>
            <a:ext cx="2692796" cy="523220"/>
          </a:xfrm>
          <a:prstGeom prst="rect">
            <a:avLst/>
          </a:prstGeom>
          <a:noFill/>
        </p:spPr>
        <p:txBody>
          <a:bodyPr wrap="square" rtlCol="0">
            <a:spAutoFit/>
          </a:bodyPr>
          <a:lstStyle/>
          <a:p>
            <a:r>
              <a:rPr lang="en-US" sz="2800" dirty="0">
                <a:solidFill>
                  <a:srgbClr val="C00000"/>
                </a:solidFill>
                <a:latin typeface="Times New Roman" panose="02020603050405020304" pitchFamily="18" charset="0"/>
                <a:cs typeface="Times New Roman" panose="02020603050405020304" pitchFamily="18" charset="0"/>
              </a:rPr>
              <a:t>Future direction:</a:t>
            </a:r>
          </a:p>
        </p:txBody>
      </p:sp>
      <p:sp>
        <p:nvSpPr>
          <p:cNvPr id="15" name="TextBox 14">
            <a:extLst>
              <a:ext uri="{FF2B5EF4-FFF2-40B4-BE49-F238E27FC236}">
                <a16:creationId xmlns:a16="http://schemas.microsoft.com/office/drawing/2014/main" id="{19DE4AC0-E254-1F40-AD93-D96827672ACB}"/>
              </a:ext>
            </a:extLst>
          </p:cNvPr>
          <p:cNvSpPr txBox="1"/>
          <p:nvPr/>
        </p:nvSpPr>
        <p:spPr>
          <a:xfrm>
            <a:off x="9528093" y="3442262"/>
            <a:ext cx="182570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Pre-training</a:t>
            </a:r>
          </a:p>
        </p:txBody>
      </p:sp>
      <p:sp>
        <p:nvSpPr>
          <p:cNvPr id="16" name="Rectangle 15">
            <a:extLst>
              <a:ext uri="{FF2B5EF4-FFF2-40B4-BE49-F238E27FC236}">
                <a16:creationId xmlns:a16="http://schemas.microsoft.com/office/drawing/2014/main" id="{567DE052-E262-F845-8326-A13C2F3DB2EA}"/>
              </a:ext>
            </a:extLst>
          </p:cNvPr>
          <p:cNvSpPr/>
          <p:nvPr/>
        </p:nvSpPr>
        <p:spPr>
          <a:xfrm>
            <a:off x="7316153" y="2620706"/>
            <a:ext cx="1881187" cy="7026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Base tasks</a:t>
            </a:r>
          </a:p>
        </p:txBody>
      </p:sp>
      <p:sp>
        <p:nvSpPr>
          <p:cNvPr id="20" name="Rectangle 19">
            <a:extLst>
              <a:ext uri="{FF2B5EF4-FFF2-40B4-BE49-F238E27FC236}">
                <a16:creationId xmlns:a16="http://schemas.microsoft.com/office/drawing/2014/main" id="{FAFF346D-A128-B140-80E3-80107096E497}"/>
              </a:ext>
            </a:extLst>
          </p:cNvPr>
          <p:cNvSpPr/>
          <p:nvPr/>
        </p:nvSpPr>
        <p:spPr>
          <a:xfrm>
            <a:off x="7316154" y="4358302"/>
            <a:ext cx="1881187" cy="7026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Novel tasks</a:t>
            </a:r>
          </a:p>
        </p:txBody>
      </p:sp>
      <p:cxnSp>
        <p:nvCxnSpPr>
          <p:cNvPr id="22" name="Curved Connector 21">
            <a:extLst>
              <a:ext uri="{FF2B5EF4-FFF2-40B4-BE49-F238E27FC236}">
                <a16:creationId xmlns:a16="http://schemas.microsoft.com/office/drawing/2014/main" id="{3DC4FAF9-5D77-1246-9D6A-796E50C52F73}"/>
              </a:ext>
            </a:extLst>
          </p:cNvPr>
          <p:cNvCxnSpPr>
            <a:cxnSpLocks/>
            <a:stCxn id="16" idx="3"/>
            <a:endCxn id="20" idx="3"/>
          </p:cNvCxnSpPr>
          <p:nvPr/>
        </p:nvCxnSpPr>
        <p:spPr>
          <a:xfrm>
            <a:off x="9197340" y="2972039"/>
            <a:ext cx="1" cy="1737596"/>
          </a:xfrm>
          <a:prstGeom prst="curvedConnector3">
            <a:avLst>
              <a:gd name="adj1" fmla="val 22860100000"/>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62FDCF90-4D9F-B244-91CA-A1C8D7111F7A}"/>
              </a:ext>
            </a:extLst>
          </p:cNvPr>
          <p:cNvSpPr txBox="1"/>
          <p:nvPr/>
        </p:nvSpPr>
        <p:spPr>
          <a:xfrm>
            <a:off x="9553334" y="4076355"/>
            <a:ext cx="182570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Adaptation</a:t>
            </a:r>
          </a:p>
        </p:txBody>
      </p:sp>
      <p:sp>
        <p:nvSpPr>
          <p:cNvPr id="39" name="TextBox 38">
            <a:extLst>
              <a:ext uri="{FF2B5EF4-FFF2-40B4-BE49-F238E27FC236}">
                <a16:creationId xmlns:a16="http://schemas.microsoft.com/office/drawing/2014/main" id="{FE4525D9-638B-8244-A360-766632562458}"/>
              </a:ext>
            </a:extLst>
          </p:cNvPr>
          <p:cNvSpPr txBox="1"/>
          <p:nvPr/>
        </p:nvSpPr>
        <p:spPr>
          <a:xfrm>
            <a:off x="6554936" y="5444186"/>
            <a:ext cx="4824099" cy="400110"/>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Bridge the gap between base and novel tasks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12269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C5F17-7489-AC4E-A598-B34F80FD8374}"/>
              </a:ext>
            </a:extLst>
          </p:cNvPr>
          <p:cNvSpPr>
            <a:spLocks noGrp="1"/>
          </p:cNvSpPr>
          <p:nvPr>
            <p:ph type="title"/>
          </p:nvPr>
        </p:nvSpPr>
        <p:spPr/>
        <p:txBody>
          <a:bodyPr/>
          <a:lstStyle/>
          <a:p>
            <a:r>
              <a:rPr lang="en-US" dirty="0"/>
              <a:t>Future Avenues in Problem Settings</a:t>
            </a:r>
            <a:endParaRPr lang="en-CN" dirty="0"/>
          </a:p>
        </p:txBody>
      </p:sp>
      <p:sp>
        <p:nvSpPr>
          <p:cNvPr id="3" name="Content Placeholder 2">
            <a:extLst>
              <a:ext uri="{FF2B5EF4-FFF2-40B4-BE49-F238E27FC236}">
                <a16:creationId xmlns:a16="http://schemas.microsoft.com/office/drawing/2014/main" id="{4B932606-BBF9-CE4E-9FAE-CE617E41ECDE}"/>
              </a:ext>
            </a:extLst>
          </p:cNvPr>
          <p:cNvSpPr>
            <a:spLocks noGrp="1"/>
          </p:cNvSpPr>
          <p:nvPr>
            <p:ph idx="1"/>
          </p:nvPr>
        </p:nvSpPr>
        <p:spPr/>
        <p:txBody>
          <a:bodyPr/>
          <a:lstStyle/>
          <a:p>
            <a:r>
              <a:rPr lang="en-US" dirty="0"/>
              <a:t>Few-shot learning on large-scale graphs</a:t>
            </a:r>
            <a:endParaRPr lang="en-CN" dirty="0"/>
          </a:p>
        </p:txBody>
      </p:sp>
      <p:sp>
        <p:nvSpPr>
          <p:cNvPr id="4" name="Slide Number Placeholder 3">
            <a:extLst>
              <a:ext uri="{FF2B5EF4-FFF2-40B4-BE49-F238E27FC236}">
                <a16:creationId xmlns:a16="http://schemas.microsoft.com/office/drawing/2014/main" id="{180DB671-DCDD-0E4B-8E2C-4FF8AE1A9D44}"/>
              </a:ext>
            </a:extLst>
          </p:cNvPr>
          <p:cNvSpPr>
            <a:spLocks noGrp="1"/>
          </p:cNvSpPr>
          <p:nvPr>
            <p:ph type="sldNum" sz="quarter" idx="12"/>
          </p:nvPr>
        </p:nvSpPr>
        <p:spPr/>
        <p:txBody>
          <a:bodyPr/>
          <a:lstStyle/>
          <a:p>
            <a:fld id="{C7443813-12FE-C847-8FDC-914F4A6A28E1}" type="slidenum">
              <a:rPr lang="en-US" smtClean="0"/>
              <a:t>87</a:t>
            </a:fld>
            <a:endParaRPr lang="en-US" dirty="0"/>
          </a:p>
        </p:txBody>
      </p:sp>
      <p:sp>
        <p:nvSpPr>
          <p:cNvPr id="5" name="Text Placeholder 4">
            <a:extLst>
              <a:ext uri="{FF2B5EF4-FFF2-40B4-BE49-F238E27FC236}">
                <a16:creationId xmlns:a16="http://schemas.microsoft.com/office/drawing/2014/main" id="{EC055488-96AF-394D-A29B-6B48E1CA70C5}"/>
              </a:ext>
            </a:extLst>
          </p:cNvPr>
          <p:cNvSpPr>
            <a:spLocks noGrp="1"/>
          </p:cNvSpPr>
          <p:nvPr>
            <p:ph type="body" sz="quarter" idx="13"/>
          </p:nvPr>
        </p:nvSpPr>
        <p:spPr/>
        <p:txBody>
          <a:bodyPr/>
          <a:lstStyle/>
          <a:p>
            <a:endParaRPr lang="en-CN" dirty="0"/>
          </a:p>
        </p:txBody>
      </p:sp>
      <p:pic>
        <p:nvPicPr>
          <p:cNvPr id="8" name="Picture 7">
            <a:extLst>
              <a:ext uri="{FF2B5EF4-FFF2-40B4-BE49-F238E27FC236}">
                <a16:creationId xmlns:a16="http://schemas.microsoft.com/office/drawing/2014/main" id="{09916766-A976-724A-AAB9-066BB8F7AA6D}"/>
              </a:ext>
            </a:extLst>
          </p:cNvPr>
          <p:cNvPicPr>
            <a:picLocks noChangeAspect="1"/>
          </p:cNvPicPr>
          <p:nvPr/>
        </p:nvPicPr>
        <p:blipFill>
          <a:blip r:embed="rId3"/>
          <a:stretch>
            <a:fillRect/>
          </a:stretch>
        </p:blipFill>
        <p:spPr>
          <a:xfrm>
            <a:off x="1495424" y="1649763"/>
            <a:ext cx="7491413" cy="2992801"/>
          </a:xfrm>
          <a:prstGeom prst="rect">
            <a:avLst/>
          </a:prstGeom>
        </p:spPr>
      </p:pic>
      <p:pic>
        <p:nvPicPr>
          <p:cNvPr id="9" name="Picture 8">
            <a:extLst>
              <a:ext uri="{FF2B5EF4-FFF2-40B4-BE49-F238E27FC236}">
                <a16:creationId xmlns:a16="http://schemas.microsoft.com/office/drawing/2014/main" id="{C6AAB7AD-A6E3-4E43-9B74-4B3261BF8442}"/>
              </a:ext>
            </a:extLst>
          </p:cNvPr>
          <p:cNvPicPr>
            <a:picLocks noChangeAspect="1"/>
          </p:cNvPicPr>
          <p:nvPr/>
        </p:nvPicPr>
        <p:blipFill>
          <a:blip r:embed="rId4"/>
          <a:stretch>
            <a:fillRect/>
          </a:stretch>
        </p:blipFill>
        <p:spPr>
          <a:xfrm>
            <a:off x="1423984" y="4636238"/>
            <a:ext cx="7609823" cy="1014643"/>
          </a:xfrm>
          <a:prstGeom prst="rect">
            <a:avLst/>
          </a:prstGeom>
        </p:spPr>
      </p:pic>
      <p:sp>
        <p:nvSpPr>
          <p:cNvPr id="11" name="TextBox 10">
            <a:extLst>
              <a:ext uri="{FF2B5EF4-FFF2-40B4-BE49-F238E27FC236}">
                <a16:creationId xmlns:a16="http://schemas.microsoft.com/office/drawing/2014/main" id="{EA1649A3-3195-CE42-8F48-DD7DA48B368E}"/>
              </a:ext>
            </a:extLst>
          </p:cNvPr>
          <p:cNvSpPr txBox="1"/>
          <p:nvPr/>
        </p:nvSpPr>
        <p:spPr>
          <a:xfrm>
            <a:off x="318956" y="5650881"/>
            <a:ext cx="11381554" cy="369332"/>
          </a:xfrm>
          <a:prstGeom prst="rect">
            <a:avLst/>
          </a:prstGeom>
          <a:noFill/>
        </p:spPr>
        <p:txBody>
          <a:bodyPr wrap="square">
            <a:spAutoFit/>
          </a:bodyPr>
          <a:lstStyle/>
          <a:p>
            <a:r>
              <a:rPr lang="en-US" sz="1800" dirty="0">
                <a:effectLst/>
                <a:latin typeface="Times New Roman" panose="02020603050405020304" pitchFamily="18" charset="0"/>
                <a:cs typeface="Times New Roman" panose="02020603050405020304" pitchFamily="18" charset="0"/>
              </a:rPr>
              <a:t>Challenges: Finer-grained adaptation strategies to deal with potential variations among distant localities on a large graph.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03002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C5F17-7489-AC4E-A598-B34F80FD8374}"/>
              </a:ext>
            </a:extLst>
          </p:cNvPr>
          <p:cNvSpPr>
            <a:spLocks noGrp="1"/>
          </p:cNvSpPr>
          <p:nvPr>
            <p:ph type="title"/>
          </p:nvPr>
        </p:nvSpPr>
        <p:spPr/>
        <p:txBody>
          <a:bodyPr/>
          <a:lstStyle/>
          <a:p>
            <a:r>
              <a:rPr lang="en-US" dirty="0"/>
              <a:t>Future Avenues in Problem Settings</a:t>
            </a:r>
            <a:endParaRPr lang="en-CN" dirty="0"/>
          </a:p>
        </p:txBody>
      </p:sp>
      <p:sp>
        <p:nvSpPr>
          <p:cNvPr id="3" name="Content Placeholder 2">
            <a:extLst>
              <a:ext uri="{FF2B5EF4-FFF2-40B4-BE49-F238E27FC236}">
                <a16:creationId xmlns:a16="http://schemas.microsoft.com/office/drawing/2014/main" id="{4B932606-BBF9-CE4E-9FAE-CE617E41ECDE}"/>
              </a:ext>
            </a:extLst>
          </p:cNvPr>
          <p:cNvSpPr>
            <a:spLocks noGrp="1"/>
          </p:cNvSpPr>
          <p:nvPr>
            <p:ph idx="1"/>
          </p:nvPr>
        </p:nvSpPr>
        <p:spPr/>
        <p:txBody>
          <a:bodyPr/>
          <a:lstStyle/>
          <a:p>
            <a:r>
              <a:rPr lang="en-US" dirty="0"/>
              <a:t>Few-shot learning on complex graphs</a:t>
            </a:r>
            <a:endParaRPr lang="en-CN" dirty="0"/>
          </a:p>
        </p:txBody>
      </p:sp>
      <p:sp>
        <p:nvSpPr>
          <p:cNvPr id="4" name="Slide Number Placeholder 3">
            <a:extLst>
              <a:ext uri="{FF2B5EF4-FFF2-40B4-BE49-F238E27FC236}">
                <a16:creationId xmlns:a16="http://schemas.microsoft.com/office/drawing/2014/main" id="{180DB671-DCDD-0E4B-8E2C-4FF8AE1A9D44}"/>
              </a:ext>
            </a:extLst>
          </p:cNvPr>
          <p:cNvSpPr>
            <a:spLocks noGrp="1"/>
          </p:cNvSpPr>
          <p:nvPr>
            <p:ph type="sldNum" sz="quarter" idx="12"/>
          </p:nvPr>
        </p:nvSpPr>
        <p:spPr/>
        <p:txBody>
          <a:bodyPr/>
          <a:lstStyle/>
          <a:p>
            <a:fld id="{C7443813-12FE-C847-8FDC-914F4A6A28E1}" type="slidenum">
              <a:rPr lang="en-US" smtClean="0"/>
              <a:t>88</a:t>
            </a:fld>
            <a:endParaRPr lang="en-US" dirty="0"/>
          </a:p>
        </p:txBody>
      </p:sp>
      <p:sp>
        <p:nvSpPr>
          <p:cNvPr id="5" name="Text Placeholder 4">
            <a:extLst>
              <a:ext uri="{FF2B5EF4-FFF2-40B4-BE49-F238E27FC236}">
                <a16:creationId xmlns:a16="http://schemas.microsoft.com/office/drawing/2014/main" id="{EC055488-96AF-394D-A29B-6B48E1CA70C5}"/>
              </a:ext>
            </a:extLst>
          </p:cNvPr>
          <p:cNvSpPr>
            <a:spLocks noGrp="1"/>
          </p:cNvSpPr>
          <p:nvPr>
            <p:ph type="body" sz="quarter" idx="13"/>
          </p:nvPr>
        </p:nvSpPr>
        <p:spPr>
          <a:xfrm>
            <a:off x="105103" y="5643562"/>
            <a:ext cx="11248697" cy="901971"/>
          </a:xfrm>
        </p:spPr>
        <p:txBody>
          <a:bodyPr>
            <a:normAutofit fontScale="92500" lnSpcReduction="10000"/>
          </a:bodyPr>
          <a:lstStyle/>
          <a:p>
            <a:r>
              <a:rPr lang="en-CN" dirty="0"/>
              <a:t>S. Liu, </a:t>
            </a:r>
            <a:r>
              <a:rPr lang="en-CN" i="1" dirty="0"/>
              <a:t>et al. </a:t>
            </a:r>
            <a:r>
              <a:rPr lang="en-CN" dirty="0"/>
              <a:t>“</a:t>
            </a:r>
            <a:r>
              <a:rPr lang="en-US" i="0" dirty="0">
                <a:solidFill>
                  <a:srgbClr val="000000"/>
                </a:solidFill>
                <a:effectLst/>
              </a:rPr>
              <a:t>Pre-training Molecular Graph Representation with 3D Geometry</a:t>
            </a:r>
            <a:r>
              <a:rPr lang="en-US" dirty="0"/>
              <a:t>.</a:t>
            </a:r>
            <a:r>
              <a:rPr lang="en-CN" dirty="0"/>
              <a:t>” ICLR’22</a:t>
            </a:r>
          </a:p>
          <a:p>
            <a:r>
              <a:rPr lang="en-US" altLang="zh-CN" dirty="0"/>
              <a:t>X. Li, </a:t>
            </a:r>
            <a:r>
              <a:rPr lang="en-US" altLang="zh-CN" i="1" dirty="0"/>
              <a:t>et al.</a:t>
            </a:r>
            <a:r>
              <a:rPr lang="zh-CN" altLang="en-US" dirty="0"/>
              <a:t>“</a:t>
            </a:r>
            <a:r>
              <a:rPr lang="en-US" altLang="zh-CN" dirty="0" err="1"/>
              <a:t>GraphAdapter</a:t>
            </a:r>
            <a:r>
              <a:rPr lang="en-US" altLang="zh-CN" dirty="0"/>
              <a:t>: Tuning Vision-Language Models With</a:t>
            </a:r>
            <a:r>
              <a:rPr lang="zh-CN" altLang="en-US" dirty="0"/>
              <a:t> </a:t>
            </a:r>
            <a:r>
              <a:rPr lang="en-US" altLang="zh-CN" dirty="0"/>
              <a:t>Dual Knowledge Graph.</a:t>
            </a:r>
            <a:r>
              <a:rPr lang="zh-CN" altLang="en-US" dirty="0"/>
              <a:t>”</a:t>
            </a:r>
            <a:r>
              <a:rPr lang="en-US" altLang="zh-CN" dirty="0"/>
              <a:t>NeurIPS’23</a:t>
            </a:r>
          </a:p>
          <a:p>
            <a:r>
              <a:rPr lang="en-US" altLang="zh-CN" dirty="0"/>
              <a:t>C. Yang, </a:t>
            </a:r>
            <a:r>
              <a:rPr lang="en-US" altLang="zh-CN" i="1" dirty="0"/>
              <a:t>et al. </a:t>
            </a:r>
            <a:r>
              <a:rPr lang="en-US" altLang="zh-CN" dirty="0"/>
              <a:t>“</a:t>
            </a:r>
            <a:r>
              <a:rPr lang="en-US" i="0" dirty="0">
                <a:solidFill>
                  <a:srgbClr val="000000"/>
                </a:solidFill>
                <a:effectLst/>
              </a:rPr>
              <a:t>Few-shot Link Prediction in Dynamic Networks.</a:t>
            </a:r>
            <a:r>
              <a:rPr lang="en-US" altLang="zh-CN" dirty="0"/>
              <a:t>” WSDM’22 </a:t>
            </a:r>
            <a:endParaRPr lang="en-CN" dirty="0"/>
          </a:p>
        </p:txBody>
      </p:sp>
      <p:sp>
        <p:nvSpPr>
          <p:cNvPr id="6" name="TextBox 5">
            <a:extLst>
              <a:ext uri="{FF2B5EF4-FFF2-40B4-BE49-F238E27FC236}">
                <a16:creationId xmlns:a16="http://schemas.microsoft.com/office/drawing/2014/main" id="{D3C52679-E752-4B44-B0A2-6108729E0324}"/>
              </a:ext>
            </a:extLst>
          </p:cNvPr>
          <p:cNvSpPr txBox="1"/>
          <p:nvPr/>
        </p:nvSpPr>
        <p:spPr>
          <a:xfrm>
            <a:off x="971550" y="2174390"/>
            <a:ext cx="1571625" cy="400110"/>
          </a:xfrm>
          <a:prstGeom prst="rect">
            <a:avLst/>
          </a:prstGeom>
          <a:noFill/>
        </p:spPr>
        <p:txBody>
          <a:bodyPr wrap="square" rtlCol="0">
            <a:spAutoFit/>
          </a:bodyPr>
          <a:lstStyle/>
          <a:p>
            <a:r>
              <a:rPr lang="en-CN" sz="2000" b="1" dirty="0">
                <a:solidFill>
                  <a:srgbClr val="C00000"/>
                </a:solidFill>
                <a:latin typeface="Times New Roman" panose="02020603050405020304" pitchFamily="18" charset="0"/>
                <a:cs typeface="Times New Roman" panose="02020603050405020304" pitchFamily="18" charset="0"/>
              </a:rPr>
              <a:t>3D graph</a:t>
            </a:r>
          </a:p>
        </p:txBody>
      </p:sp>
      <p:pic>
        <p:nvPicPr>
          <p:cNvPr id="7" name="Picture 6">
            <a:extLst>
              <a:ext uri="{FF2B5EF4-FFF2-40B4-BE49-F238E27FC236}">
                <a16:creationId xmlns:a16="http://schemas.microsoft.com/office/drawing/2014/main" id="{F9D23D6F-1C3E-4F47-BB39-91BC12AF795B}"/>
              </a:ext>
            </a:extLst>
          </p:cNvPr>
          <p:cNvPicPr>
            <a:picLocks noChangeAspect="1"/>
          </p:cNvPicPr>
          <p:nvPr/>
        </p:nvPicPr>
        <p:blipFill>
          <a:blip r:embed="rId2"/>
          <a:stretch>
            <a:fillRect/>
          </a:stretch>
        </p:blipFill>
        <p:spPr>
          <a:xfrm>
            <a:off x="2543175" y="1582509"/>
            <a:ext cx="4851400" cy="1689100"/>
          </a:xfrm>
          <a:prstGeom prst="rect">
            <a:avLst/>
          </a:prstGeom>
        </p:spPr>
      </p:pic>
      <p:pic>
        <p:nvPicPr>
          <p:cNvPr id="8" name="Picture 7">
            <a:extLst>
              <a:ext uri="{FF2B5EF4-FFF2-40B4-BE49-F238E27FC236}">
                <a16:creationId xmlns:a16="http://schemas.microsoft.com/office/drawing/2014/main" id="{03D8E856-5E6E-0044-B5A3-FCC53B3264F0}"/>
              </a:ext>
            </a:extLst>
          </p:cNvPr>
          <p:cNvPicPr>
            <a:picLocks noChangeAspect="1"/>
          </p:cNvPicPr>
          <p:nvPr/>
        </p:nvPicPr>
        <p:blipFill>
          <a:blip r:embed="rId3"/>
          <a:stretch>
            <a:fillRect/>
          </a:stretch>
        </p:blipFill>
        <p:spPr>
          <a:xfrm>
            <a:off x="7684703" y="3642815"/>
            <a:ext cx="3669096" cy="1530161"/>
          </a:xfrm>
          <a:prstGeom prst="rect">
            <a:avLst/>
          </a:prstGeom>
        </p:spPr>
      </p:pic>
      <p:pic>
        <p:nvPicPr>
          <p:cNvPr id="9" name="Picture 8">
            <a:extLst>
              <a:ext uri="{FF2B5EF4-FFF2-40B4-BE49-F238E27FC236}">
                <a16:creationId xmlns:a16="http://schemas.microsoft.com/office/drawing/2014/main" id="{3DFF57A1-E48E-E341-ACA7-20A04E080036}"/>
              </a:ext>
            </a:extLst>
          </p:cNvPr>
          <p:cNvPicPr>
            <a:picLocks noChangeAspect="1"/>
          </p:cNvPicPr>
          <p:nvPr/>
        </p:nvPicPr>
        <p:blipFill>
          <a:blip r:embed="rId4"/>
          <a:stretch>
            <a:fillRect/>
          </a:stretch>
        </p:blipFill>
        <p:spPr>
          <a:xfrm>
            <a:off x="2543175" y="3550626"/>
            <a:ext cx="4505807" cy="1716498"/>
          </a:xfrm>
          <a:prstGeom prst="rect">
            <a:avLst/>
          </a:prstGeom>
        </p:spPr>
      </p:pic>
      <p:sp>
        <p:nvSpPr>
          <p:cNvPr id="10" name="TextBox 9">
            <a:extLst>
              <a:ext uri="{FF2B5EF4-FFF2-40B4-BE49-F238E27FC236}">
                <a16:creationId xmlns:a16="http://schemas.microsoft.com/office/drawing/2014/main" id="{42C8B57A-31C4-054F-8318-E4917C843C47}"/>
              </a:ext>
            </a:extLst>
          </p:cNvPr>
          <p:cNvSpPr txBox="1"/>
          <p:nvPr/>
        </p:nvSpPr>
        <p:spPr>
          <a:xfrm>
            <a:off x="491359" y="4149136"/>
            <a:ext cx="2494801" cy="400110"/>
          </a:xfrm>
          <a:prstGeom prst="rect">
            <a:avLst/>
          </a:prstGeom>
          <a:noFill/>
        </p:spPr>
        <p:txBody>
          <a:bodyPr wrap="square" rtlCol="0">
            <a:spAutoFit/>
          </a:bodyPr>
          <a:lstStyle/>
          <a:p>
            <a:r>
              <a:rPr lang="en-CN" sz="2000" b="1" dirty="0">
                <a:solidFill>
                  <a:srgbClr val="C00000"/>
                </a:solidFill>
                <a:latin typeface="Times New Roman" panose="02020603050405020304" pitchFamily="18" charset="0"/>
                <a:cs typeface="Times New Roman" panose="02020603050405020304" pitchFamily="18" charset="0"/>
              </a:rPr>
              <a:t>Multi-modal graph</a:t>
            </a:r>
          </a:p>
        </p:txBody>
      </p:sp>
      <p:sp>
        <p:nvSpPr>
          <p:cNvPr id="11" name="TextBox 10">
            <a:extLst>
              <a:ext uri="{FF2B5EF4-FFF2-40B4-BE49-F238E27FC236}">
                <a16:creationId xmlns:a16="http://schemas.microsoft.com/office/drawing/2014/main" id="{99FAC9EA-87E4-8643-B8E6-05BDB133CF1B}"/>
              </a:ext>
            </a:extLst>
          </p:cNvPr>
          <p:cNvSpPr txBox="1"/>
          <p:nvPr/>
        </p:nvSpPr>
        <p:spPr>
          <a:xfrm>
            <a:off x="8482527" y="3203318"/>
            <a:ext cx="1927466" cy="400110"/>
          </a:xfrm>
          <a:prstGeom prst="rect">
            <a:avLst/>
          </a:prstGeom>
          <a:noFill/>
        </p:spPr>
        <p:txBody>
          <a:bodyPr wrap="square" rtlCol="0">
            <a:spAutoFit/>
          </a:bodyPr>
          <a:lstStyle/>
          <a:p>
            <a:r>
              <a:rPr lang="en-CN" sz="2000" b="1" dirty="0">
                <a:solidFill>
                  <a:srgbClr val="C00000"/>
                </a:solidFill>
                <a:latin typeface="Times New Roman" panose="02020603050405020304" pitchFamily="18" charset="0"/>
                <a:cs typeface="Times New Roman" panose="02020603050405020304" pitchFamily="18" charset="0"/>
              </a:rPr>
              <a:t>Dynamic graph</a:t>
            </a:r>
          </a:p>
        </p:txBody>
      </p:sp>
    </p:spTree>
    <p:extLst>
      <p:ext uri="{BB962C8B-B14F-4D97-AF65-F5344CB8AC3E}">
        <p14:creationId xmlns:p14="http://schemas.microsoft.com/office/powerpoint/2010/main" val="2903450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C5F17-7489-AC4E-A598-B34F80FD8374}"/>
              </a:ext>
            </a:extLst>
          </p:cNvPr>
          <p:cNvSpPr>
            <a:spLocks noGrp="1"/>
          </p:cNvSpPr>
          <p:nvPr>
            <p:ph type="title"/>
          </p:nvPr>
        </p:nvSpPr>
        <p:spPr/>
        <p:txBody>
          <a:bodyPr/>
          <a:lstStyle/>
          <a:p>
            <a:r>
              <a:rPr lang="en-US" dirty="0"/>
              <a:t>Future Avenues in Problem Settings</a:t>
            </a:r>
            <a:endParaRPr lang="en-CN" dirty="0"/>
          </a:p>
        </p:txBody>
      </p:sp>
      <p:sp>
        <p:nvSpPr>
          <p:cNvPr id="3" name="Content Placeholder 2">
            <a:extLst>
              <a:ext uri="{FF2B5EF4-FFF2-40B4-BE49-F238E27FC236}">
                <a16:creationId xmlns:a16="http://schemas.microsoft.com/office/drawing/2014/main" id="{4B932606-BBF9-CE4E-9FAE-CE617E41ECDE}"/>
              </a:ext>
            </a:extLst>
          </p:cNvPr>
          <p:cNvSpPr>
            <a:spLocks noGrp="1"/>
          </p:cNvSpPr>
          <p:nvPr>
            <p:ph idx="1"/>
          </p:nvPr>
        </p:nvSpPr>
        <p:spPr/>
        <p:txBody>
          <a:bodyPr/>
          <a:lstStyle/>
          <a:p>
            <a:r>
              <a:rPr lang="en-US" dirty="0"/>
              <a:t>Few-shot learning on cross-domain graphs</a:t>
            </a:r>
            <a:endParaRPr lang="en-CN" dirty="0"/>
          </a:p>
        </p:txBody>
      </p:sp>
      <p:sp>
        <p:nvSpPr>
          <p:cNvPr id="4" name="Slide Number Placeholder 3">
            <a:extLst>
              <a:ext uri="{FF2B5EF4-FFF2-40B4-BE49-F238E27FC236}">
                <a16:creationId xmlns:a16="http://schemas.microsoft.com/office/drawing/2014/main" id="{180DB671-DCDD-0E4B-8E2C-4FF8AE1A9D44}"/>
              </a:ext>
            </a:extLst>
          </p:cNvPr>
          <p:cNvSpPr>
            <a:spLocks noGrp="1"/>
          </p:cNvSpPr>
          <p:nvPr>
            <p:ph type="sldNum" sz="quarter" idx="12"/>
          </p:nvPr>
        </p:nvSpPr>
        <p:spPr/>
        <p:txBody>
          <a:bodyPr/>
          <a:lstStyle/>
          <a:p>
            <a:fld id="{C7443813-12FE-C847-8FDC-914F4A6A28E1}" type="slidenum">
              <a:rPr lang="en-US" smtClean="0"/>
              <a:t>89</a:t>
            </a:fld>
            <a:endParaRPr lang="en-US" dirty="0"/>
          </a:p>
        </p:txBody>
      </p:sp>
      <p:sp>
        <p:nvSpPr>
          <p:cNvPr id="5" name="Text Placeholder 4">
            <a:extLst>
              <a:ext uri="{FF2B5EF4-FFF2-40B4-BE49-F238E27FC236}">
                <a16:creationId xmlns:a16="http://schemas.microsoft.com/office/drawing/2014/main" id="{EC055488-96AF-394D-A29B-6B48E1CA70C5}"/>
              </a:ext>
            </a:extLst>
          </p:cNvPr>
          <p:cNvSpPr>
            <a:spLocks noGrp="1"/>
          </p:cNvSpPr>
          <p:nvPr>
            <p:ph type="body" sz="quarter" idx="13"/>
          </p:nvPr>
        </p:nvSpPr>
        <p:spPr>
          <a:xfrm>
            <a:off x="105103" y="5654412"/>
            <a:ext cx="11248697" cy="891121"/>
          </a:xfrm>
        </p:spPr>
        <p:txBody>
          <a:bodyPr>
            <a:normAutofit fontScale="92500" lnSpcReduction="20000"/>
          </a:bodyPr>
          <a:lstStyle/>
          <a:p>
            <a:r>
              <a:rPr lang="en-CN" dirty="0"/>
              <a:t>H. Liu, et al. “</a:t>
            </a:r>
            <a:r>
              <a:rPr lang="en-US" i="0" dirty="0">
                <a:solidFill>
                  <a:srgbClr val="000000"/>
                </a:solidFill>
                <a:effectLst/>
              </a:rPr>
              <a:t>One for All: Towards Training One Graph Model for All Classification Tasks.</a:t>
            </a:r>
            <a:r>
              <a:rPr lang="en-CN" dirty="0"/>
              <a:t>” ICLR’24</a:t>
            </a:r>
          </a:p>
          <a:p>
            <a:r>
              <a:rPr lang="en-CN" dirty="0"/>
              <a:t>X. Yu, et al. “</a:t>
            </a:r>
            <a:r>
              <a:rPr lang="en-US" i="0" dirty="0">
                <a:solidFill>
                  <a:srgbClr val="000000"/>
                </a:solidFill>
                <a:effectLst/>
              </a:rPr>
              <a:t>Text-Free Multi-domain Graph Pre-training: Toward Graph Foundation Models.</a:t>
            </a:r>
            <a:r>
              <a:rPr lang="en-CN" dirty="0"/>
              <a:t>” ArXiv 2024</a:t>
            </a:r>
          </a:p>
          <a:p>
            <a:r>
              <a:rPr lang="en-CN" dirty="0"/>
              <a:t>H. Zhao, et al, “</a:t>
            </a:r>
            <a:r>
              <a:rPr lang="en-US" i="0" dirty="0">
                <a:solidFill>
                  <a:srgbClr val="000000"/>
                </a:solidFill>
                <a:effectLst/>
              </a:rPr>
              <a:t>All in One and One for All: A Simple yet Effective Method towards Cross-domain Graph Pretraining.</a:t>
            </a:r>
            <a:r>
              <a:rPr lang="en-CN" dirty="0"/>
              <a:t>”KDD’24</a:t>
            </a:r>
          </a:p>
        </p:txBody>
      </p:sp>
      <p:pic>
        <p:nvPicPr>
          <p:cNvPr id="6" name="Picture 5">
            <a:extLst>
              <a:ext uri="{FF2B5EF4-FFF2-40B4-BE49-F238E27FC236}">
                <a16:creationId xmlns:a16="http://schemas.microsoft.com/office/drawing/2014/main" id="{D4D4174C-DFCC-5D48-A2C8-B039B3C0D3E8}"/>
              </a:ext>
            </a:extLst>
          </p:cNvPr>
          <p:cNvPicPr>
            <a:picLocks noChangeAspect="1"/>
          </p:cNvPicPr>
          <p:nvPr/>
        </p:nvPicPr>
        <p:blipFill>
          <a:blip r:embed="rId3"/>
          <a:stretch>
            <a:fillRect/>
          </a:stretch>
        </p:blipFill>
        <p:spPr>
          <a:xfrm>
            <a:off x="543737" y="2217401"/>
            <a:ext cx="3273425" cy="3214971"/>
          </a:xfrm>
          <a:prstGeom prst="rect">
            <a:avLst/>
          </a:prstGeom>
        </p:spPr>
      </p:pic>
      <p:pic>
        <p:nvPicPr>
          <p:cNvPr id="7" name="Picture 6">
            <a:extLst>
              <a:ext uri="{FF2B5EF4-FFF2-40B4-BE49-F238E27FC236}">
                <a16:creationId xmlns:a16="http://schemas.microsoft.com/office/drawing/2014/main" id="{1488D718-37EA-DE4A-9972-73A010C34941}"/>
              </a:ext>
            </a:extLst>
          </p:cNvPr>
          <p:cNvPicPr>
            <a:picLocks noChangeAspect="1"/>
          </p:cNvPicPr>
          <p:nvPr/>
        </p:nvPicPr>
        <p:blipFill>
          <a:blip r:embed="rId4"/>
          <a:stretch>
            <a:fillRect/>
          </a:stretch>
        </p:blipFill>
        <p:spPr>
          <a:xfrm>
            <a:off x="4444760" y="1670542"/>
            <a:ext cx="5321897" cy="2262711"/>
          </a:xfrm>
          <a:prstGeom prst="rect">
            <a:avLst/>
          </a:prstGeom>
        </p:spPr>
      </p:pic>
      <p:pic>
        <p:nvPicPr>
          <p:cNvPr id="9" name="Picture 8">
            <a:extLst>
              <a:ext uri="{FF2B5EF4-FFF2-40B4-BE49-F238E27FC236}">
                <a16:creationId xmlns:a16="http://schemas.microsoft.com/office/drawing/2014/main" id="{F7B648A5-AB10-C84C-AE60-874920602A76}"/>
              </a:ext>
            </a:extLst>
          </p:cNvPr>
          <p:cNvPicPr>
            <a:picLocks noChangeAspect="1"/>
          </p:cNvPicPr>
          <p:nvPr/>
        </p:nvPicPr>
        <p:blipFill>
          <a:blip r:embed="rId5"/>
          <a:stretch>
            <a:fillRect/>
          </a:stretch>
        </p:blipFill>
        <p:spPr>
          <a:xfrm>
            <a:off x="4351176" y="3964956"/>
            <a:ext cx="6451600" cy="1562100"/>
          </a:xfrm>
          <a:prstGeom prst="rect">
            <a:avLst/>
          </a:prstGeom>
        </p:spPr>
      </p:pic>
      <p:sp>
        <p:nvSpPr>
          <p:cNvPr id="11" name="TextBox 10">
            <a:extLst>
              <a:ext uri="{FF2B5EF4-FFF2-40B4-BE49-F238E27FC236}">
                <a16:creationId xmlns:a16="http://schemas.microsoft.com/office/drawing/2014/main" id="{20FDEAA5-90E5-874B-9A28-5CC9CF27B297}"/>
              </a:ext>
            </a:extLst>
          </p:cNvPr>
          <p:cNvSpPr txBox="1"/>
          <p:nvPr/>
        </p:nvSpPr>
        <p:spPr>
          <a:xfrm>
            <a:off x="9766657" y="2681964"/>
            <a:ext cx="2463442" cy="646331"/>
          </a:xfrm>
          <a:prstGeom prst="rect">
            <a:avLst/>
          </a:prstGeom>
          <a:noFill/>
        </p:spPr>
        <p:txBody>
          <a:bodyPr wrap="square">
            <a:spAutoFit/>
          </a:bodyPr>
          <a:lstStyle/>
          <a:p>
            <a:r>
              <a:rPr lang="en-US" b="1" i="0" dirty="0">
                <a:solidFill>
                  <a:srgbClr val="C00000"/>
                </a:solidFill>
                <a:effectLst/>
                <a:latin typeface="Times New Roman" panose="02020603050405020304" pitchFamily="18" charset="0"/>
                <a:cs typeface="Times New Roman" panose="02020603050405020304" pitchFamily="18" charset="0"/>
              </a:rPr>
              <a:t>Text-Free </a:t>
            </a:r>
          </a:p>
          <a:p>
            <a:r>
              <a:rPr lang="en-US" b="1" i="0" dirty="0">
                <a:solidFill>
                  <a:srgbClr val="C00000"/>
                </a:solidFill>
                <a:effectLst/>
                <a:latin typeface="Times New Roman" panose="02020603050405020304" pitchFamily="18" charset="0"/>
                <a:cs typeface="Times New Roman" panose="02020603050405020304" pitchFamily="18" charset="0"/>
              </a:rPr>
              <a:t>Multi-domain Graph </a:t>
            </a:r>
            <a:endParaRPr lang="en-CN" b="1" dirty="0">
              <a:solidFill>
                <a:srgbClr val="C0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69460C4-D973-C941-9C63-EBD673ABBCE9}"/>
              </a:ext>
            </a:extLst>
          </p:cNvPr>
          <p:cNvSpPr txBox="1"/>
          <p:nvPr/>
        </p:nvSpPr>
        <p:spPr>
          <a:xfrm>
            <a:off x="265024" y="1856978"/>
            <a:ext cx="4395279" cy="369332"/>
          </a:xfrm>
          <a:prstGeom prst="rect">
            <a:avLst/>
          </a:prstGeom>
          <a:noFill/>
        </p:spPr>
        <p:txBody>
          <a:bodyPr wrap="square">
            <a:spAutoFit/>
          </a:bodyPr>
          <a:lstStyle/>
          <a:p>
            <a:r>
              <a:rPr lang="en-US" b="1" i="0" dirty="0">
                <a:solidFill>
                  <a:srgbClr val="C00000"/>
                </a:solidFill>
                <a:effectLst/>
                <a:latin typeface="Times New Roman" panose="02020603050405020304" pitchFamily="18" charset="0"/>
                <a:cs typeface="Times New Roman" panose="02020603050405020304" pitchFamily="18" charset="0"/>
              </a:rPr>
              <a:t>Text-Attribute Multi-domain Graph </a:t>
            </a:r>
            <a:endParaRPr lang="en-CN"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448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73A50-9282-9507-475C-016D6CCC580D}"/>
              </a:ext>
            </a:extLst>
          </p:cNvPr>
          <p:cNvSpPr>
            <a:spLocks noGrp="1"/>
          </p:cNvSpPr>
          <p:nvPr>
            <p:ph type="title"/>
          </p:nvPr>
        </p:nvSpPr>
        <p:spPr/>
        <p:txBody>
          <a:bodyPr/>
          <a:lstStyle/>
          <a:p>
            <a:r>
              <a:rPr lang="en-US" altLang="zh-CN" dirty="0"/>
              <a:t>Outline</a:t>
            </a:r>
            <a:endParaRPr lang="zh-CN" altLang="en-US" dirty="0"/>
          </a:p>
        </p:txBody>
      </p:sp>
      <p:sp>
        <p:nvSpPr>
          <p:cNvPr id="6" name="文本框 27">
            <a:extLst>
              <a:ext uri="{FF2B5EF4-FFF2-40B4-BE49-F238E27FC236}">
                <a16:creationId xmlns:a16="http://schemas.microsoft.com/office/drawing/2014/main" id="{CE63669E-54AA-66DA-83F4-7EBE43A1CF9A}"/>
              </a:ext>
            </a:extLst>
          </p:cNvPr>
          <p:cNvSpPr txBox="1"/>
          <p:nvPr/>
        </p:nvSpPr>
        <p:spPr>
          <a:xfrm>
            <a:off x="1000875" y="1301113"/>
            <a:ext cx="4441659" cy="707886"/>
          </a:xfrm>
          <a:prstGeom prst="rect">
            <a:avLst/>
          </a:prstGeom>
          <a:ln w="12700">
            <a:miter lim="400000"/>
          </a:ln>
        </p:spPr>
        <p:txBody>
          <a:bodyPr wrap="square" lIns="45719" rIns="45719">
            <a:spAutoFit/>
          </a:bodyPr>
          <a:lstStyle/>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b="1" dirty="0" err="1">
                <a:latin typeface="Times New Roman" panose="02020603050405020304" pitchFamily="18" charset="0"/>
                <a:cs typeface="Times New Roman" panose="02020603050405020304" pitchFamily="18" charset="0"/>
              </a:rPr>
              <a:t>Shirui</a:t>
            </a:r>
            <a:r>
              <a:rPr lang="en-US" altLang="zh-CN" b="1" dirty="0">
                <a:latin typeface="Times New Roman" panose="02020603050405020304" pitchFamily="18" charset="0"/>
                <a:cs typeface="Times New Roman" panose="02020603050405020304" pitchFamily="18" charset="0"/>
              </a:rPr>
              <a:t> Pan     </a:t>
            </a:r>
            <a:r>
              <a:rPr lang="en-US" altLang="zh-CN" dirty="0">
                <a:latin typeface="Times New Roman" panose="02020603050405020304" pitchFamily="18" charset="0"/>
                <a:cs typeface="Times New Roman" panose="02020603050405020304" pitchFamily="18" charset="0"/>
              </a:rPr>
              <a:t>Griffith University</a:t>
            </a:r>
            <a:endParaRPr lang="en" altLang="zh-CN" dirty="0">
              <a:latin typeface="Times New Roman" panose="02020603050405020304" pitchFamily="18" charset="0"/>
              <a:cs typeface="Times New Roman" panose="02020603050405020304" pitchFamily="18" charset="0"/>
            </a:endParaRPr>
          </a:p>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dirty="0">
                <a:solidFill>
                  <a:srgbClr val="368BC9"/>
                </a:solidFill>
                <a:latin typeface="Times New Roman" panose="02020603050405020304" pitchFamily="18" charset="0"/>
                <a:cs typeface="Times New Roman" panose="02020603050405020304" pitchFamily="18" charset="0"/>
              </a:rPr>
              <a:t>09:00-09:10</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Introduction</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(10mins)</a:t>
            </a:r>
            <a:endParaRPr lang="en" altLang="zh-CN" dirty="0">
              <a:solidFill>
                <a:srgbClr val="368BC9"/>
              </a:solidFill>
              <a:latin typeface="Times New Roman" panose="02020603050405020304" pitchFamily="18" charset="0"/>
              <a:cs typeface="Times New Roman" panose="02020603050405020304" pitchFamily="18" charset="0"/>
            </a:endParaRPr>
          </a:p>
        </p:txBody>
      </p:sp>
      <p:sp>
        <p:nvSpPr>
          <p:cNvPr id="8" name="文本框 27">
            <a:extLst>
              <a:ext uri="{FF2B5EF4-FFF2-40B4-BE49-F238E27FC236}">
                <a16:creationId xmlns:a16="http://schemas.microsoft.com/office/drawing/2014/main" id="{B593E2D2-1267-0DF7-F68E-2F7EC39B24C2}"/>
              </a:ext>
            </a:extLst>
          </p:cNvPr>
          <p:cNvSpPr txBox="1"/>
          <p:nvPr/>
        </p:nvSpPr>
        <p:spPr>
          <a:xfrm>
            <a:off x="1000875" y="2431280"/>
            <a:ext cx="5293377" cy="707886"/>
          </a:xfrm>
          <a:prstGeom prst="rect">
            <a:avLst/>
          </a:prstGeom>
          <a:ln w="12700">
            <a:miter lim="400000"/>
          </a:ln>
        </p:spPr>
        <p:txBody>
          <a:bodyPr wrap="square" lIns="45719" rIns="45719">
            <a:spAutoFit/>
          </a:bodyPr>
          <a:lstStyle/>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b="1" dirty="0">
                <a:latin typeface="Times New Roman" panose="02020603050405020304" pitchFamily="18" charset="0"/>
                <a:cs typeface="Times New Roman" panose="02020603050405020304" pitchFamily="18" charset="0"/>
              </a:rPr>
              <a:t>Yuan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Fang</a:t>
            </a:r>
            <a:r>
              <a:rPr lang="zh-CN" altLang="en-US" b="1"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Singapore Management University</a:t>
            </a:r>
          </a:p>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dirty="0">
                <a:solidFill>
                  <a:srgbClr val="368BC9"/>
                </a:solidFill>
                <a:latin typeface="Times New Roman" panose="02020603050405020304" pitchFamily="18" charset="0"/>
                <a:cs typeface="Times New Roman" panose="02020603050405020304" pitchFamily="18" charset="0"/>
              </a:rPr>
              <a:t>09:10-09:40</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Problem and Applications</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(30mins)</a:t>
            </a:r>
            <a:endParaRPr lang="en" altLang="zh-CN" dirty="0">
              <a:solidFill>
                <a:srgbClr val="368BC9"/>
              </a:solidFill>
              <a:latin typeface="Times New Roman" panose="02020603050405020304" pitchFamily="18" charset="0"/>
              <a:cs typeface="Times New Roman" panose="02020603050405020304" pitchFamily="18" charset="0"/>
            </a:endParaRPr>
          </a:p>
        </p:txBody>
      </p:sp>
      <p:sp>
        <p:nvSpPr>
          <p:cNvPr id="11" name="文本框 27">
            <a:extLst>
              <a:ext uri="{FF2B5EF4-FFF2-40B4-BE49-F238E27FC236}">
                <a16:creationId xmlns:a16="http://schemas.microsoft.com/office/drawing/2014/main" id="{CA8F14A8-8CDF-955E-FE68-E874D084ED43}"/>
              </a:ext>
            </a:extLst>
          </p:cNvPr>
          <p:cNvSpPr txBox="1"/>
          <p:nvPr/>
        </p:nvSpPr>
        <p:spPr>
          <a:xfrm>
            <a:off x="1000875" y="3578075"/>
            <a:ext cx="5642264" cy="707886"/>
          </a:xfrm>
          <a:prstGeom prst="rect">
            <a:avLst/>
          </a:prstGeom>
          <a:ln w="12700">
            <a:miter lim="400000"/>
          </a:ln>
        </p:spPr>
        <p:txBody>
          <a:bodyPr wrap="square" lIns="45719" rIns="45719">
            <a:spAutoFit/>
          </a:bodyPr>
          <a:lstStyle/>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b="1" dirty="0" err="1">
                <a:latin typeface="Times New Roman" panose="02020603050405020304" pitchFamily="18" charset="0"/>
                <a:cs typeface="Times New Roman" panose="02020603050405020304" pitchFamily="18" charset="0"/>
              </a:rPr>
              <a:t>Yuxia</a:t>
            </a:r>
            <a:r>
              <a:rPr lang="en-US" altLang="zh-CN" b="1" dirty="0">
                <a:latin typeface="Times New Roman" panose="02020603050405020304" pitchFamily="18" charset="0"/>
                <a:cs typeface="Times New Roman" panose="02020603050405020304" pitchFamily="18" charset="0"/>
              </a:rPr>
              <a:t> Wu</a:t>
            </a:r>
            <a:r>
              <a:rPr lang="zh-CN" altLang="en-US" b="1"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Singapore Management University</a:t>
            </a:r>
          </a:p>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dirty="0">
                <a:solidFill>
                  <a:srgbClr val="368BC9"/>
                </a:solidFill>
                <a:latin typeface="Times New Roman" panose="02020603050405020304" pitchFamily="18" charset="0"/>
                <a:cs typeface="Times New Roman" panose="02020603050405020304" pitchFamily="18" charset="0"/>
              </a:rPr>
              <a:t>09:40-10:05</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Meta-Learning Approaches (25mins)</a:t>
            </a:r>
            <a:endParaRPr lang="en" altLang="zh-CN" dirty="0">
              <a:solidFill>
                <a:srgbClr val="368BC9"/>
              </a:solidFill>
              <a:latin typeface="Times New Roman" panose="02020603050405020304" pitchFamily="18" charset="0"/>
              <a:cs typeface="Times New Roman" panose="02020603050405020304" pitchFamily="18" charset="0"/>
            </a:endParaRPr>
          </a:p>
        </p:txBody>
      </p:sp>
      <p:sp>
        <p:nvSpPr>
          <p:cNvPr id="14" name="文本框 27">
            <a:extLst>
              <a:ext uri="{FF2B5EF4-FFF2-40B4-BE49-F238E27FC236}">
                <a16:creationId xmlns:a16="http://schemas.microsoft.com/office/drawing/2014/main" id="{FFA4C029-5D2E-A90B-2E35-75026D77E4C0}"/>
              </a:ext>
            </a:extLst>
          </p:cNvPr>
          <p:cNvSpPr txBox="1"/>
          <p:nvPr/>
        </p:nvSpPr>
        <p:spPr>
          <a:xfrm>
            <a:off x="6717163" y="4741813"/>
            <a:ext cx="5613959" cy="707886"/>
          </a:xfrm>
          <a:prstGeom prst="rect">
            <a:avLst/>
          </a:prstGeom>
          <a:ln w="12700">
            <a:miter lim="400000"/>
          </a:ln>
        </p:spPr>
        <p:txBody>
          <a:bodyPr wrap="square" lIns="45719" rIns="45719">
            <a:spAutoFit/>
          </a:bodyPr>
          <a:lstStyle/>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b="1" dirty="0">
                <a:latin typeface="Times New Roman" panose="02020603050405020304" pitchFamily="18" charset="0"/>
                <a:cs typeface="Times New Roman" panose="02020603050405020304" pitchFamily="18" charset="0"/>
              </a:rPr>
              <a:t>Host:</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Yuan Fang</a:t>
            </a:r>
            <a:endParaRPr lang="en-US" altLang="zh-CN" dirty="0">
              <a:latin typeface="Times New Roman" panose="02020603050405020304" pitchFamily="18" charset="0"/>
              <a:cs typeface="Times New Roman" panose="02020603050405020304" pitchFamily="18" charset="0"/>
            </a:endParaRPr>
          </a:p>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dirty="0">
                <a:solidFill>
                  <a:srgbClr val="368BC9"/>
                </a:solidFill>
                <a:latin typeface="Times New Roman" panose="02020603050405020304" pitchFamily="18" charset="0"/>
                <a:cs typeface="Times New Roman" panose="02020603050405020304" pitchFamily="18" charset="0"/>
              </a:rPr>
              <a:t>11:40-12:30</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Panel</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(50mins)</a:t>
            </a:r>
            <a:endParaRPr lang="en" altLang="zh-CN" dirty="0">
              <a:solidFill>
                <a:srgbClr val="368BC9"/>
              </a:solidFill>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21CC9A40-4784-9D77-1B9E-D3F723F07F99}"/>
              </a:ext>
            </a:extLst>
          </p:cNvPr>
          <p:cNvPicPr>
            <a:picLocks noChangeAspect="1"/>
          </p:cNvPicPr>
          <p:nvPr/>
        </p:nvPicPr>
        <p:blipFill>
          <a:blip r:embed="rId3"/>
          <a:stretch>
            <a:fillRect/>
          </a:stretch>
        </p:blipFill>
        <p:spPr>
          <a:xfrm>
            <a:off x="66865" y="6108470"/>
            <a:ext cx="684318" cy="605790"/>
          </a:xfrm>
          <a:prstGeom prst="rect">
            <a:avLst/>
          </a:prstGeom>
        </p:spPr>
      </p:pic>
      <p:sp>
        <p:nvSpPr>
          <p:cNvPr id="17" name="文本框 27">
            <a:extLst>
              <a:ext uri="{FF2B5EF4-FFF2-40B4-BE49-F238E27FC236}">
                <a16:creationId xmlns:a16="http://schemas.microsoft.com/office/drawing/2014/main" id="{D03C148A-BA86-E81F-222F-C4A6E7D70A3F}"/>
              </a:ext>
            </a:extLst>
          </p:cNvPr>
          <p:cNvSpPr txBox="1"/>
          <p:nvPr/>
        </p:nvSpPr>
        <p:spPr>
          <a:xfrm>
            <a:off x="1041116" y="6209455"/>
            <a:ext cx="3556438" cy="400110"/>
          </a:xfrm>
          <a:prstGeom prst="rect">
            <a:avLst/>
          </a:prstGeom>
          <a:ln w="12700">
            <a:miter lim="400000"/>
          </a:ln>
        </p:spPr>
        <p:txBody>
          <a:bodyPr wrap="square" lIns="45719" rIns="45719">
            <a:spAutoFit/>
          </a:bodyPr>
          <a:lstStyle/>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dirty="0">
                <a:solidFill>
                  <a:schemeClr val="accent3"/>
                </a:solidFill>
                <a:latin typeface="Times New Roman" panose="02020603050405020304" pitchFamily="18" charset="0"/>
                <a:cs typeface="Times New Roman" panose="02020603050405020304" pitchFamily="18" charset="0"/>
              </a:rPr>
              <a:t>10:30-11:00</a:t>
            </a:r>
            <a:r>
              <a:rPr lang="zh-CN" altLang="en-US" dirty="0">
                <a:solidFill>
                  <a:schemeClr val="accent3"/>
                </a:solidFill>
                <a:latin typeface="Times New Roman" panose="02020603050405020304" pitchFamily="18" charset="0"/>
                <a:cs typeface="Times New Roman" panose="02020603050405020304" pitchFamily="18" charset="0"/>
              </a:rPr>
              <a:t>    </a:t>
            </a:r>
            <a:r>
              <a:rPr lang="en-US" altLang="zh-CN" dirty="0">
                <a:solidFill>
                  <a:schemeClr val="accent3"/>
                </a:solidFill>
                <a:latin typeface="Times New Roman" panose="02020603050405020304" pitchFamily="18" charset="0"/>
                <a:cs typeface="Times New Roman" panose="02020603050405020304" pitchFamily="18" charset="0"/>
              </a:rPr>
              <a:t>Break</a:t>
            </a:r>
            <a:r>
              <a:rPr lang="zh-CN" altLang="en-US" dirty="0">
                <a:solidFill>
                  <a:schemeClr val="accent3"/>
                </a:solidFill>
                <a:latin typeface="Times New Roman" panose="02020603050405020304" pitchFamily="18" charset="0"/>
                <a:cs typeface="Times New Roman" panose="02020603050405020304" pitchFamily="18" charset="0"/>
              </a:rPr>
              <a:t> </a:t>
            </a:r>
            <a:r>
              <a:rPr lang="en-US" altLang="zh-CN" dirty="0">
                <a:solidFill>
                  <a:schemeClr val="accent3"/>
                </a:solidFill>
                <a:latin typeface="Times New Roman" panose="02020603050405020304" pitchFamily="18" charset="0"/>
                <a:cs typeface="Times New Roman" panose="02020603050405020304" pitchFamily="18" charset="0"/>
              </a:rPr>
              <a:t>(30mins)</a:t>
            </a:r>
            <a:endParaRPr lang="en" altLang="zh-CN" dirty="0">
              <a:solidFill>
                <a:schemeClr val="accent3"/>
              </a:solidFill>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0CA4051A-86DC-C948-4674-C113D7724628}"/>
              </a:ext>
            </a:extLst>
          </p:cNvPr>
          <p:cNvPicPr>
            <a:picLocks noChangeAspect="1"/>
          </p:cNvPicPr>
          <p:nvPr/>
        </p:nvPicPr>
        <p:blipFill>
          <a:blip r:embed="rId4"/>
          <a:stretch>
            <a:fillRect/>
          </a:stretch>
        </p:blipFill>
        <p:spPr>
          <a:xfrm>
            <a:off x="66865" y="2255064"/>
            <a:ext cx="732597" cy="919076"/>
          </a:xfrm>
          <a:prstGeom prst="rect">
            <a:avLst/>
          </a:prstGeom>
        </p:spPr>
      </p:pic>
      <p:pic>
        <p:nvPicPr>
          <p:cNvPr id="3" name="Picture 10" descr="Shirui Pan">
            <a:extLst>
              <a:ext uri="{FF2B5EF4-FFF2-40B4-BE49-F238E27FC236}">
                <a16:creationId xmlns:a16="http://schemas.microsoft.com/office/drawing/2014/main" id="{E8BF3913-25F8-CD4E-747A-CFB723F1C8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26" y="1100865"/>
            <a:ext cx="907778" cy="907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5">
            <a:extLst>
              <a:ext uri="{FF2B5EF4-FFF2-40B4-BE49-F238E27FC236}">
                <a16:creationId xmlns:a16="http://schemas.microsoft.com/office/drawing/2014/main" id="{C1739710-D1A8-F005-9A66-84C117CDBDEB}"/>
              </a:ext>
            </a:extLst>
          </p:cNvPr>
          <p:cNvPicPr>
            <a:picLocks noChangeAspect="1"/>
          </p:cNvPicPr>
          <p:nvPr/>
        </p:nvPicPr>
        <p:blipFill rotWithShape="1">
          <a:blip r:embed="rId6"/>
          <a:srcRect l="7832" t="21121" r="-576" b="9321"/>
          <a:stretch/>
        </p:blipFill>
        <p:spPr>
          <a:xfrm>
            <a:off x="-20725" y="3478036"/>
            <a:ext cx="907778" cy="907778"/>
          </a:xfrm>
          <a:prstGeom prst="rect">
            <a:avLst/>
          </a:prstGeom>
        </p:spPr>
      </p:pic>
      <p:pic>
        <p:nvPicPr>
          <p:cNvPr id="9" name="Picture 8" descr="Xingtong Yu">
            <a:extLst>
              <a:ext uri="{FF2B5EF4-FFF2-40B4-BE49-F238E27FC236}">
                <a16:creationId xmlns:a16="http://schemas.microsoft.com/office/drawing/2014/main" id="{8D8F10CF-5B05-AB19-3CC5-A6C7AB25C4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25" y="4741813"/>
            <a:ext cx="919076" cy="91907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27">
            <a:extLst>
              <a:ext uri="{FF2B5EF4-FFF2-40B4-BE49-F238E27FC236}">
                <a16:creationId xmlns:a16="http://schemas.microsoft.com/office/drawing/2014/main" id="{8D8F0039-D471-CC6E-BD68-6A75BDB89BCE}"/>
              </a:ext>
            </a:extLst>
          </p:cNvPr>
          <p:cNvSpPr txBox="1"/>
          <p:nvPr/>
        </p:nvSpPr>
        <p:spPr>
          <a:xfrm>
            <a:off x="1000875" y="4834941"/>
            <a:ext cx="5642264" cy="707886"/>
          </a:xfrm>
          <a:prstGeom prst="rect">
            <a:avLst/>
          </a:prstGeom>
          <a:ln w="12700">
            <a:miter lim="400000"/>
          </a:ln>
        </p:spPr>
        <p:txBody>
          <a:bodyPr wrap="square" lIns="45719" rIns="45719">
            <a:spAutoFit/>
          </a:bodyPr>
          <a:lstStyle/>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b="1" dirty="0">
                <a:latin typeface="Times New Roman" panose="02020603050405020304" pitchFamily="18" charset="0"/>
                <a:cs typeface="Times New Roman" panose="02020603050405020304" pitchFamily="18" charset="0"/>
              </a:rPr>
              <a:t>Xingtong Yu  </a:t>
            </a:r>
            <a:r>
              <a:rPr lang="en" altLang="zh-CN" dirty="0">
                <a:latin typeface="Times New Roman" panose="02020603050405020304" pitchFamily="18" charset="0"/>
                <a:cs typeface="Times New Roman" panose="02020603050405020304" pitchFamily="18" charset="0"/>
              </a:rPr>
              <a:t>Singapore Management University</a:t>
            </a:r>
          </a:p>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dirty="0">
                <a:solidFill>
                  <a:srgbClr val="368BC9"/>
                </a:solidFill>
                <a:latin typeface="Times New Roman" panose="02020603050405020304" pitchFamily="18" charset="0"/>
                <a:cs typeface="Times New Roman" panose="02020603050405020304" pitchFamily="18" charset="0"/>
              </a:rPr>
              <a:t>10:05-10:30</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Pre-LLM (25mins)</a:t>
            </a:r>
            <a:endParaRPr lang="en" altLang="zh-CN" dirty="0">
              <a:solidFill>
                <a:srgbClr val="368BC9"/>
              </a:solidFill>
              <a:latin typeface="Times New Roman" panose="02020603050405020304" pitchFamily="18" charset="0"/>
              <a:cs typeface="Times New Roman" panose="02020603050405020304" pitchFamily="18" charset="0"/>
            </a:endParaRPr>
          </a:p>
        </p:txBody>
      </p:sp>
      <p:sp>
        <p:nvSpPr>
          <p:cNvPr id="21" name="文本框 27">
            <a:extLst>
              <a:ext uri="{FF2B5EF4-FFF2-40B4-BE49-F238E27FC236}">
                <a16:creationId xmlns:a16="http://schemas.microsoft.com/office/drawing/2014/main" id="{45C10B07-C3EE-1B85-0BA1-007D3B60458D}"/>
              </a:ext>
            </a:extLst>
          </p:cNvPr>
          <p:cNvSpPr txBox="1"/>
          <p:nvPr/>
        </p:nvSpPr>
        <p:spPr>
          <a:xfrm>
            <a:off x="6688858" y="1301113"/>
            <a:ext cx="5642264" cy="707886"/>
          </a:xfrm>
          <a:prstGeom prst="rect">
            <a:avLst/>
          </a:prstGeom>
          <a:ln w="12700">
            <a:miter lim="400000"/>
          </a:ln>
        </p:spPr>
        <p:txBody>
          <a:bodyPr wrap="square" lIns="45719" rIns="45719">
            <a:spAutoFit/>
          </a:bodyPr>
          <a:lstStyle/>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b="1" dirty="0" err="1">
                <a:latin typeface="Times New Roman" panose="02020603050405020304" pitchFamily="18" charset="0"/>
                <a:cs typeface="Times New Roman" panose="02020603050405020304" pitchFamily="18" charset="0"/>
              </a:rPr>
              <a:t>Yuxia</a:t>
            </a:r>
            <a:r>
              <a:rPr lang="en-US" altLang="zh-CN" b="1" dirty="0">
                <a:latin typeface="Times New Roman" panose="02020603050405020304" pitchFamily="18" charset="0"/>
                <a:cs typeface="Times New Roman" panose="02020603050405020304" pitchFamily="18" charset="0"/>
              </a:rPr>
              <a:t> Wu</a:t>
            </a:r>
            <a:r>
              <a:rPr lang="zh-CN" altLang="en-US" b="1"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Singapore Management University</a:t>
            </a:r>
          </a:p>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dirty="0">
                <a:solidFill>
                  <a:srgbClr val="368BC9"/>
                </a:solidFill>
                <a:latin typeface="Times New Roman" panose="02020603050405020304" pitchFamily="18" charset="0"/>
                <a:cs typeface="Times New Roman" panose="02020603050405020304" pitchFamily="18" charset="0"/>
              </a:rPr>
              <a:t>10:30-11:00</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LLM Era (30mins)</a:t>
            </a:r>
            <a:endParaRPr lang="en" altLang="zh-CN" dirty="0">
              <a:solidFill>
                <a:srgbClr val="368BC9"/>
              </a:solidFill>
              <a:latin typeface="Times New Roman" panose="02020603050405020304" pitchFamily="18" charset="0"/>
              <a:cs typeface="Times New Roman" panose="02020603050405020304" pitchFamily="18" charset="0"/>
            </a:endParaRPr>
          </a:p>
        </p:txBody>
      </p:sp>
      <p:sp>
        <p:nvSpPr>
          <p:cNvPr id="24" name="文本框 27">
            <a:extLst>
              <a:ext uri="{FF2B5EF4-FFF2-40B4-BE49-F238E27FC236}">
                <a16:creationId xmlns:a16="http://schemas.microsoft.com/office/drawing/2014/main" id="{42822804-94C8-F952-1FE3-DA809B35B3EB}"/>
              </a:ext>
            </a:extLst>
          </p:cNvPr>
          <p:cNvSpPr txBox="1"/>
          <p:nvPr/>
        </p:nvSpPr>
        <p:spPr>
          <a:xfrm>
            <a:off x="6688858" y="2367171"/>
            <a:ext cx="5642264" cy="707886"/>
          </a:xfrm>
          <a:prstGeom prst="rect">
            <a:avLst/>
          </a:prstGeom>
          <a:ln w="12700">
            <a:miter lim="400000"/>
          </a:ln>
        </p:spPr>
        <p:txBody>
          <a:bodyPr wrap="square" lIns="45719" rIns="45719">
            <a:spAutoFit/>
          </a:bodyPr>
          <a:lstStyle/>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b="1" dirty="0">
                <a:latin typeface="Times New Roman" panose="02020603050405020304" pitchFamily="18" charset="0"/>
                <a:cs typeface="Times New Roman" panose="02020603050405020304" pitchFamily="18" charset="0"/>
              </a:rPr>
              <a:t>Xingtong Yu  </a:t>
            </a:r>
            <a:r>
              <a:rPr lang="en" altLang="zh-CN" dirty="0">
                <a:latin typeface="Times New Roman" panose="02020603050405020304" pitchFamily="18" charset="0"/>
                <a:cs typeface="Times New Roman" panose="02020603050405020304" pitchFamily="18" charset="0"/>
              </a:rPr>
              <a:t>Singapore Management University</a:t>
            </a:r>
          </a:p>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dirty="0">
                <a:solidFill>
                  <a:srgbClr val="368BC9"/>
                </a:solidFill>
                <a:latin typeface="Times New Roman" panose="02020603050405020304" pitchFamily="18" charset="0"/>
                <a:cs typeface="Times New Roman" panose="02020603050405020304" pitchFamily="18" charset="0"/>
              </a:rPr>
              <a:t>11:00-11:20</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Hybrid Approaches (20mins)</a:t>
            </a:r>
            <a:endParaRPr lang="en" altLang="zh-CN" dirty="0">
              <a:solidFill>
                <a:srgbClr val="368BC9"/>
              </a:solidFill>
              <a:latin typeface="Times New Roman" panose="02020603050405020304" pitchFamily="18" charset="0"/>
              <a:cs typeface="Times New Roman" panose="02020603050405020304" pitchFamily="18" charset="0"/>
            </a:endParaRPr>
          </a:p>
        </p:txBody>
      </p:sp>
      <p:sp>
        <p:nvSpPr>
          <p:cNvPr id="27" name="文本框 27">
            <a:extLst>
              <a:ext uri="{FF2B5EF4-FFF2-40B4-BE49-F238E27FC236}">
                <a16:creationId xmlns:a16="http://schemas.microsoft.com/office/drawing/2014/main" id="{22F89205-09DC-B7E2-C5AB-56D31DF38B95}"/>
              </a:ext>
            </a:extLst>
          </p:cNvPr>
          <p:cNvSpPr txBox="1"/>
          <p:nvPr/>
        </p:nvSpPr>
        <p:spPr>
          <a:xfrm>
            <a:off x="6688858" y="3578075"/>
            <a:ext cx="5293377" cy="707886"/>
          </a:xfrm>
          <a:prstGeom prst="rect">
            <a:avLst/>
          </a:prstGeom>
          <a:ln w="12700">
            <a:miter lim="400000"/>
          </a:ln>
        </p:spPr>
        <p:txBody>
          <a:bodyPr wrap="square" lIns="45719" rIns="45719">
            <a:spAutoFit/>
          </a:bodyPr>
          <a:lstStyle/>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b="1" dirty="0">
                <a:latin typeface="Times New Roman" panose="02020603050405020304" pitchFamily="18" charset="0"/>
                <a:cs typeface="Times New Roman" panose="02020603050405020304" pitchFamily="18" charset="0"/>
              </a:rPr>
              <a:t>Yuan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Fang</a:t>
            </a:r>
            <a:r>
              <a:rPr lang="zh-CN" altLang="en-US" b="1"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Singapore Management University</a:t>
            </a:r>
          </a:p>
          <a:p>
            <a:pPr>
              <a:defRPr sz="2000">
                <a:latin typeface="黑体" panose="02010609060101010101" charset="-122"/>
                <a:ea typeface="黑体" panose="02010609060101010101" charset="-122"/>
                <a:cs typeface="黑体" panose="02010609060101010101" charset="-122"/>
                <a:sym typeface="黑体" panose="02010609060101010101" charset="-122"/>
              </a:defRPr>
            </a:pPr>
            <a:r>
              <a:rPr lang="en-US" altLang="zh-CN" dirty="0">
                <a:solidFill>
                  <a:srgbClr val="368BC9"/>
                </a:solidFill>
                <a:latin typeface="Times New Roman" panose="02020603050405020304" pitchFamily="18" charset="0"/>
                <a:cs typeface="Times New Roman" panose="02020603050405020304" pitchFamily="18" charset="0"/>
              </a:rPr>
              <a:t>11:20-11:40</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Problem and Applications</a:t>
            </a:r>
            <a:r>
              <a:rPr lang="zh-CN" altLang="en-US" dirty="0">
                <a:solidFill>
                  <a:srgbClr val="368BC9"/>
                </a:solidFill>
                <a:latin typeface="Times New Roman" panose="02020603050405020304" pitchFamily="18" charset="0"/>
                <a:cs typeface="Times New Roman" panose="02020603050405020304" pitchFamily="18" charset="0"/>
              </a:rPr>
              <a:t> </a:t>
            </a:r>
            <a:r>
              <a:rPr lang="en-US" altLang="zh-CN" dirty="0">
                <a:solidFill>
                  <a:srgbClr val="368BC9"/>
                </a:solidFill>
                <a:latin typeface="Times New Roman" panose="02020603050405020304" pitchFamily="18" charset="0"/>
                <a:cs typeface="Times New Roman" panose="02020603050405020304" pitchFamily="18" charset="0"/>
              </a:rPr>
              <a:t>(20mins)</a:t>
            </a:r>
            <a:endParaRPr lang="en" altLang="zh-CN" dirty="0">
              <a:solidFill>
                <a:srgbClr val="368BC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0111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FAD96-6786-5C46-902F-E51347DF07D9}"/>
              </a:ext>
            </a:extLst>
          </p:cNvPr>
          <p:cNvSpPr>
            <a:spLocks noGrp="1"/>
          </p:cNvSpPr>
          <p:nvPr>
            <p:ph type="title"/>
          </p:nvPr>
        </p:nvSpPr>
        <p:spPr/>
        <p:txBody>
          <a:bodyPr/>
          <a:lstStyle/>
          <a:p>
            <a:r>
              <a:rPr lang="en-US" dirty="0"/>
              <a:t>Future Avenues in Techniques</a:t>
            </a:r>
            <a:endParaRPr lang="en-CN" dirty="0"/>
          </a:p>
        </p:txBody>
      </p:sp>
      <p:sp>
        <p:nvSpPr>
          <p:cNvPr id="3" name="Content Placeholder 2">
            <a:extLst>
              <a:ext uri="{FF2B5EF4-FFF2-40B4-BE49-F238E27FC236}">
                <a16:creationId xmlns:a16="http://schemas.microsoft.com/office/drawing/2014/main" id="{7D07D406-62EA-8D41-8C03-90CA1BB3B22B}"/>
              </a:ext>
            </a:extLst>
          </p:cNvPr>
          <p:cNvSpPr>
            <a:spLocks noGrp="1"/>
          </p:cNvSpPr>
          <p:nvPr>
            <p:ph idx="1"/>
          </p:nvPr>
        </p:nvSpPr>
        <p:spPr/>
        <p:txBody>
          <a:bodyPr/>
          <a:lstStyle/>
          <a:p>
            <a:r>
              <a:rPr lang="en-US" dirty="0"/>
              <a:t>Improving interpretability</a:t>
            </a:r>
            <a:endParaRPr lang="en-CN" dirty="0"/>
          </a:p>
        </p:txBody>
      </p:sp>
      <p:sp>
        <p:nvSpPr>
          <p:cNvPr id="4" name="Slide Number Placeholder 3">
            <a:extLst>
              <a:ext uri="{FF2B5EF4-FFF2-40B4-BE49-F238E27FC236}">
                <a16:creationId xmlns:a16="http://schemas.microsoft.com/office/drawing/2014/main" id="{D7D96174-82A7-4D48-B347-13A8939A24DE}"/>
              </a:ext>
            </a:extLst>
          </p:cNvPr>
          <p:cNvSpPr>
            <a:spLocks noGrp="1"/>
          </p:cNvSpPr>
          <p:nvPr>
            <p:ph type="sldNum" sz="quarter" idx="12"/>
          </p:nvPr>
        </p:nvSpPr>
        <p:spPr/>
        <p:txBody>
          <a:bodyPr/>
          <a:lstStyle/>
          <a:p>
            <a:fld id="{C7443813-12FE-C847-8FDC-914F4A6A28E1}" type="slidenum">
              <a:rPr lang="en-US" smtClean="0"/>
              <a:t>90</a:t>
            </a:fld>
            <a:endParaRPr lang="en-US" dirty="0"/>
          </a:p>
        </p:txBody>
      </p:sp>
      <p:sp>
        <p:nvSpPr>
          <p:cNvPr id="5" name="Text Placeholder 4">
            <a:extLst>
              <a:ext uri="{FF2B5EF4-FFF2-40B4-BE49-F238E27FC236}">
                <a16:creationId xmlns:a16="http://schemas.microsoft.com/office/drawing/2014/main" id="{492ED27A-479F-2047-A67D-3A3A84C5F1F4}"/>
              </a:ext>
            </a:extLst>
          </p:cNvPr>
          <p:cNvSpPr>
            <a:spLocks noGrp="1"/>
          </p:cNvSpPr>
          <p:nvPr>
            <p:ph type="body" sz="quarter" idx="13"/>
          </p:nvPr>
        </p:nvSpPr>
        <p:spPr/>
        <p:txBody>
          <a:bodyPr/>
          <a:lstStyle/>
          <a:p>
            <a:endParaRPr lang="en-CN"/>
          </a:p>
        </p:txBody>
      </p:sp>
      <p:sp>
        <p:nvSpPr>
          <p:cNvPr id="6" name="Cube 5">
            <a:extLst>
              <a:ext uri="{FF2B5EF4-FFF2-40B4-BE49-F238E27FC236}">
                <a16:creationId xmlns:a16="http://schemas.microsoft.com/office/drawing/2014/main" id="{B3B7767E-E0D3-8B44-8D99-826766D4CE99}"/>
              </a:ext>
            </a:extLst>
          </p:cNvPr>
          <p:cNvSpPr/>
          <p:nvPr/>
        </p:nvSpPr>
        <p:spPr>
          <a:xfrm>
            <a:off x="3943513" y="2558260"/>
            <a:ext cx="1785938" cy="1285875"/>
          </a:xfrm>
          <a:prstGeom prst="cube">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N" dirty="0">
                <a:latin typeface="Times New Roman" panose="02020603050405020304" pitchFamily="18" charset="0"/>
                <a:cs typeface="Times New Roman" panose="02020603050405020304" pitchFamily="18" charset="0"/>
              </a:rPr>
              <a:t>Black</a:t>
            </a:r>
            <a:r>
              <a:rPr lang="en-CN" dirty="0"/>
              <a:t> Box</a:t>
            </a:r>
          </a:p>
        </p:txBody>
      </p:sp>
      <p:sp>
        <p:nvSpPr>
          <p:cNvPr id="7" name="TextBox 6">
            <a:extLst>
              <a:ext uri="{FF2B5EF4-FFF2-40B4-BE49-F238E27FC236}">
                <a16:creationId xmlns:a16="http://schemas.microsoft.com/office/drawing/2014/main" id="{EFD56029-994D-8A43-88BE-91EC05D1718B}"/>
              </a:ext>
            </a:extLst>
          </p:cNvPr>
          <p:cNvSpPr txBox="1"/>
          <p:nvPr/>
        </p:nvSpPr>
        <p:spPr>
          <a:xfrm>
            <a:off x="2086138" y="3158333"/>
            <a:ext cx="724878" cy="400110"/>
          </a:xfrm>
          <a:prstGeom prst="rect">
            <a:avLst/>
          </a:prstGeom>
          <a:noFill/>
        </p:spPr>
        <p:txBody>
          <a:bodyPr wrap="none" rtlCol="0">
            <a:spAutoFit/>
          </a:bodyPr>
          <a:lstStyle/>
          <a:p>
            <a:r>
              <a:rPr lang="en-CN" sz="2000" dirty="0">
                <a:latin typeface="Times New Roman" panose="02020603050405020304" pitchFamily="18" charset="0"/>
                <a:cs typeface="Times New Roman" panose="02020603050405020304" pitchFamily="18" charset="0"/>
              </a:rPr>
              <a:t>Input</a:t>
            </a:r>
          </a:p>
        </p:txBody>
      </p:sp>
      <p:cxnSp>
        <p:nvCxnSpPr>
          <p:cNvPr id="9" name="Straight Arrow Connector 8">
            <a:extLst>
              <a:ext uri="{FF2B5EF4-FFF2-40B4-BE49-F238E27FC236}">
                <a16:creationId xmlns:a16="http://schemas.microsoft.com/office/drawing/2014/main" id="{56F51FFB-B02D-CD46-9286-AEC0FE0670F4}"/>
              </a:ext>
            </a:extLst>
          </p:cNvPr>
          <p:cNvCxnSpPr>
            <a:stCxn id="7" idx="3"/>
            <a:endCxn id="6" idx="2"/>
          </p:cNvCxnSpPr>
          <p:nvPr/>
        </p:nvCxnSpPr>
        <p:spPr>
          <a:xfrm>
            <a:off x="2811016" y="3358388"/>
            <a:ext cx="1132497" cy="35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C092DF5-5602-C345-B349-669C1D80003F}"/>
              </a:ext>
            </a:extLst>
          </p:cNvPr>
          <p:cNvSpPr txBox="1"/>
          <p:nvPr/>
        </p:nvSpPr>
        <p:spPr>
          <a:xfrm>
            <a:off x="6737754" y="2997598"/>
            <a:ext cx="896399" cy="400110"/>
          </a:xfrm>
          <a:prstGeom prst="rect">
            <a:avLst/>
          </a:prstGeom>
          <a:noFill/>
        </p:spPr>
        <p:txBody>
          <a:bodyPr wrap="none" rtlCol="0">
            <a:spAutoFit/>
          </a:bodyPr>
          <a:lstStyle/>
          <a:p>
            <a:r>
              <a:rPr lang="en-CN" sz="2000" dirty="0">
                <a:latin typeface="Times New Roman" panose="02020603050405020304" pitchFamily="18" charset="0"/>
                <a:cs typeface="Times New Roman" panose="02020603050405020304" pitchFamily="18" charset="0"/>
              </a:rPr>
              <a:t>Output</a:t>
            </a:r>
          </a:p>
        </p:txBody>
      </p:sp>
      <p:cxnSp>
        <p:nvCxnSpPr>
          <p:cNvPr id="11" name="Straight Arrow Connector 10">
            <a:extLst>
              <a:ext uri="{FF2B5EF4-FFF2-40B4-BE49-F238E27FC236}">
                <a16:creationId xmlns:a16="http://schemas.microsoft.com/office/drawing/2014/main" id="{A47F13CC-8D1B-5D4B-BD67-68898DBF4663}"/>
              </a:ext>
            </a:extLst>
          </p:cNvPr>
          <p:cNvCxnSpPr>
            <a:cxnSpLocks/>
          </p:cNvCxnSpPr>
          <p:nvPr/>
        </p:nvCxnSpPr>
        <p:spPr>
          <a:xfrm>
            <a:off x="5605257" y="3197653"/>
            <a:ext cx="1132497" cy="35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15" name="Graphic 14" descr="Magnifying glass with solid fill">
            <a:extLst>
              <a:ext uri="{FF2B5EF4-FFF2-40B4-BE49-F238E27FC236}">
                <a16:creationId xmlns:a16="http://schemas.microsoft.com/office/drawing/2014/main" id="{04A45F84-3EAB-BE41-9807-E10AA42366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5030" y="3408640"/>
            <a:ext cx="1410276" cy="1410276"/>
          </a:xfrm>
          <a:prstGeom prst="rect">
            <a:avLst/>
          </a:prstGeom>
        </p:spPr>
      </p:pic>
      <p:sp>
        <p:nvSpPr>
          <p:cNvPr id="16" name="TextBox 15">
            <a:extLst>
              <a:ext uri="{FF2B5EF4-FFF2-40B4-BE49-F238E27FC236}">
                <a16:creationId xmlns:a16="http://schemas.microsoft.com/office/drawing/2014/main" id="{AEBC5CE7-0F8A-7E47-9D3D-721B2CAB6DD3}"/>
              </a:ext>
            </a:extLst>
          </p:cNvPr>
          <p:cNvSpPr txBox="1"/>
          <p:nvPr/>
        </p:nvSpPr>
        <p:spPr>
          <a:xfrm>
            <a:off x="5118655" y="3763917"/>
            <a:ext cx="2340569" cy="400110"/>
          </a:xfrm>
          <a:prstGeom prst="rect">
            <a:avLst/>
          </a:prstGeom>
          <a:noFill/>
        </p:spPr>
        <p:txBody>
          <a:bodyPr wrap="square" rtlCol="0">
            <a:spAutoFit/>
          </a:bodyPr>
          <a:lstStyle/>
          <a:p>
            <a:r>
              <a:rPr lang="en-CN" sz="2000" b="1" dirty="0">
                <a:solidFill>
                  <a:srgbClr val="C00000"/>
                </a:solidFill>
                <a:latin typeface="Times New Roman" panose="02020603050405020304" pitchFamily="18" charset="0"/>
                <a:cs typeface="Times New Roman" panose="02020603050405020304" pitchFamily="18" charset="0"/>
              </a:rPr>
              <a:t>Explainable AI</a:t>
            </a:r>
          </a:p>
        </p:txBody>
      </p:sp>
    </p:spTree>
    <p:extLst>
      <p:ext uri="{BB962C8B-B14F-4D97-AF65-F5344CB8AC3E}">
        <p14:creationId xmlns:p14="http://schemas.microsoft.com/office/powerpoint/2010/main" val="1622696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FAD96-6786-5C46-902F-E51347DF07D9}"/>
              </a:ext>
            </a:extLst>
          </p:cNvPr>
          <p:cNvSpPr>
            <a:spLocks noGrp="1"/>
          </p:cNvSpPr>
          <p:nvPr>
            <p:ph type="title"/>
          </p:nvPr>
        </p:nvSpPr>
        <p:spPr/>
        <p:txBody>
          <a:bodyPr/>
          <a:lstStyle/>
          <a:p>
            <a:r>
              <a:rPr lang="en-US" dirty="0"/>
              <a:t>Future Avenues in Techniques</a:t>
            </a:r>
            <a:endParaRPr lang="en-CN" dirty="0"/>
          </a:p>
        </p:txBody>
      </p:sp>
      <p:sp>
        <p:nvSpPr>
          <p:cNvPr id="3" name="Content Placeholder 2">
            <a:extLst>
              <a:ext uri="{FF2B5EF4-FFF2-40B4-BE49-F238E27FC236}">
                <a16:creationId xmlns:a16="http://schemas.microsoft.com/office/drawing/2014/main" id="{7D07D406-62EA-8D41-8C03-90CA1BB3B22B}"/>
              </a:ext>
            </a:extLst>
          </p:cNvPr>
          <p:cNvSpPr>
            <a:spLocks noGrp="1"/>
          </p:cNvSpPr>
          <p:nvPr>
            <p:ph idx="1"/>
          </p:nvPr>
        </p:nvSpPr>
        <p:spPr/>
        <p:txBody>
          <a:bodyPr/>
          <a:lstStyle/>
          <a:p>
            <a:r>
              <a:rPr lang="en-US" dirty="0"/>
              <a:t>Foundation models on graphs</a:t>
            </a:r>
            <a:endParaRPr lang="en-CN" dirty="0"/>
          </a:p>
        </p:txBody>
      </p:sp>
      <p:sp>
        <p:nvSpPr>
          <p:cNvPr id="4" name="Slide Number Placeholder 3">
            <a:extLst>
              <a:ext uri="{FF2B5EF4-FFF2-40B4-BE49-F238E27FC236}">
                <a16:creationId xmlns:a16="http://schemas.microsoft.com/office/drawing/2014/main" id="{D7D96174-82A7-4D48-B347-13A8939A24DE}"/>
              </a:ext>
            </a:extLst>
          </p:cNvPr>
          <p:cNvSpPr>
            <a:spLocks noGrp="1"/>
          </p:cNvSpPr>
          <p:nvPr>
            <p:ph type="sldNum" sz="quarter" idx="12"/>
          </p:nvPr>
        </p:nvSpPr>
        <p:spPr/>
        <p:txBody>
          <a:bodyPr/>
          <a:lstStyle/>
          <a:p>
            <a:fld id="{C7443813-12FE-C847-8FDC-914F4A6A28E1}" type="slidenum">
              <a:rPr lang="en-US" smtClean="0"/>
              <a:t>91</a:t>
            </a:fld>
            <a:endParaRPr lang="en-US" dirty="0"/>
          </a:p>
        </p:txBody>
      </p:sp>
      <p:sp>
        <p:nvSpPr>
          <p:cNvPr id="5" name="Text Placeholder 4">
            <a:extLst>
              <a:ext uri="{FF2B5EF4-FFF2-40B4-BE49-F238E27FC236}">
                <a16:creationId xmlns:a16="http://schemas.microsoft.com/office/drawing/2014/main" id="{492ED27A-479F-2047-A67D-3A3A84C5F1F4}"/>
              </a:ext>
            </a:extLst>
          </p:cNvPr>
          <p:cNvSpPr>
            <a:spLocks noGrp="1"/>
          </p:cNvSpPr>
          <p:nvPr>
            <p:ph type="body" sz="quarter" idx="13"/>
          </p:nvPr>
        </p:nvSpPr>
        <p:spPr/>
        <p:txBody>
          <a:bodyPr>
            <a:normAutofit/>
          </a:bodyPr>
          <a:lstStyle/>
          <a:p>
            <a:r>
              <a:rPr lang="en-CN" dirty="0"/>
              <a:t>J. Liu, et al. “</a:t>
            </a:r>
            <a:r>
              <a:rPr lang="en-US" dirty="0"/>
              <a:t>Graph Foundation Models: Concepts, Opportunities and Challenges.</a:t>
            </a:r>
            <a:r>
              <a:rPr lang="en-CN" dirty="0"/>
              <a:t>” TPAMI’25</a:t>
            </a:r>
          </a:p>
        </p:txBody>
      </p:sp>
      <p:pic>
        <p:nvPicPr>
          <p:cNvPr id="6" name="Picture 5">
            <a:extLst>
              <a:ext uri="{FF2B5EF4-FFF2-40B4-BE49-F238E27FC236}">
                <a16:creationId xmlns:a16="http://schemas.microsoft.com/office/drawing/2014/main" id="{02EEF94F-DDD8-C544-89C9-0295A0E36170}"/>
              </a:ext>
            </a:extLst>
          </p:cNvPr>
          <p:cNvPicPr>
            <a:picLocks noChangeAspect="1"/>
          </p:cNvPicPr>
          <p:nvPr/>
        </p:nvPicPr>
        <p:blipFill>
          <a:blip r:embed="rId2"/>
          <a:stretch>
            <a:fillRect/>
          </a:stretch>
        </p:blipFill>
        <p:spPr>
          <a:xfrm>
            <a:off x="2968240" y="1562865"/>
            <a:ext cx="4275521" cy="4511180"/>
          </a:xfrm>
          <a:prstGeom prst="rect">
            <a:avLst/>
          </a:prstGeom>
        </p:spPr>
      </p:pic>
    </p:spTree>
    <p:extLst>
      <p:ext uri="{BB962C8B-B14F-4D97-AF65-F5344CB8AC3E}">
        <p14:creationId xmlns:p14="http://schemas.microsoft.com/office/powerpoint/2010/main" val="2226612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334E55B0-647D-440b-865C-3EC943EB4CBC-12">
      <extobjdata type="334E55B0-647D-440b-865C-3EC943EB4CBC" data="ewoJIkltZ1NldHRpbmdKc29uIiA6ICJ7XCJkcGlcIjpcIjYwMFwiLFwiZm9ybWF0XCI6XCJQTkdcIixcInRyYW5zcGFyZW50XCI6dHJ1ZSxcImF1dG9cIjpmYWxzZX0iLAoJIkxhdGV4IiA6ICJYRnNnZUY5cEp5QTlJRnhzWVc1bmJHVWdmR2hwYzNSOElGeHlZVzVuYkdVZ0xHRXNJRnhzWVc1bmJHVWdmSFJwYldVeGZDQmNjbUZ1WjJ4bExDQWdZaXdnWEd4aGJtZHNaU0I4ZEdsdFpUSjhJRnh5WVc1bmJHVXNJR01zWkN4Y2JHRnVaMnhsSUh4MGFXMWxNM3dnWEhKaGJtZHNaU3dnWlN4Y2JHRnVaMnhsSUh4bGJtUnZabWhwYzNSOElGeHlZVzVuYkdVZ1hGMD0iLAoJIkxhdGV4SW1nQmFzZTY0IiA6ICJpVkJPUncwS0dnb0FBQUFOU1VoRVVnQUFDV2NBQUFCWkJBTUFBQUNxVWhtU0FBQUFNRkJNVkVYLy8vOEFBQUFBQUFBQUFBQUFBQUFBQUFBQUFBQUFBQUFBQUFBQUFBQUFBQUFBQUFBQUFBQUFBQUFBQUFBQUFBQXYzYUI3QUFBQUQzUlNUbE1BSW9tNzNXYXJWREx2ZGhDWlJNMzc1blg5QUFBQUNYQklXWE1BQUE3RUFBQU94QUdWS3c0YkFBQWdBRWxFUVZSNEFlMTlmWEJrMlZYZjA4eG9wSmtlalZRT2tDeXBJRUVvWUtzSUVpbnpzVUJvVWF3cEx3YjNKQVpTQ1JTdEZGRGdZSkFvVTA2WnVDd2x6aDhoaWRFRUx3N0xHcmY0S0lPTEZGTGhCZHNFVytJakNSV1cxVlFNdURaQVdtQ0tzQkRTWTZ4ZDNONzEzUHpPL1R6bnZudmZlOTNxMXV4T3pmdWozLzA0OTV4eno5ZjllUGU5TG9xcTY2Q3E4bjdkZlFuY2w4QjlDYnpJSlBCQjlZVXZNbzd1czNOZkF2Y2xjRjhDRlJKb3E5T0sydnRWOXlWd1h3TDNKZkRpa3NDOFVtcm54Y1hTZlc3dVMrQytCTzVMSUMrQkN3aGF0L0xWOTJ2dVMrQytCTzVMNE1VbGdVc0lXaFBqNkZPK3lxSjY4R2hpT0QyaUMrK3d5US8rdUMrYlhHS3FyTmV6NlFUV2VtYXlJOGpNdzB1R3VKZGVQUzhUaFBCVXA2S3pKb3plbzNvdGlydXMyU2F5Ync0em92a3ZLL1ZYelpIWFFMWWRLblc3Qm5LTTZrVVhYTHZUMklTYkt1djF2WFVDbTFYcjljQWpRRnhVS3diYVMyK0V4bWNIOVZTbm9yTW0vTjJqZWkyS3U2elpKckp2RGpPaStlOHI5WHh6NU5XUU0rcXZEVUJyY2pnRHhVTjFZREs3YWl1VVRpZzFYZFpybWZRQ20zY2lyRzNTREdEWnljcExyMW03Q1VGNXF0UFFXUk1lNzFXOUZzVmQxbXdUNFRlR0dkWDhCMHB0TkVaZUEzakJ4YW9aOWRFYTBER3FsNVZkNlZ4U2EyTTByMjR5WGRhcmFhTTJDS3p6c1ZyZ1VRQldYYVQzMGh1bDlabGhQZFZwNkt3SmQvZXFYb3ZpTG11MmlmQWJ3NHhvL3ExSlBqeTg0dUpmWUFKOHQ5NzZUei9uSzN0SGpYdVFBL1FPY05YRnhoemtHT1ZwMXNkQU5GNlRJTEI5RjJYeWlFWVJhTzg1aThkTEw0OTNDaldlNmpSMDFucnJEOVFhMWt0SnI2UEpmNUthZmQrSGYvTGJubm1oRWYxZmZQbnBsOWtWRCtEZjk3dU5HMVpoSDhuOGkySk9xY2tON2R2dU9XUmdBcXh1SWk1T1lqcm5IYUNsUGxFbGdiSHEwcXlQaFdxY1JrRmdoMnF2RHNFSUFwMVRuN1RZdlBUcXNFKzAzbE9kaHM2T0d4aldTMG12STBsK2twcTlwZ1hwaHJkS05xNHE5VWpZQkwvY3ZHRWwxcEhNdnloQTFwbDFKZHBHbGUyaEJRdE1vS0NuZTNhakVZWXFJTzhBUlh2eU8vRnAxcXZZbVdoZEVOakYrcDM0RVFSNlVkMjBmQWJwVFpUeEdtU0I2aFIwMWtRT0x5Vzkxc2hTVms5U3MxZTBoejRyQ2FSemJYV2orTVhlaHEwY29XRWFuUzBkeWZ5TFlsSFZPMGtsUFZiWjhpRTRNSUhxLy9WWnI0VlFsaGlnVDg0Ty90S25heFBCQWZvVFB3NmJZYjNNMDBnY2w1djdrdm5IaEVDQ3dCYlV4ejFRSmxFaDBMakZvWHQ0aUgxYlFUQUcvTlk3dCtLaWtmT3RiM3BtK09ydlBPRHRBdFhKNjZ6S3NCd1A1NnZYOXo3MXlQQ3JQNWNMWUNTOU9xWWIzUnRydGdHMmhaLzhIQXdBVGJhaEw1SjF2dG5QYzZvYWptSlJJNHFwcnhBNkozUmQ5ZjBPVEJqVVBlWG1ZSklVRmpwTHNxUWlGeHpBYjFSVVFJOVdsV2M5d2pNU3gxRmJudTI3cDNxbWtBbk03MVZ3OERpZEUyZ010Ky9sRzZRWHcxQWVFKzRtTnB0cTZzc1cyaGlibERybDloU29UbDVuUkxoT0R1ZXExdy9wL3F2bmJubVJzQWNzUlNPOWhwWjFxYWFhcmNOajZ6Rm51dGtBOUJpNzFqaU96bGFTdVlZaldkU0k1bitjQ1NjTk9sQUNDVStJR0JNYXFzZTdHZHJOUXN0N0lWdVRDZzV3d1IzcnFHblJ2RHJQdXNReEdzZXlMYy85aXNvR3JWVjNISTNEeCttbU81SGhXV1NRWG95TDhsMTE1bjNDbVUxMTUzVmZDWTBPOXdLRlFIWHlPaU1xR2NQeURKeW5YajlEM2ZuY2YvVjNmbDZwT3p1ZVBuT0VSbnIxRFdzVFRUVmJpOGdBSVBaczFJUGluYit0b2krTUw5ZHdKSXNhVVV5OU14dHI2R280aThPWW9Hbzhva3d1bUsvRHhQbTRIRkM1Vkd2ejYxMlNMWEJtMHVnODVPaUpQT3VNQWFDdDU3Z1I3Vi91NVlQV2NvMUlpTUJNd3hqRFRuMkY4S0U1L0tWVE5oOG9pa0ZHUTQxNlk0QitVTDBDaVZsZyt0aUJieGFvVGw1bklKSXpMRS8vSFBVNnEvNUs5L3VOWERmTUVacm8xZk5kbThocnRyWnBFdUN3emhOMUs1ai9RZEVXeDlGekRlc3RpcG5nYUdKQzZKelkwZExpMk04UkdCUFVXVHlpVEc3VUxDcmxseTlKVVJaNHljaFhCQWNvQm5kODZXUVNXZFk1QXlCVnozRURmbVplZzM1bloxclgxVWt0RGt6NGtnS05HMTRMVTFJbVBZTHFoQnJLZ3A4ekxnL243RUNDeDB2cVJ3bWx2aGpWaWVzTUJHQlkxV3lmbzE3M1h6Q3hHZ09LT2pLOTUrZnZNTjZkdU5JSjNQT2FIUS81ZHAwbmFyUzdDby9BT3VMWkhScnVwRWhDQ3RXcTRTYkk0a1VETVdGOWVwUWlPVmFaZXNFMVkweFFFUjZwM25aVi9INVJ4R3hlNDlJUWlSKzJtUU4wYTJLZGE5NzRubVdkTXdCczlSelhrWng3OHVYUUo2NHREc2tFTmx1bmJMVERoa0ZTb0J3bHBSZURkcG4wVUFGdkY0TlZXL2tkK3hoSHcvenVjTWRBOXJGQVhIS05HTldKNnd3MFlGZzNIYW5rL1J6MTZoVzZ6YVphSStvMTJZZGtZVmF6U2VqNndtYmJSSnNrejAzRlY1TEhiRnJCeWRSYUZEZkIwY1NFK1o0M01FNXluUFJzR1AwWkU0UUowNVcxRk1hWlhwMnI4STk5TVFkWXJHdVhvbFpSbG1lZE13QUU5UnhYVU5GVmRDWm0rSm1EZk5BcS9EUFlQS3FjUU9NVzNUQUtNdWtCQ3NGM25RTS8wSUFvaHkrbFc3My9hTXRnak9weFY4K29UbHBuUkFKeTJIQ2tVdmR6MU92Ny9kbEJNT1hPSy9LTitDWjZUZlVoWFpiVmJCcTh0clNUM25XTzJpbDZ5ZXlKTUJLZ3VwTTU1MWxyVWR3RWVieW90OFREUnJ4R3JHZXkxNE1mY0NZQWZaamJiMS80L1F3dVY2eVlnSmdEWEs0WllGM3pwdmM4NjV3QndsYkxjUjNKYTQrKytyL3UwQjdTRm9ma0F0dE1QMm5sNEZtQmNpQ2tCK0ZBRzVNZUtoYmpHZllmSGtSTlI4eGU5bjVLSTdGL3VzU29UbHBueENEa2NLT0swWFBVNjc1Nis0NWg1UUtDbGh1alI5UnJWVjlrWFZhekVxeHByblp6VUNOYU1FdStEek5iUVVNZnJTV3hPb3ZpSmppYW1McGhkaVJKanBGYkRrOENPUlBBdEoxWjk5WVN3WmFiZlFVYm9Nd0I1djFKa1ZvVWpRQ3lyQXNHR3FGcUJsUVZ0SGFELytlUU5SVG9ERE1vSmoxZzNZMkNabzVRNC9KZHZ6VkFrY1QzZ0ZHZHRNNklOY2hocVlyRmM5UnJ4Ky8wd0diOENwODdRZ085VnZWRjFPVTFLOEFhWnpBOXJ0bUJJbFFJeDdjamxHallhSGMxYW9Zc044SFJ4TlNlNE82Z2Y0TlQ3RDhTdDhlWmRXKzVKMUVKZG5YRDFndHpnS0xqeC9Lb3hYalpMT3VDZ2ZGd0oxc05vcURCdFhhcGVzbEQrQm9LMUw4dGpDWmNla1d4ei9ZS2t3eU9XdGdPZXFJRjhJbHR6NmxPV0dkRW9XNG41dnowaWhrSGJWTFRSVW4zc0h4RXZSb0VEWDd6bW0zUU9BRlN1em1vMjJBenlVMGhIUTQwak9PWXE2cTVjeE1jVFV5Ujc5VFFxYTd1aFVEQ21VQ2ozTHEzR2g5cSticFh1RjJEMTRwcmtUT0FMT3VDQWRiZ3JNbXFvTlhnM2VLR0F1VUhPbm40S1BEWU9pd2N6OW9YM1o0RldqN1Q0RlFuckRNaVc3Y1RjMzU2cFU2N1owWkl1ZS9LY1Vkb29OZkdxc2hydGpFS0FWaTNPV2lBRjh1UGE5QXdqbU1DY1Q3RFRYQWtNYzFOMEhZWDJKS05NNkdIbnN5Nk45OGxMNlVqRDhNZDREQXNSWDM5K0lrODYxQlRZR0I4QXFXV1ZVR3IvdDNpL0VhQ0pOVDN5N1I0cGhWdjFjbDJvK2V3U3ZoejM2b1g5am1tcHpPaUJqbTRLWTBuemhQbnFOY29hTG5GTW5lRWVyMXkzcXZUZWMxV3Q4dlZIdFpzRHBwMnkrVTVEaHJ1NVpCV2wzTVRIRWxNbDZ1VlhrMDFxdVViclp5Si9ER3RDRUVpdTh1bHhCMmd3V3ZGQ1hTNW9qenJnb0ZjOHpIS3E0SlcvZnZnVFRjUytKWStsMTRCRnd0N2hXT3dYMnJDbDRSMCt0Q2RvK05VSjZzellnRnlxTnlKT1UrOUtqd1VObUtoNVdGcXBsV3YxNUpZc3dWWnpXWmJWRmRzcStyTlFkTzZXNFpDdzUxcTFKbGFZWUlpWHJSckZnRlhKdmdVN3BBZFF4Qk1aSTlwWmJyRGl2ZjlsQnVGM0FIbXh0MytZOGhETXMrNllDQTBPSE9xTW1odDE5bEJ3NDJFOExZdytPWFNLeWErVllkbGRCai9WcEd4RXVKVUo2c3pJbEMzRTNPZWVqMzIwMHVhZExrSm9IQ0VXcjFhb2RYZjhwcXRiNXVFcU5zY05JM1F4N2gxb2lnR1NlZUZDWTRrcGwwV2FOSzRtNWVHTnpqampYaXNlMCthNCtHUWZOMHIzYTduSnVBY2ZOeDBublhCd0xqb0UrMEdmQXFKZXFHMUszVkwwb1lDRFc4TGd3SVBIM0t2TU1IZXlFWDBlcFAvTGxzWG1RT0RRbENkcU00SWY5MU96SG5xRmVkOVYweWZjVERBRDZtajZkVzBiL0NiMTJ5RHhpbVF1czFCMDJhZzNBemE0K2lVaTN4ZFpVTHNGbzhrSnZaMHBaSkNrOG9PNjVCZ2dwNkJyelRCVUlicHNXTmEwdTJPNnc4emxkSGxTdktzQ3daeXpjY29yd3hhMStybXZ3MEZlb21QRlNKODRDM1hvekc0emplaG9PWDF2NDNNa29FVlZDZXFNOElQT2V3Wk91bmZjOVhyMy94OXl3VG1FRjZCd2hGcTlacnVSYUkwcjlrRWNJT2locHVrZkJ2S1lFVkR0eEp1UUlhRENCTWNTVXlkeWMxWDJCdWMwY1NCWGd1L3hmbHRuQmJyWGhtMHdwdXdqYkZsQWZPc1N3YXlDRWF2cUF4YWdwOFU3dTFtQWhVeUV1RmpONXJvcFlpTVZJWjVSamhSQ3ZiY0FqZWl1alVTMGxwZ0VOcXBBQkp5Rkg0eE5iMFNON1JVWHJGc1JWUW50WkdZMTZ5bE8rSnRMc3dOSzFwQ2FtN1o2NkF3cS95a1M0OTJGeVk0aXBoYTFmdVlJM0hCM3VDTWc5WnFlU25jRExWWTk4cWdkWDNjSjYwSnlubldKUU9KcHVNV1ZRYXRZdUJYV21uOHg4MEVHdDRXQmhvUlB2YjkraTFOWU9SU1doSjU2KzBpazFvZVRsSm5tc01hT2R3RnZSSmJpNkg3Y3RsZnE5ZkdZczlydGpFS0FkaHNrelR4bW43aXVLbEFuTThJRXhSQlM0cnBaUzgvL1NLTjVXV2QwKy9VaVovZXlHTWRzVVpzeEVSTTZKWERtMTQrL0pvYkRPbmNROFB2WVZsS3RyN3A1ZXFkbnhjS3hicFh1dDJzZWo3QVpWTnZlT1JPVENNQm0yZGRNaUE1ZnYxai8zZEhJM3Z2VTczVDc3Qm92K1dSNGRkOGMweGk1bDNQREw5T3pqVUgwVlJIQ3F6cmZEN0daUE42SStFWHhEOE1wQ0RGSHBJSVduS3I3dlc5dHdmdTVoNTY1MjlxWkswM1BhT2N3bVovby9mb2Q5ZzRGQ2g5K3ZmMkh2MXRtMFg4MkhNMXEvQmFteFpVbSttczlTNTgvdk1uSEs3MGZlN2JlMzhLbG11T3E5MEZ2Uks3MjJ6Sk5KcGVkV2NUMWxJU1FsNnpCTXIxVW5COVNnZlVXSTJIWUhOd2pSUDU1VzlQNlRzUjJyQXRjSUtudUwvZWVkUjVnRVlqTE1vZy9zVnY2d3ovZU1lazZWZVlZRjVNYjFHcXB6NEIrQXRxYUJJQnhkbFQ0dEdJWUVLdmUyY2VWTU9PR3U1NVF2TUQ1RGQ4bGhMemJhVWVWa3AvUWV0eUQ1WnZyK0dPQmhNTzBPVFFTK3ZkUlBQTGkrSURKWC9UQ04xUGt2VXlBNUxqYStveHN5REM5L3hPN1pPakZseTN3N3pYRVBnRkZIVlU2ZnRWVzQ0ODNZWEFzRmV6eHl2anRCYm9wNUVTSzFmMzhtbWRrOTVyblZSeC8xR04rWWZVbzJGcFZ4d0Q3UWJLZVY5WUZ3TXZyYy9XSGRmYWd1Nys3bWY2cXJaLytpOEhtaVk2SzJiUitoR2x2dEJqU3lUd09iSkg4ZFd1dXAyWXU2QlhZaGJxUG5GTWo2UlgzU2hsTFE2YnU2YzFhMnVsWG9yTm9kbS81UHAwZUFybklZZlNhRjhQemVMemlrc2VEakdqcDl6bDl5NVJqWVlyeGN0SUhlckhBclMwS0YyTzRIUHFuS0JzZ2xreHphcFhMSUZ6Uk5UMmp4d1VINXJ3VHF3OGhDS1kwT3ZlN2hBenFEY3k1K2kvc0RRYk9kMnErcEtEWXVZYjlJYkFvaE1SM1cvcGZqdTNNOExackRuTkFhaDk5Y0pTOFR1bkI5ZkN5c1cwalg3RndSREhlcGtCeWZIeEsvSFBjeERtVmZXT25XS2hwMGVxcnZyTkEzUlNMdTdnOFYrMFZIeTYzQTRZVk02MExvZFh6eU5XZFhZT1M3Rlo5V01ITS92S2ZWb2hCU2JQUlRucGNibnFCZDJDK3RXaTY2M2gydW5PQmQyQi9TRW1YRS9ySlBUMDc0czUwMFZQQ0tiMHNYOVlnSVVidnNnbGVtSEQxbEUxVlExME50dFRyemdvNWgrczJnWEZvdjFYaTRYT3F5Q0hqenVhcWZ0ZDBDdllnTGtQbHh3N3pwcE12a2F2QkpTMEZvZk4zZE9hTmJXUlhpNG45T25RQkEvWlZueHo4STFxK0JORmExOVBjQndzNW1MK2NtVzQ5K0djcytxSGQ4ZzhObHk1dENoZENwdjZsMFh4cVIyOWErOFJJV0gyRkxKaU9xWk50S3NJRzVjcFZINXJ0YjRkL2NaM09Zb0tKbWpkKzB0RHNtM3M1SzFZalBQMGxRTWhxdUtENnBXNmNwOW1nN09mLytTVFQ4SzE4ZnZrNTVvMjBnSDZWV2F0Rzd4SG5lNGcwVDdwUm1IRW9QTy9hZFpMREVpTzU0WUh4UlZTNnlaeGl4a0ZKajNYMUI2UytBamNFVzd1UXUvL2pOSlBjTE9vL01vRDJiM1JwY01SM1RGTmYxNlRYV0R1RWNFZ0srZHJUbnIvQ0FKOUNsRUZ0MStEQ3ZEaUtuYUhGNzAxYkQ5ZUZEMzA0ekxyeTNIb1lxQ3lxdTdzSU5mcWxPSUd0T3lQcmpxcXBsMjl6dVlINmtjMDdIRUpyVUZCSk52YVVDN2VTU3hYUEJEQmtYcjg1VXh5dW5vRnVRY1VHMG9jVmNOR2pWNEJsTFlXM3dtYlNHdldWRVo2NlNiMDZkRjVEem4yNjNuVS9RMDFKTU9ZRVF1aGhjOS84c2xOcGI0Q1p2T3p2ajM5WTZ4cWJXcU43WWJIaU5LaUNMbzEwSzZJOExPSFhNa0VvNFZHRU5NRkUvNTdhbXYxUkIvTEcvTlJKWWltTHZsaWxkQVZyWHNIWDY0YkRmek8veFY2a05JUksrbkJuUU1OTk90M2ROcmlMU1BwQVB6dHF4UkROUHM1b1lwTHo5WnNmVlN3emhtUUhGOEMveGVoNm90M2xvZ0lucDR0RmUwL29pUlc2K3lZZG10Z1hXZmVjS01oOU9lTnlURDhKUVNHc0JGZTQvUWdJWUZSNzZ1SHR5amZGa2dEaEU3SmQvMjQ5TUQ0dWdmdWdaRkxQcXgza0d2akhWamJsMDMweFhZUmpaWjhJNHd3MnY0UTgyZ0lGQmNjenoveTUxUUxSUGtOQVZuTzdMdTUrTFVTV2cvOHRONGloZlY4UTdRVDR5Rk00bTdvRlpTeENBcHlHa212NU54SmE0azZoaVhFQVNzU01vNzFRdG9WK21TRFFkcERacFg2QzQzOS9kRkNpS1pWTzR3dUpRZnF6blh6ZFcxNHVldTJ0Q2dDdTI1UkZ0M25LWXRMbUdBVXRJTDVkODFLNGxpOWtwQnZzeWZVQnNzWmYrV25DWVN1RHBYNmRldUVYUytINHlNUURNYU56R1gvNmJqQkhySjBoV1VHNVlSeU1DYmRwc0w4MWJlMlRRKzIrSkJiYWxIQk9tZEFjcnk5cmlQL2pjR2F4b2VWeXRGRnV5emM5cDFFMWROK0hiakpRbG5OVEFzRFdJbExWZ0NCcWxmcGZMK3FaL0tyQ2x4Nmkyd3llQTFUUk15MGhnYi9IQzI2ajlXejExbGYycUdMQmdpL3NIZjcrUDZ5dDFWWGlSTTRmczNJcWRJOG9rWm5tRHNkYVRTZjFpdWhkZWloenhPZDdvUE9uaXROM08rR1hvdmlkMXdYTkVmQ0VXaGlrdUNURldXc2hVSG9aRjZ6c1Y2c1B2ODY2Sk1OaDJrUFdYWGpCcUxYbHFDOHorZGp1Z2E3aWkrME4zUVMwRWM2VVVpTDBtV2J3d05UZDkxNUlqZkJlRXZYaTJuR3JxYjIxWkNzdE0yZWNCaDAwVy9yclgrWXU1WWlVSjJWTTMraEt4aFhiOE8wNmJ1cDB6eU5GZWl5Qzd5bzdqc0xmTkROdjZMVE5OSUI2djRvQVkyTlk5UEdhT1ZxSzg4Nlp5RGltQUxyWmFYK20zVnVRSzRmcjVsTzdyb0lnQ3c4ekRwM3NlOFNCRFdJREVJSWpPTHpEWU1yK2J2dGQwMnVNRkl4YUpoazZ4b3V2VjFHZlpkVWNPak9LR2lqd2tkMU4zMWZUcStGTHQ3ME5LRFRMWk81NmhLK0R1ejUvVVpPbFd5VHRpZ3FyclpkWTh6MFBQNFNOTDVUZnFBTGFadGxwMVFkQ3U2Q1hsdC9DNS8vLzlMQVFqeUZxTlpyMWxvWVFrcFdhRGJXeTBVS0VrS2ZkblJDc2ZBUVB3SER1R0YxWC9UOGhKbW9FaDZ2VjFOQURBOXRGRVJ5M1pSS2k2S3lCVGUyWHVoWll4SmYweW9GTFNlbTYzWTEyRFh2bU1Jb0toMjVlRDhzSW5PNVlHbFl0TC84RGM2SWlkVmd4UEFXQTMrUjJFRS9id2NrQXp2bnhjVHh4SlJHcDZTa0E5VDl1UVZJM1RKbzlnV1pRTkNsOHF4ekJpVEhNOFFzWnNTT1ZjVGZaNTFHbDEwRUFBRndzV0xwYkk4UXRLcS83bi9zTjZEaHQxdXVHL0dkdnkyTU9pNDlTQVRzbTZ1OWdudmY2V1daUXRnZ25HNC9WS3E3amlKYzJLdnpRd3pzM2UwdXpKVTQ2SGoySkZYZ0dPUVhmVVFDQWwyanU1WnNwbU1nYlMwWDJxbWN1SnkvWGg4Q1IvSzVaelFZVmVzMWF5MWFKdUVucjltU1hnN0wrdlNhMzAxNnlLWmRvSURjcG9zMWxuVDVYUi9hQ1ZnM3RTQjkyNlNrUlZIWmRXYzViWStjbTJBVUx3aitSS1BxM3RRMyt2cmJHbEp0cFRaTVFlYTNEM1l5bHd1V29xVTNZbDBxZERVSTcrTDNuYmZzMGxvSk14WExGVEx6TG93RFprTWppZGE5d3UwQXNKMWRRT2pXUWNKUXpvbEJtUDdOczg0WDNwTGpxeVFFV2djdEdaendhTCtUQlhxMnRNQ013YnZwUGg4bElKTXR6bzBRR0gyK2dLOGxPU0NsTzc0eEdGeUxhMTErVWEyNEpOMTUwR0piZGZPYTEwMDNZOXNuZEwzUWwrWFFSVmlsWitxQklOS3JibXh3eExCT2NITm1TUlVBTlRvN1ZzTURqWWFSZFdqZEhYRjZ3NlRCVU5JVUhlUzU2N1VGeFdDQURtYy9TdDVZcmRlc3RiZ2UyWHRlc3lXOWRNdjZYSExZaEljUUhGMFlDYnlXc1NvemhlWTNjY0tFaG0yTER6TVFNNlpGRmtWdGQyMWtBNHhiblRJVEJFREcvSHMzRE9WakUxNC9oZSs3bUJyNWU3bEhDa2hlOW1TT2dJLytRa1l3QVNSN0ZyanJncFplU2kxeWw3dm1MSERWNzRpZy9vaFI0VzZINGtoMURKQ1NtT1UrYm9zT3cyd25BdExaQ3RZNUE1TGo2N1RPV1E2dk5VQWR2cFBicnBNNnJIM2MwV3pmZGluY0J6N3VtRUloTUJSSmgyTU5rWVR4T05Xamx6ZGxaY2gxblRtWklpNDl0bFZuRm4vZS9RY3dFd3JBMWxwb0N1WW0xblBPS29HdnA5U09wWFF4bnUxZ2p1N1lLd1d0YXAwaDNOblpLTWk2ZWFzbDQyOCtzSkVjSEcrK2xpWHVpbDZMOTMyMlV2OGdjREdLWG1rUVRGdEx3S2RUZWMyVzlCTHJjMWQ1cTVBZXNtZHBRUEpPOXhoaXZKYXBGamJPeDEwcWdvTTRGVUI1Sm1oRkZrVmcrcUFWN3BpWXVmMEJab0tvU0l0cHpzWE10cDFTZjNpSnNFM3NjaE02aTVBemdiNTZBMXgxc2J1M0JVZ0loVzdtdXVUbUpOc2VIQklPOVNVSHFINzlGTUpmc1ppUnZHV1RxVnNGNjV3QnlmRWlEVWZnLzhSaWhNcDhKL2ZEcW1YVlR3dWdsdzBMUzdlQjdGcEphMVh2RmlONk9PUEJYTldQaXd5N1RnNzhIRTluV2REQ0ZNVXZWZlV6VVdDMEJXVFN5UG1tWFQvOXB6SDR0cVVCNC9OeGFkbW5iT1Zta01xSU90djFMUStaKzFxMDlnWnJjZ3RUSkwyUFN5Q2R1eXQ2QmVWOXBiN2JzOE1kZ1FxcjlFcm5CelpzUzJrdHR0RGRzcG90NnlXaFQ0Y0ZickZpMDBqdW1DUW1leTVTNkwyTlBRdEJONzVaWW92UmNOMG1RZnVtVGtZV1JXVWQ2eWV3ckhVTkUzL1FMUzBtdlNORDhNd2dUZlBKL0xxdE00dU5NNEhlT0IvREt0bTR3N3dlbnR2QnUzWFFoc1BndXZEWWIxa3NVUCtCVGRLTnVSMWxxLzhvb1JlR0ZOZ0N3ZWV1Q3RZWkF4SEhmVkxRc2RjMVRleDhIQWo3bFRSbk1aMmlkZm9PNDJCUUU3U3EvZ1FCdEc1YlZGZ2VldGt5N0pTTU43Mlo5TGoxN1JJcW9ERVlGOGhpZ2Q4SEEzUnhpN0RoUW9CYzF3blNSSWlWQXc5ckttbU1PckJ3SStxczQ0bk5xdUV0ajBNa01CdHhZUnFHWmJnV0FENXpWL1FLNmhnU2hqdU9DKzRJVkZhbDE3eTFPR3ptbnRkc1NTOEpmZnF4TmVraFdPKzV1WkFPV2h1TXROak5NZVdyWVQ2QTJoTmRLQzFLRjNtZFBmZ09heHJjQkFHU0ZwT2VHZWhhUDUvVDZDYjFFejNMNVV4QURpZU9qRnRHWDMwQkpaamUwODFlaXd6TUZyWEQ3SVZLbU50cEFQbmcxN2F4TndqRjczZmdMSW1zbExrSzFoa0RFY2VySzBEU0NZZ3Z1WEZHRnp2U0NBYU9kS3ZOK2xvLzA1S1A2eVhEb0hWaVM1RDBzVklDbFk0WE1PbUJyWFVIdlgrRTFLRmJoMStnV1F6RGp5NzZnUmZGYTdaVk8zRHdIa1VJMlBXRWYycExoWXlxaHFuU0dXYXJudGdIbGhoS250d1BYUGh0ZTE0ZjBuZEZyMFIrbTQwazNCR29ya3F2ZVd1aGx1R0tENDRFR1pmMFV0TG53THVGOUJCbnNYMW14OVFScDNHaXpnekFNY05jQzdVYnVsaGFsQzRLYnVBYWNoTkVXVnBNMTFZTStCd1RxRU13aVh0UHVLUmdBdEhJRWcrN0VBdGZDS0lRR3h1bE1ZUU9mMDZ5MHVOQnJld0E4b2lkYkFwczNwdkRna0xDMkZ3RjY0eUJpT01Qd2FrUWROMUtKYmk5S040TlMvNm5oZjVybDRmeVlLVGsrekFJRkxJTkE2T0VFbThMb3lxWU51MmRIRGxnNmdpdGFIWjBnZTRsdzgvSGxWQ011WVRid0Z2b09YTjNDTnZxem9GTEM2cTZzRVpuYm9Na0lJaFRQVDhib3cyVnZiaWE1ZStLWG9rK0hOTHZSOFRlV0tYWHZMV3dYaUdaMVd4Wkw3RStzZEJ5SmlzOXhBbSt3MlhhWllNYjZFTGVLNUlUaG80OFlFL1hTb3ZTUlZEYWp6R2pRQmszUVdTcnhjU1dGaHJkaEg3a0c1eVNpWDVRSWNaU0ZxWVFtOWNEZlhvUW9mNzRWaWlJMTczYzdUVFVZWVhOZHNQU0FldVZUektzY2JLQ2RiNzNvNXRKanZrQWdFNXVXY3lzZU5OdFRyWisyaHVMZ1JvRWVGMFFhMDIrZ21JeDI5dDJFT2hodm0vYllqa3F3c2R1UkJ6ektiOW9BQTJHSDdMenNUOFVZeVZnMSsyLzNJbnRHR3UydjJEc3NsQ3BTNnQwdHUra3hkckhTVmlRWCt2M1hhaU5nWFQrN3VpVlNGUHNlTnp5TklwZTg5WmlrZGxiVnJNWnZXd0hlMkcrMEJVZVl0MlN4THZrcWEwS0I2VURHYzdHTFFoRFZ3RGZqbThaV2RRQWFPLzh2VkNyVjU0Y1Y3V1k0SFludlBHRTB2R2JvSndKZE4xUmdWUnZ1elM1RVk4Nm1IZlJ4YjVlZ1pMbkE3UndPMTE4c2FJcm5kQlB1QkVqeWhIcWRBWHJNUU1SeDN3QVFDY1BMR3BXalA2Y0ZNVi9lZXUzNEVXaUhWdHRibEFqVjFwcHFDbmFibDBwbXVuTWNhRFZGNk9BQUkxZlRtYmhZejhnMEUyd21lSkdXc29EdjhNRTJYa1ZoT0pGUGQxdnZlOTNmME9lcEtSVzIzNzlvWEV3cWpwZnBiTmUwSm1HVGYzQWZyMWdWZ09mQ2RDN28xZk55Q0RzVFhCSDBIVVZlczFiaSt4ZVZyTVp2UndIT1RIYjdBUnBCdytCZU5udzFRNGd4RUdYQnpUTlVtaEloN3E4MWRDa1JWalVQcm9HeFgxZTZBZEtuTDlRWWJXWURzdFR2SUJwL05TbHNON1FTRGdUYk4yTFNlRmFJTElxaE5EcVVjZlF0VnNPSWxyM0ltUXN1U3A5djVvUFJteWlUQWNWVDBRN21hbGdQV2FBSHU4d0ZxQmhqM2dRbEIwNmlZSElYVi9HMmhIOVFWM1EybWNtSUJsR1cyOVlZTWdIbFFncS9pZ3RreDdicXRPTllIdHVjNXZ5YktzT3NsdlhJUGpwK1hEVWQ3MVNINHUvZXdYQmI3Z0dkR2RVZFhGRG5YRVVJcjNMdkNIc3p3Z1FtN2s3ZXRYRTl5RWZhOFhjRVd4ZGlsa3FxN0FXMlNTcjJZeGVtRDZEeVVZZXNtWklMSWZsSXdwNndsMzVZR1laNHE0VnpBT1ZrVVhoRkl5Ky90SzJvM09pM29hcHJGcE0yMTZjdnYwa0VoZWk0MEtjQ1NZSG1OeU5RSzRYQmswcTdKdU9oUkFkclh0TERsRHhJVXlhdHJrd3NWZ2RweXRZanhtQUZ2MHdENFlQR1dMMlRHSFpUeUF4cnFtSEgzNzFGei81TTQ0WDMvbEJYZENxK0hncG85WE96eUpYL2FhMkljckNCOXVxMDNYbzU0bm5UR3pWUVhaSHRvWU5uc2NZang5KytDT3YreC9mRjFyWjFBUFJNcGhSMVJBVk9vT2hlNTJWOExxQ2ZSWmZtV0c1YW5hL08zclZET3lpSnllR0ZlNEl1aVN2MXdwck1iamNiMWF6YWIzd3JkZGxiNXRwRDRGNFArN0kwSFRKYTU4SzJlekR3aXdHRDBBUVpMdXIwcUpDUE42ekRlRkpZaE84V2t6b2wyczN5YnY0R2pjUU15YjR1bmVWbXlVcVdEY3gwdlFnSkxwV0xHZkxrV1BIRHJBc1YxaThQeGdDdk0vMnErTjBCZXN4QXhISDJ3RXhhdnplRHpxNVkzZ0JGemxwRDZLK01ROEI2YnNBQUIwRVNVUkJWSUhwdGpNQkgrOFhwVGt0RURpSjYyMWVmRVljWlVGNk1FYlByQWJ1aTdGa2p1MlRvV2JMNGtOTWNmWU01bS9iMHVqVzZ2RlJDWldCcW9HczBCbG1BVjVuRWRxUUJlbWJOZ2M1Vk8xVjNoMjlhdDRXb1JZN2RSMUJyeFhXRXZwUHFheG0wM3JoK3V4eTIvVFNocFp2R1JLZElGNTlYazlva3cyV2xxSFFNSnBib2VLR2hkRzNwNVc1M0ZPQTJBU3J4Y1NtaWg3cHZQMXVqQzhZSTlHUkQ1RVlFekIyYitFOVBpbVVHMXlnZWJWbmV1Wk1zU3ZYdlNVSGlFY2N4dlloTy8yNG1vMGNwa0dlOVppQmlPUGpnSmp2Zm9WZGJZdzNmR2JHK0t0ZEhzYnpCTllXdE54aWpzYkNQVmJGazVmNFNod1ZJWHhndDFXdUtUZERSd0RJOWozb3NlS0JSWXFZc202VHZXeW9mQ0lLaDR5cWFWdWhzMldtTTB1b2RNT3N3UzgvdVdHVkFGRndWL1NxR1lHbzNIak1IRUZYVmVpMXdscGs5N0thVGV1RjZ6UHNMQnd5YVhzUElmR3VlV0kwOVZ2eU9acDRpVWtHYW54RC9UaHdQY0JLaTBMNXU0R0xybHNHSmpiQlNqSHhxYUluc1J5T04vdXlVUk5kYjl5NkpXTUNBOGlKeFlZcEpOdndYUXoyWit2bmZrTjN6SzEyTjNtSUEwaHdPd1BmRXpOTWk4UGMra3pBNVZtdEFNWCtvdk5MWGM1WWp4bUlPR1lEd01YZzBlaWtHMDhBbjJOeEVLWXdNVldkang5ck01WkI2NmJOMGh4L2gxWHhaUHhCOWlBOXhONTFEb2tIMS94VU8xenV4Rld6cllmZE1BVUcxU01ISWUrRDRZNHNDRlJOZVVPZFNTUWhoOW1WSDhLWllRVUFscm9yZXRYMGFjNWtKY3FzU1ZkVjZMWENXbGl2a014cU5xMFhway9FSFdlYi9aU0h3SGJaSUJoRjBia3cxWGI4TU5lQ2VleTVZanJDemkyS3l0L1VBVzV2ZUxFSlZvb0poTjA4SmxBNDlqdXNvV3pVMUNGbldTd1BvWXNWaXcyaDI4MFJVTkwxY1RjUSs4Q0QxRE1ianFOMWJ4eTA0bWZhQVl2RzdkWXl5VGpOWWZPc3h3eElqamxpZFBMSTRzUUV3SFh5a0JrR3A0ajBvQ1pvYldlREVUL2pCKy93Yy95SUFMYW0yQUNCeWhBK1lJeEhIQnJESGpjS2NMM2lxbG5VWFZWdTJLWHgrSWFERVBlTDdKdWRwaUpRMWZrcW5XMlhuVUlncHd4WTlZTGhmSllBVVhDK2VwMS82RzNXYk0xQkxUdkZqcjJ4UXEvb1R6eVRTWFdMRGdLbU5adlJDNU1UbTZSM2c3U0RJU004T09jRDZWMHh4NkFGNE8ySW9SQURhWmQreWRkR0ZxWExXLyt6Qit6VzBHSVRyQlFUd29aY0dSQytkbEpZbzMxUEszckF6SmpvQnptQTFSUGRBZjB6U0RyY2g5Q3pJMTBmcjN1WjIrbDYrYUZzWGVSLzlvT0FhN1krNlBXVWRkOE9pY0I2aVFISk1UVHNmUjM2ZFc2TVRqcDh5OEV3T0FWS0QycUNWdHROTitPR2VpSytZa3NYV1ZBcEFVWlB4a1A0QUZ0YkhCcWg3eWJMYndlRlllVDFmaFNXOXBDTGp4eXNIWkxIL2dXZUR4K1lta0JWNXh2cVRHSmxPWnBhdW13LzhPbUt4UDE4OVFwdTNDU0dYbmh5aTRSZ1RZYTNDcjB1NTYxRjlBdW5DNlJ4T0JsbjlMSWQ1SVJKMTdyRmxmUVFMbDU5NU5nTnY5U0lyU1lzRHU1YTRobFZaRkVPdk8zTkZYMFZKbGdwSnNhMXhZUmJYdzY4cHNJOXBWVGxTOFo1QTc2ZzNNeEc1eGtUcThMTTlndzRmaUZpcjJWZmlBU2t1YWJ6Q05kY1pueXVvT3NQZlp6Z3pVMzZPSVRIeEFBaDRiT3N4d3hFSFBPOUFqQzlaTEh1S2ovcGhHcHVTMW8rTjZqV1dpc0VDOS9FSlJhREVXN0hJbkl3ZE8vTHlPSk1XMDlESGJNYUhteXU2SVQ1T1E0S1l5TXpXOXBERGo1eXNIYjBvUHRWTHUrVzNJR3FycW5SMmJwcm5ydEQ1bllLSXpaVWt1RG5xdGRXRDBMWnNYekF2VE5CcTBxdnkzbHJpZnFYMFd4R0wweWZJTEZpY2FIMHhDYURoMEM4TEI0T25DY2FPSXpHRzdaRnFTRTlIV0poZ2RIaExXQk9kdXU3Ry94RkE3QjRRWGtwcGtNM2pTbG1OelEwL2N4OG4wK0dSRjlsTDdubmJwdkl6UXJHQkZ2M1FsQUhBSDhEL2JnUDl5eDh0MEh3YjgxTnY1ZDdvdE1ZcjI3cXhOVWpmWXRuV2xWdmhHejZmcnBqV3IrbmlScEUwVytPOVpnQjY4S09Zd3duSnc1VFcvbGxHanE1aEdLaUIybWJIaml3Y0lkQmJJVWNuOS9wMHFxM1BZQVZ1UFdGYm03WVpQa1diWitFOExIcG1QM1BwdEYrNEpnS21NTFk5aG5zbVlZUTZqeVdFNzYzQm9QOTdkNXhqTTA0Z0VCVncxVHBiRlg2aU1Ec01sQ0ozeVUwZkRwdE9BaDJQMCs5MHJyVkJ3Ullodk5PNWdqRVdZMWVjOWJDT2tYSmpHWXplbUg2aElpWDBKNWV0SUhwSEJFdVhOYVFZYkVJWDM1TTBBZjdkelNBK1lIZDdiRXNrc3dEWUI2MGhKc3ozaXd0YW43SE5kdDA2R01UckJUVHR2ZVZ3OXNPVS9wK3VRZkpwNi9VOTdUOFo1ME5Oc1lFbTFEWjgyY2RFaHh0emF6VHpjelF1dlkvK1BSTEVHdFVUNjhuYmVqRTdrMTlpNE5XMWJ1M3gwSEFoMFk3Z3gyREpQRXIzNndOck1jTVNJNHBKSzA0Ykd6ajBjNlRPenY2WmExMUJ4SGRCMTRScGlKUTFmbXE5MnBCMXlLalRRd3R5d2k1eVVidjFZYncwYk83cFBNMnN0akhuY1F4cnJERG9UdXdvUXUxTms2UTFPb1M0N0d0eDIwdXZNQXo1MncvVU5Wd1ZUcURwVzhFWk9rVWZNTU42SmJQNjJLR0wxcWRwMTdoN2lIbXdsQmNiQjFCcjR0aDdTYTZVYzdrTkp2VUM5ZW4xVFQ1Z3ZTUUZSQkJLWWJsc0lHT0FTSmtVTjhQTTN6azZBTEhLenFoellPODlwSlpHd21Md2hjN2RpelVyb3Zsc1FsV2lnbXNIaGdFK3ljVzBZUnV5Mkt4RnBqQXZORWRDa0tTZGtpc3IreWF1R0lpRXFUbHpCeFBIbFkwVDh0dW42aHQ4bEhRcXZ3eXphcHJxOStrMnlKWDFEaVRQem5XWXdZRXgwS0piTy9IenBQMVZBUEdlNUtrV0x1blZmVUZrMFUvejhId0xzeEswb3ErWU9MREIxWVJacVBLZnE3SUx2eGNDRU1IUHVrUW9jYzNiQm9tdTRmazhrMzhkSUt5YksyKzliMEtpd3R1UHVTcGFvaEtuVzJIc1o5akZXbkVCcmZKWnJjVUt3YmY4OVFyRERpd2o5SE9HWDF3Qk4yUEtyMVdXSXVRQVUzTG5SQjBoWmR4VWk5TW4xYlRNK1FMMGtOdUdRK0JRVG5GNlhVQ1RaNzh0ZTlqaHl2cWg1RVhTYklVNDgzU290RHV4TFpZdER0Q3NRbWlSMklueUlxcDlZZTZuUTJCU0hmMkxLSUozZVFuMXdJVE1EUFhkWVJ1U3VvLzY5Q2gvZ0M1MVExaVlCbHFwanRkTHFCdkt6T05tSEd6Q2E4Y0RSWjlLRnVYK1I4SUNuclExN0dXOVZ4eVRXc2djcXpIREJoTWxtT3RkdW9BWFhiaFNFazdUNzVBMFFUcGRTcXoxMmM0bHBBZkJIM3IyaUF3bmQxMHl5dmJsTi9DbjFsZ2V2NDRyNG5TOGx0eFhucndkbU1oeStiR09RWUdwakRhWDF5eVNIbm5qL25PUnpGalg4NllaMGQ4L0ordWVLb2FUYVhPWUFOSGxoamRkbSt3akV0QzBDNmlndTNiS041ZWMzV2wrM25xRlVJTkdqMUVtbmpETllKZUs2ekY0QXEvR2MwbTljTDBpU1NwL0FMNUFsUjd5eUtFYXBFaUQwRXdDVUZyTmF4V05LQmYwdGxtd2dNMlRVVFQvMWdsZklCd09tRmdhbWEwRjV0Z1JreXJldm1GRUdpZGQyRjQ0R2xQSkNHL2ZoMTBCY2RhdHdRV3pRVDZpcG5RMjdWaVQ0dXVHMmEyTTI0aWNXd1RsNTBjcFFNczJnbVpScjd3Njk4amVyR3IxSTR0NkdrUHUyeFhGWC93eFU1VkFUN0hlc3lBNEpqaWp0KzBaSHMvR0dYWGdQb1NhUWNEMSsxQXBzWEhpVUV3Y1EwUkJLYXo0aGxGeFBORko2QUNVbk85aVdBMGttMGZjU2pycFFmbnVLbnJONC8welhKOHhVWURwckNDYmRXNXBUMFJCRjNkMHZ3OFlVWDdBQnNYRGkyeVFGWERWdXJNOG1FeHovUnVVQ3JxRnd6WUxRY0JmZ0tBelQzOGxPQjAyWG5xbFZ6VDkzOGJtVFhOUXV5TlZYcE5XMHRzMlJwdFJyTkp2VEI5MnJrYy9XVW5uV2ZZTVN3V1prTkRlNGhidHFFR3kwbzVqY2RMLzdhQnV6RVBzTDN2N1ZDZHNDaDB5MGVBWld0NXNRbW14WVFZUzNOM0FOc0k0SWRDSWpLUlMrZ2orQ0FpMVpIRnYyd2N0YjlPZVR0RDFKOVcxTk11dDFjeDUzWXQybFpvK2grSnFJbDNPOHJBYzViMFhmK3N1aldsTFFMVkxaTkVsMG4yVjh5c0FuSklQTElVWllIMWlBSEpNYzBJWFRTbHhmMkdwWXhPa3JmMWIrSUhlbi9lRnVQMmhJOXh5QXc4Z3dZZ1VLVzgrTHg1ekRQeXBrMnI1em1JWVRTQUNCRkJlb2l3RzFTdi94TU5kODR4c3VqTEVXNzZDbllyT24vSUZ3cXR6cnFHYlhVMjlGMy83THQrajZBemFHbzlZSGkvWG11Vyt1WFhYYlFwY3dUd25yYUNFcHhHZEo1NjdUQ3hyU29mRVViUWE5cGFnR3RGZDRiL1pEU2IxTXRpWU14cVdxL2hVQnc4aEF4WmV3Zzdzc21DblNGZGRwM2dBVEFQaW9RTHhzUXRIZTBERkhQMHhnSWgyYmFwMkFTam9HWE5IMmpJMGhFQ2JXem9yaE9TU1Y3SFE0WXQ2S3J2aFZNZ1NTRDByWDM5QmgwWnR2NkRDUDBzNDRSS2NWMTNTNTZCdFRuNmgwRjlTUWNZYUtzMk5WaTN1MDBFVTRDVnFLYWlad1hVWlNOQVlzSHB5Z0RxM3d6ckVRTWd3amdXcndEdWVuSkU0UUJJVFNlUDFTYzltZGJnUC9xMERscVdRVk1ZQkVaNXNiQ0plY1pzZ3lqb0llaEVKOUM5Vkwva1IvUzk5R0NOSzlUTWpWdUNZNDFxeTJJRkpiZDVJam9QTzd4bFFZcmlnOE1sbmI0Ky9NZi9RbC9mK0kwLytaU2ZZWHFxR3FaU1p6TjhYdHJxdklwYWxQcTE2VGlpQVh3UFptU3NyZ1NueVoyblhydlAvVzFOazM1NlBOaWIwZExVVmVvVlliaHNMU1hMMW9neW1rM3FCYUp4K2tUeUFPM2JlL2hKZThpeUd4QnA3V2NWcXlucUIyU0JQVjBHM3RoMjlXMlVXVysyZEl3UGdKRDMxTUdRNkpOOVN4TXNrdWJmTmN1dmZUYzJ1Nzl1MVNnbTh5UDJHQU1UR0NrTW94Um5LUkRidjlpWU00dVU3WnVhK3FyNldzZkZ0cE94L2RlMUM3N0x3Z0hFRzhVUVRKQU1JWUs3YldpRUlLUE5mSE5GWnplUlBkRXAvcE5oUFdKQWNwemIrK2tyY2lQclM4dHNodjF2aEExMHd2Q2pPUWtDbyt5eWt3RmxTangzYk1qb3F6dE90Q1VZYWlpM3ZiMzBJS3c5cWw0OW9WOVNDM0hzLy9sa05TaU1iZFhCUUVsVEp2WWp2R3dnbzYvNWpvM0ZiWWcyWENlMjJsT2xmTFhPME5IZ0ZVK2JZNnFsZnUwNmlXNkQxZzM0bnBrNGwrQTArZlBVNnlXMW8ybmloMnlPaGplNlJ0RnJ5bHBLbHEyeFpqU2IxQXZUWjErSEpHT2JhUThCdVZ1YUFvM0pYMlZTOWhlamhPdVVMY0gwMXBXZ3krc290ZDRzTE9xQ090MnpEZVpja0l0Tk1DMm1ZejNGbWxIZlpOZWxUL2hGMHNKRDczUTRMZW94YitJcGZkQVZXL2YyTlhHOTI2UER5aG9vZGJZME9mMm5nam8xNDVjOCsyWld1TzBuS01JQnhHTmZMTllWWHkzU1RPYTJSdGQvOXBnazFiSzFIY0R4b1UvREZCbldJd2FnWnNZeGpSYnJwam5HTHUzM09yZXJvNmZlTnRBYjlBY1daamFjQjZBUzhIRmthL1F0Q0l5eTRtRjlpZWV1Vzk2RnM1d2xHSTFVSEREdzBrTW8ya1AxbkF1aTVqbTA1WmdrNTVleG1NWGYxSWkwdWs2UXRPcmE5OVphZE8rWUhwSjNzV3ZEdHZOVUtWK2pzL2VIVFpPcmRrK28xQzlJWFdOZVVOK2laeENIUnBzbE9BMTBubnFkOTJkMllFN2U5U052ck5ZckZGT3lsckpsNjU2bE5ZdmRkUmRGdkY2NFBwZU5iWnJaYzlKRFdqMjNHYmNkUmtSTk1YNnFoRUxtQVFoeGF5anAzTkt3d3FMTTN5RHE4bVZuODdFSnBzVzByNUZlZkE2eG1PUVM5aDlhN1R1RDB5V044b3cvNHR4YzhNR3c3c1Z1Q2EyZGp6Y01JVDFhdTc5Y3YyaE52eWgrMEhVTTB3MktyQXN1OUVkN1d1S0FIYndybXJrc202QStxL1oyYWFhbEg1Z0FXeHR3bnpEMDJXK0c5WmdCd2JIWSsrbTU4WjlXNExTRnB2OGtFZmVCbTVJc0RLanYvbm9MK0hpV05PR3VJREFxNlhIZ0VzL1hUZHg5Z0psVkNVYmpGVWM1ZmZpQURheWd1dSttTll1Q1k3NVZoOTJFRFkwSVB6MUtPblZkOS8zOTMwNWRxK2dSdS9ac08wK1Y4alU2ZytWdm1XWUxIVHVvdG9GUzZBdk1hNWp1SnpDRzNFQjRYOU10U25DNjlGejEyaDNlTXN6VGJwdGJWVWZlV0szWGxMV1VMVnNUU1dzV1ljVHRuWHU5U0gxU3RSVloya1A2bG5YTW9veGtiWi93YUlrWmd5bGNaQU92VGw2ejFLVkZ0Zi9DNHBqMzNZOU5NQzJtWmIzODJseEhMTjRBaXFmOWM0QW5ua05QVHl6V005M0VhNXplQjJGYWJ0MkxnUlprTDdqWDAxWkpLcXQ2NTRLaTZOY2I0cjhTTms4djYzRmgzemRIRkZzS0hHNnJuWkNoRFE3blBhWjBUZzBQa05wOHRyaElpblF6dVM3Z2VFQXd3R25Xc2V5bmxXbGdRSEJNajE5dW1lWVFlYkJTMmNrUDJ1N010VTkzTEhEcnM1Nzh0b2VJWDNYNnhhLzd0UnNlQlpzQXl0ZUt1d0FWUE0vMGlLL1pubzQ5cG4wSlJoY2ZtbldnQVFuUzJ5U0ZYM1VCSWxJTEZPYWlHUVR1ZGdacDhyZkcxRFd3dEYrdlhtbXdZMzBnTGllYVFCVndOVHBEdlNFOU83aXpaTkIyZ1ZUMEhUQ1BvK295R0d2RGxOMHdYb2FqOXVlcTExbjEzSUZtR3Y3dVpTdTlzVWF2UmNKYXlwYXRhV1EwMnlycGhUWkt2RDZ2a2tGZnRRNlk5aERvY1FzVTV0dnFQMmxDNFFjaDZrYklVUW9lUUxENkV1WWhmZUNKMDFzYXBIVWNERFl5d2JTWXJxci9VeFRmRDNZdlFMU3QxNGZXN1JYTSswSmNzQ3lNZFd2N1pRVmJ5b3VWY0VjdHpROXNtRUxrL21qeEZoZkJpdmVvUDkrQmxiMUIzY0hOWFBpVDhhM1dtNGMrTDRNV3A2Wm5VTDBOMjg3Y3R0WFhGek1QUWw1QWMydXV0MmRLTVhBTjNXREV3RGt5SDIrcHBXQkFjZ3cvT2JBb29Hay9MY2ZKeTUzNU5qbVd2dHJxTDJFQzcrcWRlb1hqSVJHNzFpeGNvSW9DK1ZweG1lY0hnQlJtOWVPMnJXNlI2cGZBRThJSGZmVHF2WU1mOWExSkxXMm5GcTZ3N2RCRnFPdmp4VnVHcnNjWDFaMWJSZkh2WHF0ZVliRmdxU0N1SlZzZXFLS0Fpem1sczRXZStpN01yWDlLM2RteXpjdDluMVBRNmN0NkdPT2VnRGUrMFU3RHluQWFBU2NZSkR3ZHZSWlBxK2VJN1ptMmNwR2NjbnczUXVnRFdpN3ByR3d0dERhSUxKdDZKakF4R1pmMGdnZlJ6RFlIWkp0dXV5WHRJZWpGVHZHQmRqUlVnQ1JDMUE2UkRsZFhtTWRIaXgveTNpd3NDb3U1bjBXajkyNnFQL050WXhOTWkrbU5hdGpSZjN6N1Q5UnBqeHpKWExNSU5CZkQ1TVlWajNYbjQ2aG5BbFArRFkvdGcrclVEVWNJVUFObE9ETFZiMWJxMFVkdzJzT1pLMHJmbzRZOTlWdSt0UWhhWWhERjhESDQyc09UQUluVURQWm1sSjVwRUJwcjIwWHg4NmMvaDlFbXZwS3NseGlRSFBlRDJEQ2FIWG1Vb3BQRlhFY04wYTNuYnZuNmxucnM0Zjlucmo5NXBMZG15NzNBS0MvRzBRVFByVTNxbTRzWEdrT3lYMkprRDZiZGFxdkgxQXNIbGpLZS8zRzFRR0Vycm1hWG1hN3NmUEg5VUZkUHFlOXhvRmc4aU11VkI2clJ4Q2VsTXpxa2V3cHB2VDFJcTl5dnoxQ3dHOUtuN3NhZUpWU0dvNHJ6MUN0TlJ0WGYvNWtmYUl1akFTUHBOV0V0Q2N1bWptVTBpNGxKcEJmYVVGK2hGdnFDcG50MlBwajFFRHcxN0NqMXRjRThiTnR1ZUxCb1MvcCtNUnA3czdDb1ltNmdoZy8zbFBvUzJ3NjMyQVF6WW5yRE02ZS9xUnU5cHZjMms2QWN2U3QwaFptbWhoanpoKzlZQkNiZS9jTU0zZXQ3YjkveDJkbUhodDdtVWZqcDM5NGJmdVMvKzFwSy9GN3Y5RmRaQVhjQXNWMmhZUlpQR0NpUzgwLzEzdmJOdXVnUEJsK3p3K29TUVN2TmVva0J3ZkdGeDFZODBuZS93eWVMQXAwTVRsZk1mMEhuOUU5L2xsV25rMEZncUJjN0Zobys0bm5tQzNydi9PMFlVUVJEMWIwWEFoQ1Qzc0pyMWRjdGhacmlOWnpqQjRQQ3JqNTJGS0RtcExyKzlaK29WLy96blZDZFNUR3FDRWxoUG1yQVk1MFZDMCtWcFJYMzZ6ODhNL3dpN1ZJTFQ1MStGeU1idzZIcWZQWGFlcmVKMnovTUhINDB2YWF0cFNRbDlDeWoyYUlvNllYcE03TE5qSWU4NlJuMXRzOWpjclhKWXhhaVRORlY1Z0VGeklNcFExaFVNZk91UjlRN3YyS0w0NHhNc0VaTXZDVk9NYTNSL3JiZk5wU1ZJK2I0bDJRRkV5UGl5WUp6QnhBUGhuU0xRM1NseWRYeSsza0JldXFzQjFLWmxCQ1llRFpFRFZJOHg0aFNNS3ZEQU1XbEYwcW5uZUpVeDlOWnFsOHBybE53NTYzWFQvM2V6dkFqNGcrS3pxNVhUTHdUbG4zK21oMU1LRXlrZENkWDBTWHpqNXJRSSt4VnZ1eU82a2ZKOGxNNFFsZWpJS21DNVE0Z2p1RG9ScnRIVlcxRDNUeWJmYmpTcWJQdUNHWHZYR0R5RkE0MVNmRWNvMHJCTEllZFVyRzRqdHRPTDM5Mm5hWDZsZUkzQlhjdjZCVzdTVWZsL3A2L1p2bmVXSm1mTTVaVW03OUUzcUtSMkIvTmtIV2o1OWkvSTNFbVJrZVVhY0VkUUJ4MjF2RGJlNWxtVWZHYzM5OWlGZE5tblpGS0o3bkE1SGxuZ2sveUhDRkt3ZkEvN09MU2k1cE9NY3VwanFlelZMOVNEQ2ZoN2dHOVltZHVyOXpmYzljc25wQ2ZsTm1ZVkVtMStVc3FNemlIanAwNlRMY21jWFg5NHpRNTNac0Vic0xCSFNEc2dqdnN4N2RjcXZwK3pUOEJabkRUWnAyUlNpZTUxaGJWU2dTVTVMa0JEUDhMQkM2OXFPa1VzNXpxZURwcjBuZnFRQkx1SHRBckR2MGxMUHZjTlR0bm5tcE55VlNxemI5TTlITHBxVUFacGxuSm90cHpnSndKVjNibU8zTUE4VWF4UWR4cmlQL0s3UVRndEZsUGtKUkZYR0JkZmg1Tmd5VjVsZ2lLSkl4K3pHWUFtZlNpbHRQTU1xcGo2aXpacndUTFNiaDdRSzlZQ2lWNlc1eTNadkZlNDBHS2o4bVVWWnQvbWNaaDZhbEFHYVpaQ2ZzbkFjNUVzOFlOb0pnRGxBL0V6aWNlSGlWeDdwNGtpcWZOZW9La0xPSUNHNVM2a3VSWklpaVNNT3d2RUpqMG9wYlR6REtxWStvczJhOEV5MG00ZTBDdlJkcXl6MUd6bjBZUGtTOU5MRXdrZENkV1ptWHpMN2ZvaGhPejVjcVJTaFlDSnU2REkrR29BbVlPc0J5ZnppMnVOWDBFZW53alFXUGFyQ2RJeWlJbXNPaTdsQVNYNUZraVNNUDAvYWw5c2JpT21rNHhlM2FkTmVrN2RTQUpkdy9vTldQWjU2ZFo3Qi9oMmRWeWNPNHBtRXUxK1pjSkR2eExzZVc2RVV2Q3Mwckd4SWc0S3NDWkE0ZzNUM1dUOTZkV2ZRbGtyZVJrdTVneTZ3bEdaQkVUbUhpdFdFTmxlQllZMGpEc2xBR1RubWc0M1F5ak9wN08wdjBxTTUyQmU4bnJ0U2pTbG4xK21yMkNrL3YwaWFmMXN0QW5WbEpwL21VcTl0M0Zjc1VZSmVGUUpHTmlERHlaSnN3QitOazZBMzI4a21rVkZWLzdxNmpBWktmTWVwSW1MMlFDNHljaURVaUdaOTYrU01Pdzg1eE1lcUxoZERPTTZuZzZTL2VyekhRRzdpV3ZWMHdoVjhxOXBYZEgvVWxkSnVNVTVGbkx0blhRYWsvcWNWMlNuVXJ6TDdmQTY1MUw1ZEx4U2c3OW9vMHhNUjZxVkt1Z25PZ3Y3UUE4NDErTFM3VmtaY3VQczB4SVRwbjFRQ2lUWWdMcnE1MElLTU96Z0VyRHNEK1FDOUlUN2FhY0NWVEgxRm02WDJXdU0zQXZlYjNtTFB2OE5JdTNrL0M2THIxclBiMnIwdnpMWksrRWp4aVZLMGNzdWVpUGNqQW1Sc1JSQVI0Y1FMd3ZxbHZZYnlaV3RMWlZnOVNXRnIyQWVXSUJwc0o2TFYrTUtuL0wxN1RMOEN5UVptRGEzdGFDOUVTN0tXY0MxVEYxbHVsWGllME0zRXRlcis1cm9LVU9uNXRtRWJRK2lvbmR4MHNjVExDZzB2ekxkUHIwalljNStaSENNbFN6a3ZCUEFveUpaazJiUUFVSE9BeUhLMnpENDdVbUdNSVhvV0xvS2JNZWt5dmxnOENpVjhFQjZiNWlWV3JFQ25JdzIzNGVIYVRIbWswOUdhaU9wN05jdjJMR2MzQXZkYjFpZFppeDdIUFRiRmZoZzN0WC9DSXFsdnhFOGxYbW55Q3dTZnZ3OWo4V0U5V2pGZlhjaGxGZ1lqUUVsZERCQWNKT2hXMHcyM1IxMkUydkRuRVlacXFzVi9hTEtvUEEyR2FGYlpYbG1XSE53VnhSS3hZcVNJODFtM295VUIxUFo3bCt4WXhuNFY3aWVpMnlsbjF1bWowODNVSG9USHpRS2RiQkdmSlY1bDlHaTY4N0hlSHRwdlZ5elRnbC9rV053TVE0YURKdGdnTjA0cGVlK3cwbnJ3dWwvU0pIYTdxc095clpleERZSlJVTnJYbWVBN1lzVEhnbEtFZ3ZOSnQrS2xBZFMyZlpma1djNStGZTJub3RpcXhsbjV0bTU5U1hGcjhTRzJVay83Tm1LOHcvZ1JxbjgzZndnYzhiaWFveGluYmRJNGJBeEJoWWNrMjhBOHlYUGx2NDVxVmNJMWsrOTBjeUgzTFRaVDNReWFTQ3dEd2pEakxQczRQQStqN1hyeUFxTDczUTZoeFNubXBneEZGdG9yTnN2eHdTZTgvRGVYRUdDVWR0cDVvTlZEMGpqbDZlWndkQjk2eVVna0M5akhtN0NhYmZpTyt0dVhYSUJORnlWQlZpNG1BMmZZSE9ZT2ozcGhPVkl4ZjVXVUpnWW1RYytRWmVPV0dReVFPUFdqTmQxbXU1Q1FMelU0UGFObzBBL0FUSFM2OVJzMGtCZWFyVDBGa1RKdTlWdmVKZkpOeHl3OHU0aVR6R2dYbE5SM3grYlJ3VU5XMUdNMy85MmVpTFRVK1QxNURHdDEyZk55Q0JpYm9tSTlSNzVaVGZLQjRCU3daMHVxeG5pSWJpSUxBSkQycitsV0V2dlVEMEhGS2U2alIwMW9UL2UxV3ZkTnp6d0FqQXk3aUpQRjZjTUtPWi96eWRlTmcvbVZCWC9PR1Jsb3RlRTBLczBSdzZMZlg5STdISm9aOHU2N1Y4ZW9FdFRPanJabzZpUDZqa3BlZHF6dVh1cVU1RFowMTZjSy9xbFQ3S2JUZDF2SXlieU9QRkNUT2krYmVIeFRYL1Fmb3o5K2pZclgzdDN3NmVHU0ZIc0toc2J0dE5qSG50V2ROVFpiMmVPU2V3dVFsdmVWNXpqdys5OU9wNW1TQ0Vwem9WblRWaDlCN1ZLMDdDM0YzTk5wRjljNWpSelA4SjlSSDVONkxOQ1NVZ2YrbklGcjVoSzFGN3hxSzU3N1FJTHZ5ek0ySktOWjhxNnltQ3Nzd0w3SE9XWk1VWmM2M1hXUVJlZW1kRU9GcHpUM1VxT212Q3l6MnFWK3hFMzEzTk5wRjljNWdSemYrbkhtUC9rdEdjeW4zSSt4SzRMNEg3RXBpZUJQNC8zVkVBNnp1M0pzMEFBQUFBU1VWT1JLNUNZSUk9Igp9Cg=="/>
    </extobj>
    <extobj name="334E55B0-647D-440b-865C-3EC943EB4CBC-13">
      <extobjdata type="334E55B0-647D-440b-865C-3EC943EB4CBC" data="ewoJIkltZ1NldHRpbmdKc29uIiA6ICJ7XCJkcGlcIjpcIjYwMFwiLFwiZm9ybWF0XCI6XCJQTkdcIixcInRyYW5zcGFyZW50XCI6dHJ1ZSxcImF1dG9cIjpmYWxzZX0iLAoJIkxhdGV4IiA6ICJYRnNnZVY5cEp5QTlJRnhzWVc1bmJHVWdmSEJ5WldSOElGeHlZVzVuYkdVZ1hHeGhibWRzWlNCOGRHbHRaVFI4SUZ4eVlXNW5iR1VnVTE5cFhuczBmU0JjYkdGdVoyeGxJSHhsYm1SdlpuQnlaV1I4SUZ4eVlXNW5iR1VnWEYwPSIsCgkiTGF0ZXhJbWdCYXNlNjQiIDogImlWQk9SdzBLR2dvQUFBQU5TVWhFVWdBQUJVb0FBQUJnQkFNQUFBQTVubFZRQUFBQU1GQk1WRVgvLy84QUFBQUFBQUFBQUFBQUFBQUFBQUFBQUFBQUFBQUFBQUFBQUFBQUFBQUFBQUFBQUFBQUFBQUFBQUFBQUFBdjNhQjdBQUFBRDNSU1RsTUFacnZ2cTBReXpkMTJtU0tKVkJCaHpNcjdBQUFBQ1hCSVdYTUFBQTdFQUFBT3hBR1ZLdzRiQUFBZ0FFbEVRVlI0QWUxOWZZeHN5WFhYZmZQZXpQdVlOejFQL2ljb2hIUkhpMGhpUkhxVWgyTmpZTy9BQWtrY2tuNWtZeVU0aW5wa0U3NkVNazllQjFzaW9nZld4SnRFY285SVpLSWswQ01oc05rZ1pvUWpKWTRTZWlRYkFrbkVQTm1SK0loRWQremdYUnZzbWQxWi9NWnYxMXY4VGxXZHFsUDNWdDI1L1RHOVd1M1VIL2ZXclk5VHYzUHExS2xUZGV0Mlo5bGxlSDFJNEQyUHZ6NXdYcUo4QTB1Z2tYL2xEY3o5SmV1dkR3a3NxZi8zK2dCNmlmSU5MSUhtcFphK2dYdi9kY0w2cXJyVTB0ZEpWNzJCWVY2LzFOSTNjTysvWGxnLzZsL2EwbmhmTmVMSmw2bUxsOERLNmVoU1M2TmliL1JlUElobVhDWXVYQUtmKzByM1VrdWpVbDlTYWllYWNabTRjQWwwRGkrMU5DNzBiYVV1TjVMam9sbDA2dHJEN0ZKTDQwSS9VcGVUVEZ3eUMwOGR2bnlwcFFtaDk1VTZTV1JObUx6NmpIVndiNzk5d3BvVEZmL2tuaW5lZU9wZW90NkNnQ1Jhenh6N3o3MGxWU1NlM3JzVDE5TFhtSjg0MkZsVEo1SVM5cEhWNGF3dG12cExUR2hkellkZ25Bb1BxaXRKZjNwQlFPTHdzc3l4M3p4TEZZbW0zM3dwaTJ2cGE4eFBGT3pNaVJOSjZTYTBkRHh6azVyQVVEMHdoSTduUlRHR3E2RmVOY2tyNm11eGZLUXRCa2lpOFN4ejdHK3pRSkpGZzR4dEhJZUsrcVd2TVQ4QnlMazlUQ1Fsdk8zQUVKNUxPR0xsSENvNzljK0ZiSUhJcW5yWnB2UmZMR1R4NDJLQWNHdWx1MlAvaG1xVk1pc1MrdkJnb2xyNkd2TlRBWG1Hcklta2REeS9KWDdPNnU0QXpNQkVvZXJuZitTWC91SlRqeWpSYSttQVIwV2hiSGFSUUlwdFJaNGQremZaN0VjS1plLzY1dnhEM3oybW5HWGp2dDU2QmZHb2xzNlRIeTlJYXJveS9NRzNuSDNydUxMRXhKbU5ILzBmbi9ybWZJL3ExWk9TYldHa0podnd0bHJrdHViMkNoeUFTS25wa203Qkw3RkczMnZwc2RxTlVydElJTkVHQzRtTy9ZYjZhaUhMUFM1M05FY1B5VWNhR3M5bHRJTjRURXZueVk4UXBNT1NpTUFYZkZyUnlKbGoyTmRjYnhMRk9sSnlMVU5hbUdqbUVaYlVoaVhqQU15RHJLWnhWWFAzQXNXOWxpNGxsazhYQ1NURjBaTFFSODkrK3l4UmZxV25Udi9xSC91R3g5U0w0NnlSYTBlN2tSK2djRXhMNThtUEVHUUNta3R1cXp2WkgrU2I3bmtla1Z6MzR4MGlWVU5LdmtXbFVwTDBaZXJGam5tSkx3RFVxM2wrcWVWZitoUVkxQTZwMTlMbHhPdUkya0MrN3VHY0JtaVdIUWtmMmN1L3E3YWl2RFU2NnBITytYNzFIZGwxTTlpVzlCaU1hV2x0ZnFKdGhZbENrR0ZHNldtSnBQdmYzUHhZeXA4cTRhLy83aFBRVXhxT1FrbFNVdkl0TEN1bHBlTlRwbzROM0pySmQ5UFV4TW9WWVFVMktOVnJxZmMvdzlKMWdWeXplaC9XbnVwcFJUMzA5VHo3VjlXbVR4YXg5NmlYZEU5bDJlajBvS1AyS0d2UW9tdE1TK3Z5US9WckJCYmtPVVgzZ2YzMi9KYldyclZjbmVyNCtWSnlWVEw0S2JydmZjclVNYi9rOWdDbUpsYXVDT0Z1VXFyUTBxUDR2bXhkSUUyVjlodkw3VmVtM0locjZXM2UydzBycnlsTXBpYXNxcDlRZXI5cTlYUk1LVEV0cmN1UG9YanVsUVZaWFhDRllIV1ZFbk5FZFlXNnVibmRVL0pLa3BDU0lBakl1K0p4aHFqWXZ2UUFacUJYcklyTkNOMjFRa3VIcnJObDRUU1FQenk3Snd2MjVqZVBITVcxZERVK1VUVXh6M09BSXVpdGlodm1lNmVJbHFiNVlScVQzVm1RMWJXd1F6bk8ybXJleTZlc3dVTDNTcEtRa3NDM2JXUWtVcWFOM3ZKMnd3T1lsbGlrM2tnWmowSm82WFYxUDFJd0RhVHZJVkk5NklmMmRDTTBKa3pDQzd6b2pKLzFSTEtqQ1MvTGp4YTRIWHBoc0wrbjh5TmFtdWJIVVp3b3dvS3NyclJOc1BwcXpuNXBsbUVlTVVJWFNoS1Zrb1IzcFBRbXBFeWFNcjV1M0N1cUxRQk1TU3hTYmQvNk0wSkxyMFMxTEFrRUF0S3JhU1lPUzNISThkbnVNRHhDSFFYN1RlZXJpd2EycFlXRmdsTVBMR3RWamM3NFNYNEV5VW1pTE1qcU9samZaVm5IZWxuVlJTZktkUzdtZVZLU1ZIdlJqcFlsNnNhYmZqMHJBTlN0Zlg2NXZ2Vm5oSlptMGZrb0NXUkptZFUwdC9YeGFIWE9uZVErU0ducGVtd2M5SU1kNnJaKzBmczVlM295WWt1VC9FeUNVSlJsUVlxa1NGUVJyT2ZuWnNOY0N6ZFk4WVdTUktYa2FtVGtKV3lLeDFtaVBXc05RRU1BbUlWaVVOZjVNMUpMTzJhNUdCVE1ra0RXbFRmM3Vzbzd4MkhOYVovb3hFN2NsbDZMckUyeFczNGdXaHBvQTkvWk5Va1JMVTN5STRoTUVIV0NyS3dEcjRRbTVoOFpWNWFhSXZPWVY0NUNTV0pTa3FTdktHOEJaZnJrOFZXeFhoWUFKaWVVcU9IOEdhbWwyOExCNDNwcElOdG1OYzBGNTNlLy9sSktTMWNpZnQzUVRncTIvVzB5OEZkWXljdGFtdVpuT2dhY0lDdXJZdy9xcExMQXRKbk9LeFpLRXBPU3BMOGtiWURNbURoK1cvaDhBc0RFZEZJVm5EOGp0ZlJHWkNaSUE4RzhQRTZSbnltOStUTXBMYzM2ZkxiQk43QWZhdTR4R1hnNEl5SUV1ejlwZmp6SlNXSk9rSldWNEdtM0tndE1tK204WXFra0VTbEordXZhS1pJcDA4YmxCcllFTUMyOVlqM256MGd0alIzblNBTnBLKytVRk1uUDh0eFFQNWJVMGtGNVlCU3MxRHB0bDFab2FacWY2VEE3UVZaV2gzZDBXRmxnMmt6bkZVc2xpVWhKMGgrRjZ3bVpOV0c4S3laZkNXQkNNc25penArUldobzd6cEVHWWxiVHlSYW16bGg2QkYrUHAyeFFrZXlYVDhSZ3h0MlJUYTJUSGplK2JBUFdVb2pKL0RRL3NsVDl1Qk5rWlpYaEJYbEgzaXV1bGxJQXJoUGRGdytLMUh5UUN4a0pvR2IxYzR1TmxGMXpTQzNOSXNjNWtrRHdOZ1hMMWdzSXpZMjBscFpQeE1Cc3RpU0lxNEdCNzRUdUFBb20rWkZFSm9nN1FWYldhYks0SzB0Tm51bTlZcWtrWlNrRmxQUFlJamtvVWZPaElYZDFKSUNhOWM4dDV2eVpRRXRIcGNWZkdnalcxc0YyNmJsTjFpelF5TytsdFhTdGRDS20rSUp5SGZ1U1BwUzBOTTJQcnpSUnpBbXlzdGEraXI5OXJxeFVJOU43eFZKSnlsS1NwRmFrYnNtTWllTTM5Y2FGclNZQlRFd3BVY0g1TTRHV1hpM3NMV1ZaR2dpTTJFNkMrRXpKUzQ5b1F5OHg0MmQ1b0lSb0NCN2ZmZG5lZW1EZ1MxcWE1a2NTbVNEdUJGbFpweWNacWl3NVdhYjNpZ01sS1VsSlVwWHJSNWsrZWZ5R0ZIMEFZSEphc1JyUWc2K2E5RUJMYjVYMkk5TkFZTVQyWXFSblRSczlYcVdsKzhYWkNoNWZzTWR6SEJqNGtwYW0rWmtPdHhka1pmMkw4dUhoRmUrYWhnTWxLVWxKZ3JzeHQzNExQa1FMQU1qMnBvL0RuN0Z2WndJdEZTY3hMTzAwa08yTFdSQTA4Z2RWV2hyZ0lZeUFFWnlWM0E0c2E3dm9sd2IxNXlCWUw4aXF6b0FQSDRDc0tqdFJIcnppTFZNaDRDWGdza2p3T0hnTFVzeWQ1SGxmdWpFQmdFbW9wTXZDbjdFV0tORFNyQmZzTGFKK0dzamdZclpMcjJGSHRHTEd2eDZ1bFdnSHdCNUlzTXplM0pKYzk0dmFrZVpIVnFzZjk0S3Nxb08zUGRZb1ZKV2FJbS9mK2J1QmtnZ3B2U24vMC9kQ3dqYy9HRDVQL3hRNEZnTEF1L01QYm1tcWI4cmYranRNL3ROMzMzeEE4ZVdQNWU5N3dJbjYvb252ek4vMnI0S1U3UGVlZnZpWHN3eitUTXVraDFyYUxPNUhwb0JrT0lZbVY5T2Zsc0pZZSt5dC8xcFRiL3pQcDlRSDc1aUdybndzZjl0ZkdKdTR2NVlRZGgrdjFOSXJ4U1ViNXJ6SXV3amR3SmYvenc5QWhUL3lIMlNqYVg2b1NvQkdjbkhLWEdqQytsSVVwTW41d25mRnVDenA4bVQ5dVBwelQ1MytkS2hyYTkrVnZ3OHBmWGRnVlNnSjNyMDVLZjB0OVRieGJ1NW5pMGJJc3pORkxGeWtlUUMzMVYyRlQzdXl4cytpY2ZWOWh2SXRKTDZDNkhKUG5hbUhCNzY1eG4vR01UYWwvb2xQb1lxbmZmVnQrTWFkL1psUVM0djdrWEVnVDBBek9KaWpuYUV3OWs5enJUa05EUFcrYmVtTEdvdDFoaGxSQkNFbS9DcGJXdHJTaFh1c1JjSWt4VDIzR0VrNE5zVDVzWmtGTkoxVDQzbExMcGhPUkpBNjY5UGdFdWVTUlNka3R4bUdXQkpPMW8vL0Z6THNxek1vcFF0ZnlLRUFMNDZGVit5VkJJV2NsSmJWTDJkTjU0ZmlQZTJ1SXpGN0pOenc4Z0FHYjhsRzZzTlo5aDcxTzlsYWJsMlMvWi9NamdqSS9zUC9CVTJGS2JJQjBuM3hqMmFyQTdtSE8xQ1BEcklmT2h1UG5EOFRhdW0xd3JvOURzVDJ2cjdwMDhhaE1HNmRiZDNXWTN4d0NwUDZwSTVlVVk5K2pDQzNHQjNkSXdodjBXaXZtUEd6anJUZ0tBc3poYVdKN0VHaXJFTisrclpuM3YvTTNWeG9hWndmVTd5QTVscUVDMHNZdDdJZ0tlOHo2dlFYczhhQVY2YTZPS1l0RjNRQ0xoUDFJOGIzTngxa241QytDM1lCZnpsYjduOVllTVZlU2FnUmx0STJkanpXbmJjeDV3VnZhTkljZ0JYNHZVc3c0RGZWdndPU29XbDlHZDlPWEFVTDEwN1JWYjhpekRzT3ZHK2hXS1B2WGFMUHFqTkthdCtIa2NPZFFxaWx5NFhWUmh6SU56ejc3TE1maFc3ZzltOGZFSkZRR0ZpbFp6bEc3VFU5Y25IQ2FROURTRnZSb1hwRXhUbEVFSFpmUldhVmxzcDNSMFFIcDQwb2ZPc0JFNjI4eC9reFZRcG9taEV1SE8ySUlKSDM3OVVwaVdPMUwzMlE1ZDkrOXRtT1VtK0dzRDVpNjAvVWp6Q0FmNS9xUFcrTkVxS050dnBKM0pZZVlvaWVVQjZDVXhMOVpLVkVTMUY0ZHp6UEQva0FsUzR6OHlWOEVlc0EwUGUvQUgxd2hCRkNNZWduUU9CaENTdUk5ai9VWGVaMmFwNWo4Nzd0OWg2WGM3UEJkZU1GNzgrRVdscjhRaThCQk0wRzI2V2hNUG9RVFJ2aWEvOERsS096dnk5RG9BY1VSU1Y5cDNpV1JSQm0vVHZJcU5KUytSNWVVK21Sa3NMLy9ONnhmcXkrcFBrcG9TR2VBaTc4WU05aWdpUnZVS0VQRUQ0WERrWTZqTzFWRFBtVDlHT2paeTN6aXQrY2ZOTHV2dmIvaUZJdGFoREJLWWwrc2xLNlJrWmgzUzB2bXlFTVhYS0dTM2lveFFFWW5taFIvSzVoR1gyNWlUWkdPM3JhZXhmTmhKOURkNDF4UjRBZ3RTNW5NR21zR1YzTEhka2Y5aEFMV2xyNFFpOEJCUFRYdFluVVRXVzNBbUdzRVpKOTljSjFPNFJINkxOMlM1ZkVETFduSTNTSklkUVRmcVdXbHI0OUc0SVpIUjZ5cVhJdGxDTnBmb3BvTEJkZjgxeGc4NEZEVEpENFBKc25NcWdyVkZ5RWdadTZkT0lrL2Zpa285VjUyVkpFOTkzWDBTNzQzcldKVGtuMHM1WFM5cXQ0R2pxZGdFbTNwYU8zejc4ekZYNDRWcjR3N3pvQTlERVBYQkwyTTlyNkJWVWJPUEcxVC85eFVCb2gweExzT3U1dXNzaXdhd2VmbGtMZjBTak0rR0RwamltaXJ5a2d5TngyOUJFbllSeXpNSzdUQU1BWEZKMFc3Z2o0NU1jb1g1WUJ3WVpKeERXQ01OdldQVkZsUzB2Zm5rRWxPUHdaUnpzUnFlQ25pRWIvYmtYQWhadWxpSTJ5SU1sRGJ0bDJjOEVtSlhWVTRFMVAwSS9RU0d0c3NnRkhJTkN4Ym9oYzNpMGRLOXBTSzZYMklYTEJtUzJUdTduZkpnUzNSZzV5aWNCalFWWW9ITFoyV2txUU1PUHpjYWw5bWxoV3lYaGV0NGxIN2xOYUNQSVZTM0tOdFJTS2RjK2tEYncvVTdDbDRSZDZLU0NnQWhKbzJJUlFHRVBTMlo1ZjBVSjltenVtSUh4VXl0UWhoakRyYTNGVWFXbjVDNzJtY3VGbm1IamludWFuaEVhL3d3cTVHRFBWcUNDaGlzNjE2cmlweWxRcHZFYWRvQi9SMUtGdGRtUzFGRkROQjdMYVlqRW1weVFtb1VkWXlQK2xhYzJPTDBpZloxQ3VKZThZRU1uUWtnVnR2UERoQ2dOWXB0WmdObG45QnRUOFRacFhyMklwUTNWSC9FVmg5bkdlRmNqNld0MzBzZ0x2TFNxUFVORFNOVzJmVFJaTjY0Y2NwVHNEb1hqYm13Y2pqQTRMWTlCQ2R1NlEwSXpEUGdjRXpOTldGT0Z0MDgrVldqcGlZb1NDQXVacUY3WjBTdktTNXFja3IyWUxWRUNaOFE0ZEV6UVY4ZXd2QklsSmpzdGlDSHZEQ3pMZ1I2ckhCUDI0bW52VkgxamRoQVhkQkZFRWlKTVhSa0hmSUV0THlVeGh6b0ppMWhHK3RhWVFYSjV3WWl4R3pxd0dCY1diWVVjTTdhTjIvNkNRRzdad2t3UjNuVjY5UVlUYVJsMVRaMXNtTS9kendaSTErSmlSSHJjMWo3MC9VOURTOEF1OUJCQ2lZc2NGUlkwd25NUjZkMGozL1hLeTYvc0lmcW5HU2JVaUNPMkVYK21YRmtjT0tLMzEwSm9KekNBMUVBbHBmdktpdklwY1FCOFBMTVc0SUx1ZVk3SVdXNko1V0NtcllUcHhnbjVFYnp2RmFwOFlrckNOWXhPVDJqOTA4SFNlSG8vclpIMjl6d0FEWjBtWTZqTmV0Ym4yTkJnQXJlYkZmbnpXSk5kd25RWXdwSEtveS8vbWxyNlJYOEREUFJ2YUdNUm9DZ1ZyenFLV0JnY1ZFa0RRQm9heG5ZQmd5U2tHQmJRSkpDNDh1ZWtQTUhkUWdBTHNEY3NwaHRCTytOVmFXajRSazYzOE0yV0RNeTJtdmVJMXlVOFpUWVFMcGhZVkpLeWV0NTlRNlYwdWpUdllkb01UanhQMDQ1R3pteGo0bTVva3RJNG5VMFNkRHJPUzZESzBudDdBaW9DRWpURmxaUTZWYjluc09keUtDd1FHb0YybGtYS0RCaXpzWmwyZ2dldkJEckp0ZmlpbW41N2xKQTlxTXM2aWxzb3Y5RkpBVUZjS1hndGppWVdoNXpPSXhza1A0QjdZMWpDYWQydzBodkNtWFdOVXp2alJiOCtXZjB1WndDM1pWc0pibXA4U21nZ1hiZ0dVeHdTSnBZRS9VTEx0bFlzUWdHM3FKUTcxKzVHbXBBTmI3Ym8xejlBMU1rd1VNTFpPVEN6MHhwQ21wWFMwaHhqS2IrS0dBQ1ozVFd3ZTErSm15OUFpSGJWQTNmbkN0SEtFY1R3NlJLTGYvc1FEaGJaM1N6OXJOMytnVjg3UzlIeTBxS1h5QzcwVUVEUUFwZHloaGlnTTluQTU1azJtMnpUUzRUdmR4MDJIdmpjeVNHN1oxQWpDYkdnMXUxSkxZMS9vZ2VhWC9pVjZWTFJxbXdsdWFYNUthRXBjZUpIRkJkbVZtamp5ZkJJQXdUWTkxdTlIU0ptbnBFWmJyendnYlU4Ykk2TkZCQ213a3BnbnFBUm0wTzhuRFFld2V5YXhHZm9oWEhMS2UvRXNNZ040TjdYbVBYZFN4VDJOUlBvbnVrM014enhzbG5Pcm14aFRka29tcDlKNTgwVXRsVi9vcFlDZ0RWRGIwMDNob29VQjRXM3BoT1UvaVJ0MDlsQS82YVdEbGE5TWppSE1lclpPdFpZTy9PYUNiY0xjZmgxTU96TVQ1UEJEa3A4eW1pSVhFQm5QczNGQjlwM0UwVnBUakdFOHJudHBFSlQ2L2JqdE8rcEpWc2pjVDAyZ3Uwc0VLYkNTbUNkUzVyR0p1bFV0V1RYT25jTjlaUHViU1VrQTZFQTNzZlNaZVhpQmJuN1ZsVERGV0pCZjZMTzZRSElubHFMMFo0cGE2ZzRxb0d3RkVNanZBZVBUOTc1ZjgrdWFQSUNGOTY3OVp4cHBDREdFUE9GWCs2VVlBYTVyREMyKy9ocTRkcU9QRStVOXlVOE1EU3FPbkJraUxuZ0JGQlhrRmJSOTRObzZDclcwSkN3OWRtdjBZNGNkMnNiUDh5Q2hocmlkcnZLYUlwV0U4cDJVL1BESy9RektGR2E0ODFFQkppRUJRQ0haSzRIQzJpMTQ3eURiS3V0NnBtaDgvcTk5VEtrL1lkUDZmanFVL2t4UlM3TTJ6ekZ3S1p3clptZ0lJQU1lQnBaNllTOXUzNHNTamIxcUN3bi9PWWFRSi94enRIVEpPeE5NMTl3YllOR3RHY01zODVUa0o0WUdWUVFYUXNSbzViNmw3Z1dKU1YwSXErMkxVTW1tMUdCVHRWNC9vb2ZSMUpkLzlPdmgwbTJaaW1qSWRkQ1JsM0xKbHJLVXZBVXJkSkVoTi8yMTcyWklRME1vQjYzWU5peGxERzlyc0lDYzVXYnl1c2d5NGNWZnRLWEZwRVl2QVZvMnViaGZTbE1GWjJVVlFNUjJxUzZPL3VMUlE4OTlMMG8wdHFPTDRPSkhjNWNCS29jd2ErL1pjdFV6L2swM0p6Qlp2b09vNjBGT2svY2tQekUwcUNpNDhDS09DM0xvVFJZcTVrTEFlQlRhem5CcTlTUDFzQTN1Tk0yMm1DKzhyMXllOFZsS21DWjJUS093d3VHTXkxaW11eC81TFExTlFHb3BwTFZwcVVJeHJNRS81cW1mMjROWXpwNTU1cjN2K0RlL3p5bTBLSGRUMHJvb1g3S2xQYmZHeWlxQTVPWTFnaU1QWjAwTUZLZ1plM0h5aGI4WXpSR0VWeHpiMVZvcURxSzc1azBFQTBJWXRFSW1IcFA4Uk5DZ3VPUmk2RnpBdUNBSFVnVm9hYjRubXUrVkIwK3Rmb1FxcTJlZStkQWZmL2FmSHpocWFNaVpBeUhsa2kxbEtmbStocjZlT0RLelI0cGZyVWd0UGVaWlhpK3pyZGtic1ZIbHRudGxRT2hCcHdWZFViNm9wYXQrallVMzhBK1lvcjU3SU9nSHR4VFRXU0I1eDVmRk5NTmVYSVljcG9KeHhhTTVndkRZVmFuVzBxR2pseTJMTnRFNkZLalNsaWI1aWFBQk9jbEZreTBDVFVRUlFmYjlIS2NyU21uSU55QXNvMXI5aUtiOHhHWnJBdXFHalFwZnVXeExXVW9qQnh5R3BNWE5yL1MramFQVDNvdi92dVdWUXp2MFc1WXVSb2sxZS90Rlp2TEFzdW55RUl2ejJZNUUrYUtXM25aQ29CMlVsbTNMM0R3UXpCN08yZFI1SFVGUzdpVHJuWk94cFFJRHNtT2pFWVJ1d2ovSEx4VVc4ZXFKSldkdTZEYkhZeGJwaUNRL0VUU2dLSHpSck9lc2RGU1FHRmRDVm1RRER6d3lER20zVXVMVWtWTWVtbXdTL1FpOUtvNDZhbWpURXZGZU1SSjgzNWhjbGxMYmphbWhtdzZvdEJlVXBUYnB6WCsxWW1wS0FHSzdkTnN4TC93blV3T3M3QlZhN2JyU2RCVEVNMS9VVXJsYmt3Yml2UjNiak5TUGNMdFVlTEJBZk9qS0Z4R3VuWTV0M2psYW1udTNmYmpEVmZRZExxTnpOR0lka2VRbklpOFE5TDRvdmZGbHlsRkJTbWRWYjlONUFXdlR5bE9JZzF1ckg2Ry9ubGRUbFZ4Vm5rQmdhdTg3Z2xKSktKR2w1RW1NL01DQXArejlPa2Rpc29qY0RLS2FFb0RZdno5aUQwWDZUN29sR25ETUNqZmQ5TE50VUw2b3BTUHI2MUs5TkJDTThqMm1USGZZVmpkZjQvSFlxNk9jN29EWW1wZ0lRaWgrTVpnV0pQdElrWjh1RFRaTkVYc05qRmFrSTFMOFJOQVFSY0VGZkFuMkJxT0NoSFBndHQ3MHFVYTVJeGJZUEF1MVZqOENRTkVJMDBiVWxxVWg4SVZLZ255V0VvWVB1MmI3WXJwcmx3aWp6a3JxZU9rN2Y5aTJHTndLT3lhaW15QlB4MytmNTAvcFAyazY2QzNIQ2hNZWVGYzE4R2VLV3RxVzY0OGtrS0YzTm5VREdOWWIzQkx1STk5bkVKT1RkTzZtelFqQ3Vsb3FQMTN5VG9KdUhJeXhMdEhyTjlldVE1YmdKNEtHcWdndWhLOFNGU1F0cVZ3ckdZcDRIT0Y3T2x1b1hqOE92V1ZoNHJLaHJwZHlTVXRaU2lqUHJwa1lHRmszTkRLYWVpTlh5YkRMN1l0N045UXhvYVZRU0o0OHlBQTgwSlhnQmpFU1E0U2tMc2pwS0ViU2Zac1dqTzJDbGphQ3ZrMENhVHFyYUdnT2hmRkVpaGkyd2dwQllYbUlSUkJld1lkQk5ud01DeFNLTXUwREMxemZqc1UwNFJ3SVV3Q0dobm1rTjRON3NwcU9KL2lKb0tIaWdndkJYMVNRNkFJeHVudlNTWlZ2MGgyZ2V2MklWazljRlJOQlE4NlpPSks5TEpTRVNyS1VNUFkzVEUwNU1MTFYzemVKOG9veG5nd3RXZERHcFcrSUpBRUFJQmszdXQ4S1J2aFBoZ0FBdVdVb2srLzRPZHI2TXo4d3ByeUNsc29YcENUZlBTckR3UU54cjkxK3dlUU5qTllha29IanUrVEVSS3NSTWpITDM2YzNlVW9JdVJXOWJIRmRFYkJQUlFacXpDV1hDMitoME1BdTUwVTdJc0ZQVEY2Z0k5eDNLTVFCVXVoZGNGU1FHUGdlTVRtcFd3Nkg5aHc4TEpOZXJ4K1B2ZXlZSExUdUVjY05QaEluZ3U4Yi9jaFNnbTVzNmdUYXNXQURaeEpLMXllU1NucDJyMVNZenJxY3lGUUJBSTIyYkJhaWRrb0RNNGV5UEwybkZ5UGJaTzM3SHJUbGUxdVVVOUJTZWRpa0FraHUxNGdyVnRmcys5RytKaGxzTks0N01VSG50YW03UWNLS0lDUTBKcUFQZlo4WDVTOCtYYm9kRGlKcVlNdzBvdmVVWUtOb29MdXZNQlhMSDRrc0traVlETDlvaGliNUIxRG95cG5aVUt6WGo1RGRqaW52cmhBTnowY1czM1dqZTBKSnFEQkxDU0t4STBRTURFZHRwa2poaEprQUFBWGpZYm50V0NoTG9iVG9wMC9IM0V3NTBsSnJHS2Vnb0tYeTRCNnBjT0RiT1NDWUlrM0drdWxITzVlenptTHVjR3Nwd0x4amhRR2NCSDY0Z1VzRW9SZFpsWmJLZzN2WDJVN1lxdHRlclR3eEdVdnhFMFVqdUxEOHJaTElvb0tFcitGTUhLMjZBZzlzVUI0OEtGS2pINkhMOXlWOHhHRzB1VXZzY3VUNFJCZHhmYU9mbkpUV25makZ3Q2pRblBheEoweEpZTXloWUZ1VzZMNkxIcFdrc0IvWTB0VWZSeFdJNnA2dmlkaWEyWXNvYUdrbm5JZ1RRQ0Fnc3p3WW1odlVpdnJsdGpVaEVLWHJKclI3NE5zZEkzcTBpVXNFSVZKdHFOSlMrZW5TY2FFVDIrNWpCS1pVdkNmNGlhSVJYQ0JLak40bWtVVUZpV0hydFJUOXNTc2JkdTZSVDZ6WGo1RERqcStUL1NvNkVFYWJEUUJ5VDVBN2F1a2lvWlk2S1VGTEh4Z1N4d1ZVSm5XVzY4ajFMRkVSQURyT1lZWmNlRDRTL3BOdHRPbUtVY0x6TkVkc082WE9jajJmWGpNelIwRkxIVkZES1FFRUF0clFCVHA3K29aNXBZWElWU3RBT0w0N09oMlh0bmVSN1Z2OFBvU2RSUkJ5aldxL1ZINjZOUEtEZ1NyRCtOM3hSS0t4QkQ5Uk5JSUxhOVQwSWZ1NElOa0ZRcXVZaVlNSkgvTkdhWE95WGovQ1FwOTROaHIwNlNLc09udVhFUHA5NU5vL0RSSktna1FuSlJTNlowZ012QUo0bWpQRlhDT2FpZ0NRSzlaZnV3U2lBbDVmdWRGamFWMGIvUjJrcjd0QkJSV2pjWC9WbU1GUVM0dC9uNWNBZ2lYUkpraEFabU82WVJ4cC9laHU2Q2Y1Nmg3Z3VNdXNtNkJQd2RPc09EYUZjVFVJM1NNdHM4UmtJdGhIa1NZTEFQSDljRXo1SC9Id3BBcXhCRDlSTkpEWW5xMXUrZHNtL3VLQ0ZMdXpRcnROOVhML3dGQXdHMVg5Q0gxM2N4S01qVjVyQlB1ZmhDOC8wSzBrcEFUeUQzUitBMDNxeVB3dTRiYzlIZ0E2bXMzRlNKMGFlUExvSXlOQU45L2plUGFjTGdpWC9vNUphaG9IM0twVXFLWGhoODVrMVRZY0hXSFV3ZnNocGV0UDczSHZHcDNyMlJidytJQ3lFVEQyMlkrQ3FTT1o2ODhKU1JIdjZRSjBNUWpkSXgwK1RXcXBuTFA3M2s1VDVRNS9KZThwRldNSmZxSm9CQmVXUC9ycEF3Sm4yV3dLUVE2OURoeTVuakd0UXdROFNUT2N1djI0TDJvMmVuK1dxbmRZbmpDMDVGaVlRUy82UnJmaHBBUmZoVURyVGR1U1JkY1owMStjODZ0SmVDMGxaUGQxR29hR0JvMEg0VDl4aTVEQ0pzZFgrcm9nWkdXUzRGTnFSanVIdWtTb3BVT25YcVo2QWdoNlN2TitaTUJrR0RJb3Y4WSs3WkUzbEdLN0ZGcTZnVkptZEVRUW1oYnBDdkxhYnBnVXp6NmU1V0VZbUJyUHBuYlpEa3lOOURYQlR4U040S0tyZGRBb1JGeVFnSHpQTkFzMnc1OEZRS2NKaTZnTDFlM0hvWnVJc3V4dkc2dTB6VWtqY0g4SHNySitYMEpLUU52U1RZSWIzaHhZZnV5dHV3YnJqRmZlU05Ca1BBRElRcnZ4OU50V2Joa2w1Z3pYNnNBTHB2bHdySk43MXNmcHZyQ3Z2a2JlMDRGT0RyVzA4QU04ZmtkRGwzVkFvSHZFNXhxYjgyM3RlV20zalFyMnZKTEJOOWpRZGJWWnZZOG8vWW9VUWdTaFRxY0xPR0tGeDVOcmxiTGtYaEtOTjVZOHNvNkU0VWwyUkVLd01UU0NpNkcyN1RmTXJCQVZKS3hHaS9EUkc2dUhZeDNoQ3d6MURzZnR2VzQvUXM1alcrV0svUTBxeUVhbkxLdXYxelBXOGN1bVFFcEtiYU1Kb01RT2JhUDlzSGQyWU1uT2RCczRkQ0RqQWNBWC9nazlGK0pZK25kd0EzQ1VEam5POStzODRySWZaT2RxU0xwSmI5eDN0OG1XNnZVcW5rTXR6ZjFLMVpDS0E0SHRPVVIrbDJleWRkM2Nmc3ZVZ1MvcXlBRHhwazNOY29yeWovRkVFSEk1YUxCUy85VTllZmFSSlBmbE1ZbDhuYWQrVFoxdWNaMTBSOFQ1d2JoZzc5bkpLK1NDc285YW1uNWNrRjA3RXdPVUthYkwwdVdHRUlGTnJOMlBQZVp2dVdkRkN0SHJZZDc4S3N6a0hRZEtLQW5hRUZMNnVPYXMwY0h2M1o2WTFwOS9DZXpldDBobXVybXZWb2lLNzZZaHRLTy9oNlFmVWkrT2NkTmgyMDAybkFKTDJiT2ErMm45RzRLVXNhWk94N2gxWHNqb3h5WDVCeHBDTGVVekNsVGVoQVNRRHJIcGZvQUtGZzQreisyenNha0Q4Ykg2QWp0N2NXVHNXcmg4MkJTS0lOUVpWMzc3TC9XZ3BFcTk5eDMveFpUMDdPTjU1S1lRTXJtdk5QcG5EMHlwdFZ4NHBlbU9TUEFUUVNPNXVFbTI5S2JsTHk1SUdIWkNzdEpXZjk0QWNsZFlrVHZ1d1VTR2RmdnhPYnMrWEd1ZmJWa2FJNzNkZGcwMDIxQmg4N3N5eUFPOTVOMEFBQWViU1VSQlZFcEphU1ZYMzVPdGZ2SU1QOTdTTWhUd2UwbTMxTmNzdFpsdWZGaEFFL0VBbWxESWp6L2N5djZHWkJ5SjQxSmorRWZVZTFuMmQ1NVEvOGhsamZDcjBJQjdEMHRxZFc4dDN6VVpnUzBObXRYNVFZb0g4anpZL0ZMUG1YTnN0aHlzdEszK3dWeWJXWVlJakFTNEc1aHozcTJIQ3VWRUVGSXlUWVkyMkJXVWJ4WFo4akRNT25ycE9YWDZINmthdmtMa2pUa3FsZXlJQkQ4Uk5KSUwrREJiSzIzdDM0TjZYSkJQcXBlMnN2L2Q5dE1Jd2FJQUs3S2xJLzdTck4yUGJmWGpVUDJmeTgrY29xOHBkT0Z2NVBpRjcrZGhERDdETGs5U1NuK282SGZEZDRlOGpMb0NsMzlKQ3N2RG1qUVdHRFVQb0FPblpMV05uNjgrL1JlZVlqZmE1SDhIdUZ3cC9JWStoMVU0V2dicVo5VnB6dHdGV2hwWUdsMHZBUVMvODNwWFBSb3phU2pMbVhxSkg3RitPT1NjYmRGck1GaDkvcGwxNUpjUlVxVnI2aTUrd2ZuOUg4QnZPRWUwTkRoNzE2VUNBNnkwM3Z6c3QrQWs4UUZWMTZHaUl4TDhSTkJJTG9pLzNQRVhGeVNtQ3Z3WXZQcXBzUVhoYmxCSkY3ZVIrdjI0aHI1K0dydDVNRGtjZnBWK3Y1eTZUM2VDTlRhQkxRMmtsUDNHWStvZmYyTUdGRnVhd2cwNHNsZEZyekRaYWU2NTgreWtNYzlwNWxsNzdQU0REd1ROMjNjUHhaT0wvcjBQcUE5OTk1WjdSR1Rsby9tM2Y2Tk9lRmZQL29sRXdTOE52RFpUTlE0a1czNUMvYlJYaXl3TC9ncmprMy9PTlh2ejdwNkxFM0l4YXJJeVFsOVV4UHdnSlNmalZaK2puUWQ4QTZ6RDI3ZDhSbFZISlBqSnltZ0VGMWtXL0x0RlZKQlpocis2K1BiLzVGRndiTi81dkp3Q0Q3MTJQNjc4VnYvc2ZSOXhOU255ZDU4Ni9hWXhSWlkvZXZaWDZFNGhLU1dUN2QrdU5GdFVtTGNIYmU2VU4vNGdnS283QVBDYzJRUk9TYlpjTGJDbHdRcllsSTBDS1pPNXdCVEhQdG9JRHNQOHZCa21YL3JvMDZmdjA5TStnNmpxaU1YejB5dXB4RVgwWTFKS1ZpanUxUUx0c1J6Wm5TSVcyTFIzdVhIcEFNQlYrc3EwQkZQMXBKYUd1NG1tUmhSSWl0aUZwRHYyUVQwOERKTnFycW9qRnMrUDhOSXQ0SXZveDNPa2hNV2RVWjBHN2ZIbHFwV1MzVVRwL0tFcVZYSUFzTEk0bVloS2pjSlNTOE0zTTZaeUZFZ051dk1yNHRnSHlYMnhqNXBzb2JJakZzNFBET2Y5QXRTTDZNZTRsQnAvMHphOXhFdjgxWi9TQng1Z1VPY1E1SWRrRGdDMjJWcHpvQjJRa0ZvYXZ1VTJ4YUpBQWdvWC9lRFlSMFBSaFdJUlFHVkhMSndmV0xIZEFzS0w2TWU0bFBidHU0Qndvd0dqcElCbzJrZmhnVG9Bd3pMRDA1SjM5YVNXTnUzN0tKZEprUmlRb01CRlB6ajI2WldFZmROeWJwdnBqbGcwUDdmRVhweUZmUkg5R0pVU3BHQlg0UjE1THV1NHZKNDdWNkR4QXVKRE1nZWdHZG0vajlldW55cTF0R2YzZm9MYU1TQkJnWXQrY096VFBuNXg4a3cxbnU2SUJmTHpLN1RCY2FPc0VoZlJqMUVwalJSdEppRGdGY1hqT3FJdlRmL1d4U2RPRmV2eTZRWGhsOUkyMjd5RDBOTENTWGJiVWd6SXZFRlUwaFB5SDViZTRxUnFwanRpY2Z4Z3h4V1diRmhXaVl2b3g2aVUwSkE1Q0lXMy84SVQ3Ym16RlNueDFVMFhleTRPZ041bXEwdWdaam1ocGZJa2g2OGRBK0p6RnhCejdOTU9TdDMyMGgyeE9IN2dmbUt4MTFRN1JkQVgwWTlSS2ZYNE5PcUFaMzZDZ3ZYY1lSSFNsTTlpLzVvQmdMcDRDemdsM1dJMW9hWGlqSUlvRlFFaWNoY1FaZmJSbE55U3IyeTVvaU1XeHcvbVcyaHBXMW94RGZwQytqRXFwYjVTZTlRa0p2eE51cHVBQXpFSEhKL3hMajZNWndEWVpwdkxJWUVBbWREU2J1bDlNNVdNQUFrSVhQZ0RzMDg3S0hXM2l5czZZbkg4SE9udkZLeG5LTVIwSWYwWWxWSkhZZDhKd1J5TVlnaFg1VXFLRTZlOCsxKzdaUUJZc2IwNkpiRjBOYUdsOGlTSHFGQUdJaklYRUdYMjZaREVUczMycWpwaVlmeEFTMS9HTzkzU3lMcVFmb3hLYWJTaDViV2NCMU44bDR6ZFduaFV1NlpjUzhWR3ppd3pnTzdGYW1sNFJzSGpLUVB4ZVl1SU1mdjA4d3U3TlJ1czZvaUY4ZE5VT0d4OHRiemd1NUIrakVycHVqbmZlYVRlSXVYV29jVVRuWFdZUTdqcTlGOERhUHpDZHlyNE9XODJmL1U5Qi9xV2hMZWx3bUVMeUJlQUJIbUxlUER5anh5R1NRQ282b2lGOFhOOHRvVzNaVGpMSzhORjlXTlVTbzMrVncreWxTTjVlbzFjT0hKV3QzY2txcW5qL25XbEJvRE5ZUk5PcHFZWXJlaTF0UGpybmx5OEFJU1RGM2IzOHUvWC9iNnNzaU1XeHM4YS90UGdpOFczaFJmVmozRXBmVkdmKzN2N1dIWVdYb1p0NFRUOEhaazJkWHpGTFpVMGdDdnE3alB2LzhEVHVWeXNUVTFiVlBSYVd2eWxaQzVVQU1MSkM3czcrWHNnNTdWZDJSR2VqS044SHIwcDh6K0RVN2ZGWFptTDZrZkhpMmVQVUg4Q2gwdUQ4MkwwNlJoMkh2UlpoeW5aQ3FvNXkrRUFCTmx6ZXZCYW1qekpzUmdnU1g0Yys5NElKc3Zhak9xT1dCdy9iK29IaDNEUGd6MUxmbjBwNmM5amx1Wnp3SlMyZzhjR3RnTXdDeGVwdWw1TFM4T2VxeXdHQ0xkV3VqdjJZNGRoU3FWMVFuVkh2TWI4eENIUG1scGZTaXUwRVRXNFAydUR0ajcvQkNXV3R1TTVrWXlRYWZEdTFuTHlKTWRpZ0VTd21TVEhmdGZ0ZWlUTDJvenFqbmlOK1RrUC9IVDVFMGlwZlpyZE9odFAxMHlwMWkxZTVLL1hmaTlZb2xFamdZK3NyaFg5ZkZkM1FVQmNlNFdJWTM5VWQvR0VGejVWSGZFYTgxTmdiMDZQRTBqcGVmVmVQdEEzZStPTmQxZ2FhOTg3TzdFMGhkOTdZUE0rZFpBb3RDQWdpZFl6eC83dDcwa1ZLYVZYZHNScnpFOEo3RndTSnBIU1A3MzdwK2JTNWlXUkdTVncyUkZaOXY4QndIY1BCNk44VUk4QUFBQUFTVVZPUks1Q1lJST0iCn0K"/>
    </extobj>
    <extobj name="334E55B0-647D-440b-865C-3EC943EB4CBC-14">
      <extobjdata type="334E55B0-647D-440b-865C-3EC943EB4CBC" data="ewoJIkltZ1NldHRpbmdKc29uIiA6ICJ7XCJkcGlcIjpcIjYwMFwiLFwiZm9ybWF0XCI6XCJQTkdcIixcInRyYW5zcGFyZW50XCI6dHJ1ZSxcImF1dG9cIjpmYWxzZX0iLAoJIkxhdGV4IiA6ICJYRnNnZDE5cFBWeHNZVzVuYkdVZ1lpd2dZeXdnWkN4bElGeHlZVzVuYkdVZ1hGMD0iLAoJIkxhdGV4SW1nQmFzZTY0IiA6ICJpVkJPUncwS0dnb0FBQUFOU1VoRVVnQUFBZ1VBQUFCVEJBTUFBQUQ5K21uOUFBQUFNRkJNVkVYLy8vOEFBQUFBQUFBQUFBQUFBQUFBQUFBQUFBQUFBQUFBQUFBQUFBQUFBQUFBQUFBQUFBQUFBQUFBQUFBQUFBQXYzYUI3QUFBQUQzUlNUbE1BWnJ2dnF6TE5tWWxVSWtSMkVOMHBSRGJ4QUFBQUNYQklXWE1BQUE3RUFBQU94QUdWS3c0YkFBQU42a2xFUVZSNEFjVmNUWWhzUnhXdW5wbCtNOU05L1diUWhlRENIb2tLQ3RKUEVseEV6QjBNNnNLZmViaFFJVUkzZVJGQjBSNWNaS0dTSGpRTFY4N0RnQXNSdXlFU3Nnak94SUF1RkhvSUtrRUlNL3FTaUJoZVR4SVVNVDg5dm9tVEg1TXB2NnBiZGVyVS9ldDd1Kzk3cnhhM3EwNmRuL281NTlTcGMrK01FRGUwL1BMZk4xUmNockRHcGIyTTN1dloxWHI5ZW5Jdndyc2lqNHFnbDRkYmsyK1V4MncyVHRXYk5aUWwrZlpzSXkrUmVueXRSR1lGV00zTGpSRDc2VWVmK01TbDF3cFE1a0J0M1BXeit6OFFiT1hBMUNnSDhqQXZhcWw0ZlJrNm9nV3B5cXVsOGhZOXpYUWpMOU9SM00rTFdpcGU2eVJrTjYrSCs1OVNlWXRBTTEzTHkzVHU1ampGaGpUSFF2MkorekhpTi9NT054L2U3MzU0SjFaaGtBOVppTHI4YjE3VU12RlcyTFNoQ2hmSzVLMTVCZElvV2g3T1FjbTJtRWVtRU9mbE9pR3VTdFlnNkl5Vm9JaVAyWkV6U3B1S3ZDMHZFOTJ1TE44bk5hUXM0R04yWlc3ZlFhT2V2ZEpqSzkrVTh1THNISDBPeTRWOHpEblo4Y2x2U0V1eWlHQlRzZ1VwU2ZwaUlSOVRZZDZwcEFGTVpsUGhubmdzeTQvVHprc2JnMDBlREREc0taVUx1U1NrYyt4RWh1bStWUkpieDJZa0M1bjRab0ZEeEFtWnJiYkx2Q0JNdC96anVWOGdQTUJVMmlacW5XMVd4YWgzV0lRTzB6MHVScDBEdTFja1BGQkg5VVlPcHVXaThLQUVwcnRlTG5kd0d4Y0pENFJZdWZHMzJMcjhuNXMxVEhmZnRjcXBGUXNQaEdoY0I1YzBZU1lMUERpRzZkN2s4QUNqYloxTkdITHAzU081N1hqMmJucDRnTEgweTk4SE44UEUyZ0cvMDQzbGFTTFNMTUNDNFlFUTgzSnJGbmxUMEk3WnJHRzY1aG85QmFNMGtzSStacEZiWnhyWE11RmVFaFBoQVhPUUpZa3A3R084SVpVMGlFdzJpendndUU3aFFkRXJTTmZGNis4SWJvczU2ZW90WDgyY1V1Rk96L2hndWgzUitQNzQrU2NuOFduOC9vV1Q1LytVamJYOCtlQ2VQUlVldUNrbEV6enlxZUNPNzdLdUprVnRYNVMzdWh2ZGtnbWVvRmdEaGoxNzFYUENNTjN0Mmlia1R2SktsWmFVTDBqNW9TejV6d2J5RG5udGNPSVZwUEVqS2Mra2ZOSHhvcnhxWFg1SE5Ha3NCMkVhQWd4TGppUzl3eGdydk5jOGVWSThJazhHYmtqeFdpV1F6eDJLNmcreUl2c1ZpUW5VeHk5UHVvSTBldkxhdTBYdGdOMnJGdXd0cnYyR0VLdDBnekgzT1REazloc2ZYVkdJSDVUMXBIeEtCNHBEZVhzR3AycFhma1IzOTlJdldJMlcvQWR3NWs0bitaZ2RlYW9zdmpGMnZHem8yZ2d1cSt1RE1hV3F1YytwTlhnN1kzU0Z1L3pnZkN6UFdoOVRQT1l5NDRRRGV3RllaT2RxUlBSamhzUDRQZGxYa0dkc2RONW12TXdWWmtFbGQrYnRqUXVLZGF5RU5NWWxYMjY5UzVxeXRMTkRKYWR1UjZZYTBZS2QzZEt3WHdTcHpna01PaHBuQ0o3N3VwYjRxQWNTK3E3S0F1Tmw4cXB0dGQwamFUemtuR1g1NElRMWFOejEyN1F5VUpLaVpjaE5XbW1ac1lFZ0kwNXBtVUNxRmtpV2pmVTV0ODFpUXBVenJ5QkRZckhDZUptOGFtc2JUSUVSc2w2MVN3K2p5TFNGS3hDWlVoSVRSRjdTQmh0c1EvV3gzUjUvYXFwMXppbzNLbXpjSGlLR2FZSXRhSEJHZUFBOEc1Z3VNMTVoWHJXcU5ZT3lEMjJTdHBQdEU0Y1FtVklTVDJrYWdwb0M5c3dvcG1oWlQrUk5UVGN3S0cwdlloZUNCdkYrQlFHbmpiQUhzMHdVSFBaQ3JUdGhEV21EUFZNVFlsbStpZnFpSnFRWG9BZldLR0FlRndnMW9iSVFwS3lBZHdBVG9aL0VIZEhJOGFZMExhdFhvWVVhd25zUUo3OUM2NFJzZ0V4VXdCQWZvNzFvS09lNHV1aXRXVlViQXZzMCs5SWlhWE9sSm5yOFpINGY0WUVaMFdicUZyZHA2MGFwdmdrZTBhbzRxdTdRTTh6cFo0azJXWWhkL282dHAzYWdmWXdIM29Xckh4UkpFZU9TM05ZUUlhcmRENXZhOUQvK1M1MmVNOTJXVzQ0STl6R1paVVdlMkNXTDRNeTd0eXFZcHBsREJFYzFkeDJlNlBLbGFxdk4yTmtDeXFyVlRSaVZOZFFLdVk1ZGUwb25NTThMOGwvdXNleUJtMm1FRlV5QnJPVHZnMGluYlI1WXQ4azhxTzNqdnkzU0tmRVhDb2tWZ2o2eWZ6VkFqWFFUenRXZUJuVzZUeURHVk9nemxZQzlZbEttYXpVWWlzZGlWeTRDVzV4aDN3WXpJRjFSKzdqUDZYa2RXMnM3NjRFM0dSZTZiZG9sUjNod1pJZ3J0QXV0SW04eXVXaFhYL1pzRmU3SEhHaHFPY2cxT0hSVnd4YmI3ZkE3V0F1NlFnNXU2THdld3dpcjZydVhRMTE5ZGt3bXJ0c3VoQ2N2Z01WVXRxSEtFcm1PSWNIQ25pbWVkRG5SdEFnUDdQVGd5Y2hoKzN3RHA3NStCMnZoWktUQWQ4Y3RCOE1JcTVnVzhCcFBQM3FmbE8vM2UxdUdBZmJGK0FrczVtV0RNMGV2c1dzLzljbW1hSjMzbGhFeHo1RmhBazlHTnVmeFplcnJ3YjFHbTlsTE44TmlNUzFUcmtWVEVRZEdrYUFxUnlGdkxHYW9NL0NUS25vb3F5eDV3UWJUTmhnZmFiTW5UQzNPd0lNa05BNll1MmMrSm9iWlE0RHh5aXQzZi9wNzhkMjBxU1NNYVR1azYxckhnRVB6S01acWVvQ2Z1UnM2YllObzBtYVBQZFNjSEpMWHdSdGQ5N0lkUm1WOURNY0k2OEE3amtNVmhMNGE3Wk5Oc2xEaXdEcUdaT0tDVU8rTHlBTzN4YnRNbXoyVzZDQ0g1SFd3aG5Lb0c2YWRHUjRFcWI2RkZKU09CU3dtZVlIV0hwTTJjN1ZKTmdaV0xiZkZXQTRlc2pnNTBCVWFpb1A2TmVWUTF3d0lQcWJqOTdJVzhGSjJsTEtjdE9SWVRPc0ZHc2xteWhnWHFvN3MrYXlvV1BLejY3VFo1OWRQV3h5R3BvN0dpNlk5SW50bUNLYXE5TVd1VmFTM2J4aTQ0QkFlNm9KQnFuaWhSSVJTTll2bEQ3ekRNZkJDcE9RZGdvSWNKMGoxUVB5NlBFeUxNMEJSWTJ2bE1YQ3ZIRjF3aU5oc3d5RE4yWmc1UW1TYkJmTUgzaGVSem4ycFpNckFzdlIrZTNSV2VXQ3ZnVGlESE9wT3l2bWlDTlFhZUlUVWFGaUR3OUZvZG4va2RHWmtkcUYreTBmM2lZUlZodUNiVWhJMWlBWExVRTBiSWtGMGl1ZkRuTmFadU1RcXFDa0U3K3JscUg4dUNSRUNVODRZQ3BVcFh5T0d6cjZhRzVwYm8zWGFQUnNrTUY0SVVsWWdPWDhnMktVSlE3SnFQbklPS0NJRHRyQVJBY1dhMEFON3BRRFAxOUYvTHRuQnB1WWZLTXNKQzlnTytmZWRabzczTk9qcXEwaHBkY0xlbVo3ODhreDZKNXFwTThWUXRpWUpoQXUzWjRlNWdsanRqVkN5ZTZyZm82L09DclJLbHlvTXllRFVqZklnMjdnb0o3Z0duMjFLaTY5a1lHMVBJQ1k3VENiWTlkZWd2WmFBQmtkbTR5S294REV3K3VzSmFFTDBLRE9rdW12ZklDVEtjaUlrTXhLdytLYmIzQllxWitvVmdOS3lXVXVZdVF1NXRPd2E0SEN6azZoLyt6T2VDQ2pudWdQVUFqM0MzN3h2ejhHUTNISG5KOUE3Nk5yYzEvMFJQS1Z1R2g0K3Jsb0RZcDhvd2grRXBEQmFpOXUrb1BIUEkxeVlkNDZITVNwY1pTdEo2Vm9jTGx1R0VVUnZjNTdZMkNQWHZxTDlQM1RmM3c2WDhlbUZuSUtCb29uaGpkdzFTTDA2T1ZKSXFyZ3NKOFNGSTRGanNlRmNkMDBqTmRkVkhzb2FuUVpOKytnNTE5eTI1MEtQempZVjhua21oL1BzbUVRMXhpK3IraEJJbHdtSXlxWWRtb3FXOXZIR0pwUVJ3OE1NOTRqdW1aT0JyVHNEaGZ3akRjWDZtYkJKMllBcVk0amNvZGd4aEUzNUpQZWpFbGloQlVEd053MDNISE8wSGlGb2s4eEVpTWZPRGhWd0UwaWRzRGQ4dHUzSjJrZlBHdktpb1pyRThMQ2dHNWF1T3I3ZFZyRzltRjlZeG1hVzdkZXNRcmJETTZhaDFqWGdobWxKaXYvU01hUlVNQXdLMmpLY0c1akJKN2t6U1RPLzR2SUJLMllFWStEQU9GMkJGZXRHWGI1TGE4Z283STNoSVNsbEl4TFJQTlhycWVuWWdUME1MYjRSYkkvbHgxV25jVUdpOXBKK0kwaUxwUW1uZkZBNEF2cXVIT0JaQzBnTjRIaFI5Z0drQWlVeGN1dGo0d1Zhd0hIK0RKallYNDNUZkF2dWNRMHF1NjdKWTNnNDMyMG85bXZ5UUVCbGdSdHNZQitRaDA2aEhEckllNEM1SG1pcFpqenJ3Mlh1aEhoUXEvUTdtWWRUQnMxSEIybDlZd3lWN3VrZ0ZONEVEZ1dHR3RUWGU3YUErYmVnN2VFN002R09nUWhlbzJzODdvLzFpL3FRSFY2cnNKRHFRRjY3S1A2TVhha0dFb2ZuRi9pT2pHZ0pEZVcwUCt3ampGcHd1Z2NwL0swQjlpN1k4RmpYQS9sSnFPSGo4dFRxSVpUbHhPNW5pTG9zei9iRXc4R0xRbHpGaWoxZ2xDU09CejJEUlBHVk8rVnpUSWIzcDIwMWpDRDhIdWV2Q0N2SGtuK0sxR1MraWRFWHI5cHJxcUo4U2twOGdnRHRwYkxTZlduVW9aYXVJQVE2ZTBISzJ6QjRVLzU0OWlSZGtrTFFRNHFSbWpvK3hiaVZ0aTZPSjM0dTVSMkJsRjRRTWlJQ3hReGZQc2wvWFZTMXY5M25mN1lFMjcyZzRMTVhTbGNvVmc5Zk92bWFtMXZJZkxVVC90S3pmdS80N0o0L1VGTlhJbXNndm5UcDVMMkhxcWQrN3huVWhrb1VUM3o1Vy9LZm45VlRKSnk4ZitvS3Q3Tk5SRE5WS0cyVnhtVzBudGJqNEkzRVM2bnJ0N1ZjZUdQZnNDeHQ3QmYrY2hBRFRnV2c5R1VhZFhzcnJjZkJxNzVQZEIyUldoNjhhbDRybjNmSGRFUk00YVpOWTZjUjl2ZlRlaHg4MmJnOUIwbXU1Y0hML2FudVVMNkJkL09sL1BzS0w2K2FNUFJlMUVFazRDeUdFV1pDancvS2c3ZWExOG8zbFV0VVY2Zlp5NnJuaHVQOGdqZ29CcGsvam9FU0FYbndtam10SE5jb1dHbjdLRkZRUWFDWFY0M1RWbU91UEk0ajJwMEVZQUlvRDE0M2owRHdSbjdtSWk0cmF3bGlDb1BzRjVFcGhJdDVycWU5bkNQSmdWZXpsODZVOFJCNFNXVWo5ZFdKUU5OWHNzK2lLOGVUT1RmeTJBdlk1TUZiWXBmelRNa3I2a2JyWGtGbjRrN3N6STVKZXRzVEdZaEZkcEhKd3M2RDU4VnNXY3lxNm1nODZHU2g1TzhicWJ0ZFdxbWxaUlk1d2E2KzFuSkljajBQM3BEZVVTWHpjTkRXaVZpa1c3NERUMVdiazUxMHVuTjUzSUZKYjZWek1UMTU4TmdkYmdLL3EvSnVkOHVmZ0R1cG0rZFZZN2k5OVJnb0JnZy9wb3lCWTRBOGVQd3VIMk1RQVR4KzZ3Y2prT21iUWJvNVYvS1lRak9uS2VUQjR6bWQ2V2RVbkpMbFZhUEVRNWJPaVBiWmRqMm5CZWZDNC8rWXhBcTRFYjl0bXg2TEMvdkpJQTZMUXBhL0hvVWt0M1BoWll3bG1XdEowSnUxOWtuRHo5REpKUFRTWUJXWDNpMk41N1NNV0RKeldoWlQwZEhyL3Ftb1N5V3ErMW42VW5sbk0rdWxId3paaEtYM0xwZnoxbVNLY1QyMU5RWFI5U0c1ZjJENS9oOXlFb3Z5TU83RFlRQUFBQUJKUlU1RXJrSmdnZz09Igp9Cg=="/>
    </extobj>
    <extobj name="334E55B0-647D-440b-865C-3EC943EB4CBC-15">
      <extobjdata type="334E55B0-647D-440b-865C-3EC943EB4CBC" data="ewoJIkltZ1NldHRpbmdKc29uIiA6ICJ7XCJkcGlcIjpcIjYwMFwiLFwiZm9ybWF0XCI6XCJQTkdcIixcInRyYW5zcGFyZW50XCI6dHJ1ZSxcImF1dG9cIjpmYWxzZX0iLAoJIkxhdGV4IiA6ICJYRnNnVTE5cFhqRWdQU0JjYkdGdVoyeGxJR0pjY21GdVoyeGxJRnhkIiwKCSJMYXRleEltZ0Jhc2U2NCIgOiAiaVZCT1J3MEtHZ29BQUFBTlNVaEVVZ0FBQVNRQUFBQmZCQU1BQUFDelJhZHBBQUFBTUZCTVZFWC8vLzhBQUFBQUFBQUFBQUFBQUFBQUFBQUFBQUFBQUFBQUFBQUFBQUFBQUFBQUFBQUFBQUFBQUFBQUFBQUFBQUF2M2FCN0FBQUFEM1JTVGxNQVJKbTd6ZS9kcTNZUVZDSXlpV1oxTkpvTEFBQUFDWEJJV1hNQUFBN0VBQUFPeEFHVkt3NGJBQUFJZ1VsRVFWUm9CZTFhVDJpY1JSU2Z6Zjh2bTJTam5uV0Q2SG1MV0ZFdkc5UWlIbVNybUtJb2JFUmJGQThiRUtGVVpBTktvV0JKRHJXMVJkamNQV3dVTEI2VVhSRlBIaEpSOEpnZ2VoRmtxODJtYW0yZmI3N3ZtM252ZlR0ZnNuL0dFckRmSWQvTW01bjNmcG1aOStiMzVsdWw5bjNPL2I1dmwxdmNJVlA1OHhaYjNNL2NaQkVPRktUZ2s1L0tjTEFnVlFGMnF3Y0wwbHZIVGpZM0RoWWt2ZEZ1UTlyUDNXN1BVamN6OVArWXBjdHZ1T2ZpM0ROdXVVdnEyZU9LTjF4R2xHcnR1dVV1cVY5SVdmamJaVVRIbWpWM2cwUHFGOUkwL09Xd2dhSXhPT1JzdVBQQjhxc25WM1ZUeGk2dFgwaWpzQlJaL3VpZXMyOGUrWU5RVERpeFp2Qkl3MmRuRFRzMjdQejZoVlNIMlJER2VHanFHa0VLWE9mV1ZBbmE3L3o2MjJHNHVxcUNzcDFmdjVDSzdRakZhQWpwSmtGU3hjNzlIVlRoajZidWNoZThwRVpnVVJmMTR4VlNBTEhEWmM3K1dBYTRIcGtJLythaHlXcGg4UnU0dGg3SjZ1MzFLc3laZHErUUpoZ0tuS2lqeGdpKzdTNnpza21BN2JpU2hhZUJYTklySk81WE9SQk9OZzFYTEppbzBNTGxNazhlRjNyVlZMeEM0dEduQWJCc2pPQTdDM3hub1NBRHNTdm9UdWdPdE5lOFFpcUExaDg5TFpDN3A3UmpXcUwzQnNlWUJhQ0k0UlVTMDZ1cXdQQWhpaGJFZXpsR1ZoSHJXbVJoM3lla0dmaUhacUlDVjZtQ3BSeHM4dm9FQ0lnckxKVDZoTVJpaXdxU3FjKzRjRURWQUJaSWRTeGF0SUI5UW1xd0RZMHV6cVlNelUyQlNLc0xzbHFqc09RMVZHNlJJNnNoU0hwOVJVeExvamxIWWNrcnBESXpPaWJERWs3VENnT3NjQkpwcGJBeHh4bzlMbHlHcjBWTmhpVzBXbVBMcW9ZVGlFY3BMUG1jSmJHQjY0bXdwQkFGbXhjOGJwWVFwbjF5RkpaOFFxcHhOeThrd3BMQ3RXTDdIWStiZVlzSEN6bkxscnd5Z1JVZWFTcVFpTlpLbGRsTTRIRnpoVU9xV2Jia0ZWS0ZnY0N3MUpFWUZHSXlwYUZzQUQ5UHNENVBBUE11dWtmTlBaU20ySm1nUFVxRUlhMG5jU2d6Z0VwTk5NblNpb3lpMU5CemFZZ3ZSV2RZVWtnY0QxbWw2SkJ5ZjhjdHdjVXY3c2FtVTk5ZVhMVjkreStNc2dDTUdRbHUzK0Q3eWl0blNPRU1POGMwRTBiRzNmSGtVUjQ5UGk0SDY1eU0xQUEyczFWWUFJYVRwd1E0aThoSFpoMlFGbzZkZU9MRThRVXYrMGtRL2pvU3RGYjdqUG9jMnV2V2JwWGlJUkk0L1R4TWpiYVh2d0tmQTZVS0FCZkNhSjJIRjYyTlBPT1JwUWhUKzVSajlleUFBUXN5ZWF6QWJqRk1YNGRaZk9JcFFTT0NoSG5sK3dNYVRoOCt4ajBJd3hMc2h2OC9ydEN5R2NSVGdoa0RDZUI1MDc3Zk8vanFqclRIdVFINHF1aXdaQmFzVE5STnBBUXR3cFJ5QWRTQjhBTWFraXc1L2JQS1E1OTJxR2Frc3NJaUtFOEpNbVZTRzNmdHdKQVE1R2xFc2lSSmRUeE9IQ0FZbHN3NVdtUWN2TTVQd2NsNGg2UDJGeEsyVTZyajVTUVNXMy9aTVdRR3JqTnBqV0p6QVdqNlpFb3c5WjdSNlB3Zm1icitpaU9DYk5RcGI2eXlWR1NJOWxWb0pmTkRER3F0UDZON2oycllCRi8zS3hCYktoSzZaRXFBSFMvZEg0S2ExNE44UDFzaWtXUnNxUUtNNmN1VUlNVHdxY2JFRjkwYk1zN1BkQkpuMlJJYTNMWldSRW9RU3k5akQ2Y1AyMUg5RlFTTDVXeEpCODFacTFPa0JMRTB3SGxrcVkzdE8yaGhuSE45bmNRWjRxclAxNmJWUGl5Y0lCYm44VlN4UGZ3VnhoZ0owV1ROSXB4R1NIU3lUbkNhWjZ4amI2SUlSamo0ZTFxNGQ0NW9FaVpzYk9OSHhES3pMUXppamNWL01VdUNlQ3RjaXJYWUtxSmo5aHFoZlBTS2dJUnJTM3RwcXZTSWFCeWdVdUVSZUlYQ1kwTzQwMVlZeVJ1THd0QVU4MCtWdUZFUkhYdXN0TmlPVVVVNlJCQWR5eWlqVUxHeUpKVGpGZHhOS3lpd0k5RUsreXNJOTJiWFhTVitzUnVIaXVLY3NJRUxSNkd5eU9DSlhyclNHMThTVWFBc0l1V2NWUjFmQy9CRUhkdVF6YzNiTG5uaHVsWWNGbnJrU3htK1BwUlhhaTYzYmhYWHdrQ2VJWjRadG1BVVc3WmRzaC9iWWtjQnZTYnQ0VHZaam1NbkNrWnNFeW54OXBpOEtiNWltazVNQk9aMEZMbXNQa2VoUjc2azJMbUxrSXliMS9nK1VkR3BPOEpaT2xyZW9HVjI0QmhBeE5rSmJla1djVGw3WFZsalcwY2JMSGJMS250Rnh6a2NwUUQ0ZVlzV0piNFRxOXRsRFcyZ3cyMzNhcXk3L3BQQ2s0OUdnOUNaMkFWS3pITUxjcUhHL0VXaUpGSm1hTXZzSlhUYk9lb1hmeUNvVUNEVmJWVjRuYnI0TGJFYnJRMnpOQVYrd0trb1o5SU1hb2xNSno0VFVJT0gwZ1pSdGJGNHVYQ2JQRVdhNDgvak9sUXhGcm5GbGpaeitMbGw2ajk0aVdYZ00zRXcyb2l6OEVoNW5IOGpnL3FacG1rYzJrMWpPeWp1bEhiWFRjM0RtOTlUbE1LUW5TM3pTY0lQbDNQYXpBamNDQ3E3YTdxSTE3eGx0cFBPWDhQRytWRHU1dysvemZrczFQd0wyL0ZvSTc0VHkrRVVuWVAyZDlycWh4WGVwYmlKRk5sa3lWNUFzVHV2YkhsblZuME43Vm11T0c3UGEwcUhuR1gzZ1hzZnd0dEJXcWdacEx2REhDSWYzRitaM3d4ZUFNQXJwbTJ1eU16aWx2YjU0SFIwZ0Q3YnBDNWpTRkZHZ1YyT1UxTy9KWEYvK3VXUjltTmlqcFRaYTZlamVibDAzL0gyaytIcUdYdXRRL2liaXIzb2t1blkvVnVtQkIzam1FZDJ0SVdDeXByQ3c1dlluTHRYVDlMVW4rVkVXbGpjY3FvTk5DOHZzN3R4WjY4ZWhTVW5rVEpLV0hRM0l2SE92aForcVY4VHdrRXJJaVhvVU5hTkx5SGo2eGcza0NESENHdUhJbmtuMXRFY0NXcWNnNmIwNlVrc1VvTGt5SzdpY29zZGVFa0ZmZFhGbDlTa0JzNDZrMjIyWGhKNXZCVVBVSERjYUZsdGpKdGJXYktBU2VabVVqWmczWFdqWlZTeURNYUlPdDVJRXFJNDJ0SFN0NkNXenFKRm5wZG1ZTlEvNTNYZWFFWDJ4ZmZ2TkVoNXpRTW11LzFZa0taRnlIbEtJQm9TdnhKSXRObHFWZTl1ZmZwNmZNbzMwcFR0dGMzTUdHVGxjNWhwTHBxNmwzZjZvU0h1bjFKc0lTdHZZc2F5bmRMY241aC81QllhNUMyZGFLTEt0TTZtd3RPWFpBT1grTy96aExMa3B3clJhQ29UT3NVYXZtbXFmdDc4STdmUUtEL29pQ2FxVE9rWXNESlBBaCtsSUkwVTVydUtnY1cyR29vK2R2b0FFK3NvcExoY2ZVOHFaUUNjaDhkRm1tWGtBNzB2ekxtSFQ3L3RsaWVrN3k0OG1wRGNpdXEvdEFFREphNWE3OFVBQUFBQVNVVk9SSzVDWUlJPSIKfQo="/>
    </extobj>
    <extobj name="334E55B0-647D-440b-865C-3EC943EB4CBC-16">
      <extobjdata type="334E55B0-647D-440b-865C-3EC943EB4CBC" data="ewoJIkltZ1NldHRpbmdKc29uIiA6ICJ7XCJkcGlcIjpcIjYwMFwiLFwiZm9ybWF0XCI6XCJQTkdcIixcInRyYW5zcGFyZW50XCI6dHJ1ZSxcImF1dG9cIjpmYWxzZX0iLAoJIkxhdGV4IiA6ICJYRnNnVTE5cFhqSWdQU0JjYkdGdVoyeGxJR01zWkZ4eVlXNW5iR1VnWEYwPSIsCgkiTGF0ZXhJbWdCYXNlNjQiIDogImlWQk9SdzBLR2dvQUFBQU5TVWhFVWdBQUFYUUFBQUJmQkFNQUFBQUtVU0VoQUFBQU1GQk1WRVgvLy84QUFBQUFBQUFBQUFBQUFBQUFBQUFBQUFBQUFBQUFBQUFBQUFBQUFBQUFBQUFBQUFBQUFBQUFBQUFBQUFBdjNhQjdBQUFBRDNSU1RsTUFSSm03emUvZHEzWVFWQ0l5aVdaMU5Kb0xBQUFBQ1hCSVdYTUFBQTdFQUFBT3hBR1ZLdzRiQUFBTFgwbEVRVlI0QWMxYlQ0aHJWeG0vbWY5M2trbmlFNnNva2tHZnF5NHlpQldmbXdSRVJhVmtxbFlVaER1RlZpdGRaSW9vUlpHTXFGMVpNdEwyV1lxUVdRZ3VYQ1FvN2NaRkl1aFNNb0pTWENWZ1hWUW9lWDN2SmMvYXZ2bjh6ajMvdm5OemJ1NWZJWGN4OTV6djMvbnV1ZC81bmU4N3VlTTRxNi9DZFcveGNIVzF6SHB5eXg3Z05mL0hlbnEzeXF0aWUvSGpQM3k0RFRCZEpiV1d2UEZpaEg3dEFkeGJTL2RXT0ZYMGJ2amNNY0RwQ3JGMVpHM2Q1VjRWQUs3VzBiOFZQdlhmRnN3T3dQa0t1VFZrTlE2RlUwT0FzelgwTDl3bEYrYVhuTHNGY0JJdXQ0YWNFc0IvdUZzSEFESjIxdEJQaTB1NE9zVTZMUU84WXhGWVgxSVI0QTczYmgvZ3JaejhmUFdwYklaZWVDU1dmaHYreStWdzF0K05wUkV0MUxnZkxiTktZclpZeFZXODN5K212STM3YVU0QlU1U3pvUVpKMkJqRFJTS05UWURqUkFxaHdnZFoxL3NPSEZtTlgvdUU5L2d6L3VaVE1FS3FBbkJvVlVoTTNFNmJVdnpxZzg5OTk3TzNXVUpsdzdvQ2JwcDQzYjFBaDRZaXlybHZYWUJCWWkrdENuMm9XdWxSeEEzZk5jd0NYUW5ZVktQVWd2bVAvdjNtUTNEbjNIRTk0OWs4d09mTjVXck0wNW5aOWwxbm1WUmplWjI2SGJnOVluYmZDOTkwdG96ZEV3SG1tSEd5WHk2a0JKakNjNjk1SEN0cU1BcjY4V2U0SjRLaVB4OTBqTmdld2p5bmVObkxnRlE0OFd3Q2wxY0w3anBUOFRSRmVCZ01DR3JsaHVwaCtCQ2NSMXNmWFQ5RitnSGNDbkJuR0NieXFtRmduY3VPNCtBU3FlcGVwbFpTVkthRDlmamtGb08xQStZcjJyMWRBTG9XdXVTcHFLMFU3VHFrVUJJcWZRRnpMWkZZU1V0aitpeVl2QkJFS2NPQ3ZBS3BrTzVPN1NhMVVBZU9Uck1BVUxlTlRhcEJ0K3Vad1VvNm9DRmZ6ckpvMnFLNHI4QWxOWXBKeW9EMHUyVExLcWZGTTJKUE5rM01sZFI0ZDFjV3lMc21VZy9ONDRveGdmVVpXUVR4QmdtWEdtYW9FeEVDZVFwWU1oUHd1dG50YVZndlE4WUVtejdJaEFJWFpjUm9JODRkYzdHMmNTb0VKbGhXTkt4M01TM0FxL3hnRE91UklwNHhhS1M0SWJDakRvTzZkQUx3Wlp4UXVZcGk3b2xNYnllUGZMMWd2bHM2WW5SYndEb0s5bWpZWVQ1K1JKVzNGYXgzUmM1UnVVWDVLZHVCQlpiTWlvUjF4OW1rOHl6MldHV3JJbUY5VDJZSDQ2WmlwbS8wVEZoTFprakN1dVBzVTRqRlVzSndyU0t6OWU1Ynd2N2tOTmxBVnVtdWdjQldrWENpaEhXVThPVE1ZbnNZV0tZOWthM3Z5WXp4RnpTOHdzMUhjTnFCTFR4QzNHQWpySXRESWNlcGs2Ui9MT0ZlU012dzZNS2o3UEtBWmppR3hTU2RFdDJqa3lneVdVU1NkNlVPVGVKdzFzbURZQUU0OHFYdzBFdGRBNm1YL3I1aEluQXlRd2pyQ2ltMkNLajAwRU5MTUUrVTQ1QWg0MU11YnV1TlR0SmUrcjczdFU5RnpNcHZucmo3dE9NZ3JCOUpyVExKVTFqbHg3Y2V5V1YzUEhOVWwwSkxLcEN3M1Y4cXpmNkoyYlVIZDFiNTd2NE01bTI0Z1dDdWx4c3RyZkZ0WUo1YkRiaUM0YVd1RE51Z3NycFVFUDhMRm04NHpsODhDV05La2pTNmNIdmdQTEE0UjFnZktYSkh6eVFXR3V5S2VuVktOVldEenBWdjRFOHduN0xHQm5IS1o1QS96OE5paE4xR3MwNWp0a1pTd2hiM2ZmNkRjNktXY3pONCtJT0o5aWtmb3Q0TUc2cmc4UTFuNTZvdGoyNlpLQzJ0aDl4MVBELzZlWmlWelBRZDZhbXdWQmNsVS9GN0lwdTFqRkFUeCtRc0xCU3NtNlUxbnJUSTYrc1dDMWFTKzhmM2hGMERtd0o5eThqSHZPblNGM3NGUXZFZWdlSTczRlNid0xyakdLWDFUSG9Pc2ZQekY3VktzRVVtU0Q5RXg5ZzZuSmFNQUF4V21YZG9ZZDRhcTYyd1MyQWRlYlMweHFCUzF5aG93ZDZ2S1lXbGh2aEZ3ZFF6QzBVRXRXLzRmS3poUXdORzV5MzRFRWZFWEo5bVEvdjQ4T0xpSm9tZ3ZibnJTWVdsKzJNV2piTHA0QXhFT2NQQytNUWlqeVQxZUN4SDE3Q09ITE8wTHYxVWVtQ2RNN3Z4Qk5RdEl6bkZLQmE1R09aVlllQllrOHZCY2JBNUlvTnR5R0pQMEFwL0U4NWZFS0hjbWtPWUVsdTRyOHNBbjhFamhFR2JuajZubUZCWVp4dDljQnQ3K1dPKzgwMnFuMWQ3WXFSQkdDL0h3ckw3b1pBaEVQaFZBS2hGTFdUTjB0b24vbzc1L2s2SXJVeGtXaDlndFdER3J0VXlabGJ5elRnR3JLTzBVVm9MN1ZmUmRTdTJXYTNISnhwVkdmdE9SVlh1b1Rid3pkd1NURnpMS2x2M1NUMWoxWElwdC8zLytmcGwxNEFSbk5Eb2lnazlhUXJYc1hLUVQ4RXBtNG9sSk5pdEZzY3FrWS9aM0RHUzlYR01WOHR5N2pOaEhUOVNvTERPZmcwekg4V1hReW1kVXNiMEs0YllnVnFXVEhnU1kwR3hvQm9JeXhVTms1ekNDNlhDVlBENURUV2kzNldoRWF0akZxWVlDOGRSYWppSEtuWEFVS2dhOGtOL1E5czJweDVYaEs0clNxMGJoa2FHVGxzQkhVdWZWTUliYnJGSEhKbVlzSTZ2elgrcTRZbWhqaUYyWHhFQ0o4Q0tucUl4STVEQ052OXBsSTBhT2Fab0JTT0JRMjMzMURDQ00zS2xDSFc5S1NoYXlnYUZNMVk2anFMc3pEUWdZcktncDVQcENhaHRIQnBHY0ViMGx0UWdqMkZJc1U2eWZKMmlJMXVCUythQ2hLNEdSUFRKM1BqRnNXUGdJQkNyanFheVVqTWdUWkg5UnNKOHZVQTJGVXdKbzFHc3JoMVpndldlSDI4RkJaN2NNelI3cG53cy9sWTFseG9ZaTJFWFdaRmFqV1FDNklwVlJBdGpxd05xM2hCc21raDUvN2tVNEhuQWdSTGdkTnpvbElTVXRONFQ1dXNPeWI4d1lEU0tXWTBqRVdmOVRQQjZITlpiSTlGM2VQYTFGYWgyeDRFVklhVXozMG5XaTh1VUhOYUdXSjVvRk9yN3NPNnE5U0Z5M2g0SmJXYWtJUXF2RUlQcHlhVFdNSCtZZFVwWE5xdTRUS3VDamk4QVcvc3F5TVJ2REgxNG15cmlZcDdTZm43dGZZSmNlRnBIREwvaXUxNzQ2Tk9FNWpoakRhQ2VEK3U3S3FNVjlWM2RESkFkdzZoaEsydUhERlNuQ09ONlRXWWFBK1NTRGxHUjFTdXJVVmw4YlN2UUZqOVl0M1dtd0JRNzh1U0RXc21uVFU3MGh4VFhiL28vNU9QcjFwVUZHeEMvVkpqeWdXYzh6NndkODY0OHkyQlY3YWtrK2QrcUQzUXYzOVpZeFM1enF5cU5GenovbUFoSjVtNlBHUWwzak8yOUxLUTZsMEpGZkxiSDZDcUcyRnZUMjFiaG9hK2VTZnQ1M01uSm5ldnAvTHZMd3g0TGJaM2src08xUkU1ZXU2cXo5K0dxRkZoOEVvTzd3K3Q2Mm5kaFBwSmV1bzI3cmNWQTluSzQwL1BTbWdxT0IwU0U0MEdlQm5KL3RDR1hLY09aLzkzSWdWclo0amVHTGJqdnRoY1gzTE45ajBUNnpYdjRDVmlUTTNMNVMwK3A4V1ZYZmFPdnc1ZTRjZi9ZODVBT3RBL3pjK3gzcnZCOEVuZXdzVnFsNGplR0NrNzVDekQvSzlONXFVMUF3R2xjNHRKV0pUbTFtYmJkSUluTCsrRGV5SEUrMElBdlNtc05BTzlVZHZ4N0h4NXppbjlmVkIwc21LdjczcGxrQ2pzMVZoSjFNUjM2K0VjK2labUZEcEF5anJOSkgwVXFwcjhidjhqZ21OL3lZSzZ4ZksvMVpLOXBHQysyWU1HRDZIbVllMnBGeXJjM1ljdmJmWllGR3NDWFIxcVZmUld3SFdPLzFocVJMZk4zc0d1Zmc4ZWZJUU9pZXFWcDJpaGQ5Nzd5aGsrNjF2cjJTUExrbW5tV3ovUEwxNStZZjk2UEdpa3dPM0tjb1E5S2twTDVicGJXRm5NOUhEUDZJa2hsRjI1Zk1LaFVTOE11bEl3YStSbjErRENPUWJJL1dNVmRWcmNTOUxVS0pTVzJGTDdaTmZ0bmRycEpKYnV5eVJDOTRwT09nM3Z6aFpXWmxraExhNXVOZXRWR0RkTGlZQWZ1elVHMWJQMEtuSzAwNEsza0NtYmdOd2E3U2k5R0xXUFhES0hTMHRvaVVvcDFkaFZybjV5UmhNWXlVbkpTeEJkVUc5YVNJempNVUNhVVFRYnR0NkpQMTZoNGpMYmxSSjlvdlhpTGRFS2JwTVlObGNFeTdES1VtWTVoTzlIWGx1cXhoaU1uQzFvMTBNS2tjaEFnWmUzMlZyM3NvcDl0UlExQnozTkNaYmZ6ci9Xc0ovclNnYTFZb1c1OGJ5ZFZnM2MvcDk1L0trak8wcWVsOVpLZCt0RVN5VUxvUlFDc3I5SmhxelNYYnpPMUI5NTkzUTYweXJIaXhmb0RXTUFTRmxSd2lBbitTWkNlcWI5aUU2K1pQM1NGRFVQUDZjTmtzSkFaWVkweURlT25vdE9QNVFJR2ZoMExFOHhmUndJbVpQZUFuWEw0V1ppazVIRFA4bjhtL3ZEQm45aXRQdTJ4czRYTldLdmVxbThsMG8vbHJBSlJSUFBEaGhEcEVzUEdiak9FbTVMc1ppMWVhckgybXNiYzJjanZQMHpFczliRElTYldiUFFqVW41dTVDWjhCcjRReTE0Q29WOGVKaEMyaUI3ODBFSmNKdjNrMFU4dkU5ZUc4ai8rWWhzL3kza2RiQUFBQUFCSlJVNUVya0pnZ2c9PSIKfQo="/>
    </extobj>
    <extobj name="334E55B0-647D-440b-865C-3EC943EB4CBC-17">
      <extobjdata type="334E55B0-647D-440b-865C-3EC943EB4CBC" data="ewoJIkltZ1NldHRpbmdKc29uIiA6ICJ7XCJkcGlcIjpcIjYwMFwiLFwiZm9ybWF0XCI6XCJQTkdcIixcInRyYW5zcGFyZW50XCI6dHJ1ZSxcImF1dG9cIjpmYWxzZX0iLAoJIkxhdGV4IiA6ICJYRnNnVTE5cFhqTWdQU0JjYkdGdVoyeGxJR1ZjY21GdVoyeGxJRnhkIiwKCSJMYXRleEltZ0Jhc2U2NCIgOiAiaVZCT1J3MEtHZ29BQUFBTlNVaEVVZ0FBQVNjQUFBQmZCQU1BQUFCWWNoeHFBQUFBTUZCTVZFWC8vLzhBQUFBQUFBQUFBQUFBQUFBQUFBQUFBQUFBQUFBQUFBQUFBQUFBQUFBQUFBQUFBQUFBQUFBQUFBQUFBQUF2M2FCN0FBQUFEM1JTVGxNQVJKbTd6ZS9kcTNZUVZDSXlpV1oxTkpvTEFBQUFDWEJJV1hNQUFBN0VBQUFPeEFHVkt3NGJBQUFJNGtsRVFWUm9CYzFiVFlnY1ZSQitrLzN0MmRtZGFMeDRjVlpKeE5zRU1lSWZ6SXFZNENHTXYwR0pvVmY4UjNIaUh3UlJOdURQUldFWGpGRkNZQllVTHg1MkVRMmVuUEVnZUpHSklIcmNITHo0eDZyWjJWV1RXRlozdjUrcTE2OTdwMmZhckgxSXYxZFZyNnJtL1ZSOTlYb2pSUHBUK05idlB2NW11c3pGNWs3NjhQQWVnRnN2dHQwMGV5WC9qN1lRSHdQY21DWjFrWG1WallYQVlnWFd3L2RGdHU0MjUvbW5ROFk0d0l4YllndW9rL0JFYU5VRCtIc0x6THROamdBY0RUbDFXSE5MYkFHMXJKWnREbUFMekx0Tm9sT3pJZWYvNU5TWVdyNGFyTHZkM2dLcXQrdFFaTFVCRzF0Z1B0MGtucjdmMHlWNjU1NTZLa0hXdTMxN0FzZE5uZ1RZN2Vaa3A5WXVKSXlaa3ZzM2dSMGp2d1BRamhIN0kwd2tScnhTSXNkdGFTNmp2RnRMU0oyRXY1SzRqYk51enFYWCtZOGNDZE5jNFM0anNRMGcyM0tib2JIV0NCeU8wU1JoSGtMTEZydUE0UWlmdFVXa3QweGVLZGJoWmt1eS8rNVM4dTlyeXZUQmxKZnEwSDNscDEvM3dOa0Y0Zmx5bG92UDd3VjRtY2tOMUtsMUU0Y1BPWGE2TndjQmVCSmlCendvaHBVQXhrK0EvY3VKbWpJeVBFZzZmRUlVNEh4TTI1ZXdJVzB2ZFpmbllGb0xuSHhkY3pTdDM4WTRuRXNlNnNjaWRCSGdqSlNmZ1AwQWkyUndGZjRodlVHYW8ya0JieVdXOVZkeDBkUlR3U1dqSndHUDMybkZHK3pkWVQvVzB0WFMweUlaQlhyc2NTUHhCTnlBUHkwRmZYYXJzY2tnaW9adGZOdWhLelFCOEFjUkZtSXByNUJ1NldWR3hKUzk0UnBzc1d0V0NOZG9qMnZKM0p0eUhEQ2l4RHFhV0JyUVl6OXZKWU1oU05kR0ZLYzJkYVJ4UzgzeElOYmlnS21qd3BRY2pEQWhPYjY0RFRpcExWZlFOcElkSHU2ckhEQTFvekJWK0VVT3dJbE15SlpHWXkrdEZYYW9ZeU5HZVdJRStJMktsTU9UNnpWVUNKM0NqRWo1L2JiajRaRnBHbWU3QmlQbkxHV1h3MStFNFVrQ1RuUXFqNWtxS0gzVUZtbDdMUExnUnQ1Tm1HSWtERlBEZWlmaG5vcWxBQ3JmWTNzTTdreVhyTkh3aUZYbllTcGVEc01VT2lWakprWlRBMldvWUxaMmM3UEVzRVFScmgySHlxRUw2SW9FTU9nMDIzUFpmTkhTOHl6dWFMSnBqS2hOSEpCYWx0Rm02RXdSN2xtT0JuUWcvU3didGFtdHhtYW5aUnRkWHpUS2NFQm5KbFRlVUd1YVR6RzZlV25BSkhDbVdEQWRiNGRPZFdRR3hNTjVNQ1FNOXMrMnpmZEFuUnp5Sm1JVk5TdkVjQUdlQ1h0TDBKWHJTSmpabTJ6SFJNTS9lOEUvY0NYUnRFcWlLMjdrQUpuSG5rL2cwT1hDMitIME9DYThLWUdkclVEYSt3NHhFc0JEWm1TVDdGME1rNGhXdGh1bWFuMkE2K29EM0tMNkE3MVpGRUpOWGhYTy9pd201Z20yR3lOQkhDRmU4TndRWDZUUGQvcmRmVDhPNUlzYXpPTTFVbGRnclkwdnIzRmVpV0R4UUM0dDZwRlgzWmNjYTZoSEROamdtVTJJWXlyT2RFaWtvTm14RlRtRmVmZXRBVTBuRDdjd1FNRlhXV0tNeEZSYVBHREdWYy85eVdvNXgvdmlrcVFudmcxd2FJV2pwWXF1bU1aSk5jR0toMVhsRTBEU0JSSjNTUWk4aTBsNm5HVUd4NVVsbmUxRmtUakZpZ2VjVFAyMGJmUHVma1VQaURWSUNEUmpPWGo5RkhUdE1rNm1zQWpuekFpQjF4anFlWUNRVTVwanZob1FlNVBJb3hWWXRRb09ia3ZlRUsyN3VPdWwxNVJ1NSsvVXl2dHRzSVVSRktHMUtGYXJzbnlITnd6ZlNyY1creldjTm81dDRRQ1g2SFdxbXpnbGhGVThvTVlUdTBLM1p0S1U5OHVqaDEySW10bFNiMU1RSmF6QUVWckR6MmprTi9UcmdHdWNUNHR1UEhzcXl4Vjh0bDNzRUJ1cU9vWGl6aFB0TXBTQlZtVGxMSUphaVFmZWEzQ01IRXRHZ1Eyc3EzSXBFbXgvYWFvVm9oeldiTjdKSzY2T1pmc2FTVHBhU1NXbkdrOHJqQnFqYk9lZ0VmbWN0VDlRejlNQW9aUU0yL2RBaWpIWWU1TENiMUZGSTQ4OWR0dHoxM3dVMHhxQno4SVp4c0FTM1RXQlRLYVBEb1BmQWlQMWIyNGw4dlovaExNUlc1bGdWcXJmNkI2Ym5jcnU3bjBURVN4TmNrWmJzNHhPTW1WUWV4a0htVlQyRG9YZkFqZlV0RnVGQlBMemh4a2JyL0ZNdVlXQWxURUg2RFJWWUVJZCtGbU1ZR0NtVkFMNTJqU2o0dkxwQklDQjF6aklwSUpPTmp4Rll3TCtjSjJPTGJVU3lQUGdoVGVQR2xNRXdHemFHbVM2R2ZFVXZic1BuREtLYU11TFpxRkFwalZnWTJWelZJdE54SStzNWxWUWM4TGpYSE9TWjNENUxEQ2d0TW9zTTJsTkJ0YUFDMG9rOVowUlQySHhZdFFseGtLWmo0ZXQycmpEWVpaUk5HaUxZcGRHVWl5VXlLVkp0bEJndHdZOUlzK3NUbEtVVjJWZkR5Yk1YeDFKSUwra0xxRWlJM2o0em1RMTE1czhoZCtyYktNZk43QkVMbE9WTDlkb2ZwSEo5cFVZYXRLTjZ6Vm1sYWdDOGcxK0VPYmdTU1dSOTV2QWJ6emkyN1g2WStaT1J5NXhFRnhKU0xjK1BlaUJlVFFJL01aQXBZMldHZ2UxOWxaVUF1S0ZHRVdhSytTR29iRG4zcU5hUEljR2hkL2tROHZxMm9KV0xzTUcxam8vR0svSG9OdFdFbDV0cmI2K3JIbzV2Q244SHRhWi9qSWFKMldBSFlZTFhtTjlNYkpaOU1tT09yNkJuNUpuY25CR3FhRHcyNnZMN1BZK1BLMzRBZ3Y0cU5vcTR6UWRnKzQzQVFkQi9BVWpVVHVOS1NlOHV6YTB3VnIwMW13STFyWUw4ZFdMOGdZelVxdyt1RmNDbURtUFlmL2FxNjdITzBhelhGTjQrejlFblJ6TW9XQTB1MS84RU9DQUQvQXNWYXZnelVvUUFidzNjTHZqYzNmYmlJd2lnQmtCV3F3WlhwOHRmaFA3OVY1NDVBZ3hpRXJWSDNHOEVjM05pWjJQZHZlRmE2Z01ydTRPZ09jL3FwdkhteGNQRG8yTnpYQnVZekc0bGNUcHl1OUovcE9neUVhSnhDT25WUzhBUEQ3L3VPVVV6RUtrZC9lT2Nld3JpSU12SnZCUFBERTVMN3A0ZmROWThSRFhVclpBY0Z3Q0tWanhPK2w5RThzRTFEcVVySkliV1FjN0lqVjEyRTBVeWNhZ3hZTmpaTDJYS25oMXM0M25VSnhLWW5mM01jbUpuczU2bmRYL01TVjlFRkxQL0dSU0tVOE5JYjQ0VGZzNXRGVjBkS3Jpc2RVcElvTExVcE4xRW1ReWtwdHBXTHVTVktCU0l5UDVJK09oTk5oQjh6WDFnN1VyQVVZbzl2b0JnZzFONnREaXdaYWh5TWJtbWY1Y3NNK0R2SnpqNHhOc1pLbWxHTkJpbVM2aTkybTgxNTQxbEJ4YXBIaXd0YVgrYVp3U1J2VGVGbUx1ak9ybjhrNzUrN2NVbGpFOUdkUmVZVjQydElGYktkT1JNb25HN0hoUTd3L2xDcWdFWGpUOVpTendWazhvdHhSRWhQa1pQbkxRbnJ4L2NxZ3A5SWJkYWwyeExmZi94Vk5OT243RjNyRGJjYmdON25EOHBvRkk3MDRuRGYrK3QvVHg2bjAzSlduNFQrbi9Bb0Myc0xYc0J6bWtBQUFBQUVsRlRrU3VRbUNDIgp9Cg=="/>
    </extobj>
  </extobjs>
</s:customData>
</file>

<file path=customXml/itemProps1.xml><?xml version="1.0" encoding="utf-8"?>
<ds:datastoreItem xmlns:ds="http://schemas.openxmlformats.org/officeDocument/2006/customXml" ds:itemID="{42606EAB-D9EB-AE4D-B5CB-E7694C32D64C}">
  <ds:schemaRefs>
    <ds:schemaRef ds:uri="http://www.wps.cn/officeDocument/2013/wpsCustomData"/>
  </ds:schemaRefs>
</ds:datastoreItem>
</file>

<file path=docMetadata/LabelInfo.xml><?xml version="1.0" encoding="utf-8"?>
<clbl:labelList xmlns:clbl="http://schemas.microsoft.com/office/2020/mipLabelMetadata">
  <clbl:label id="{1e756f9c-e3e7-4810-90da-ea6bfb97c434}" enabled="1" method="Privileged" siteId="{c98a79ca-5a9a-4791-a243-f06afd67464d}" contentBits="0" removed="0"/>
</clbl:labelList>
</file>

<file path=docProps/app.xml><?xml version="1.0" encoding="utf-8"?>
<Properties xmlns="http://schemas.openxmlformats.org/officeDocument/2006/extended-properties" xmlns:vt="http://schemas.openxmlformats.org/officeDocument/2006/docPropsVTypes">
  <TotalTime>31351</TotalTime>
  <Words>4848</Words>
  <Application>Microsoft Office PowerPoint</Application>
  <PresentationFormat>宽屏</PresentationFormat>
  <Paragraphs>763</Paragraphs>
  <Slides>91</Slides>
  <Notes>30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91</vt:i4>
      </vt:variant>
    </vt:vector>
  </HeadingPairs>
  <TitlesOfParts>
    <vt:vector size="106" baseType="lpstr">
      <vt:lpstr>LinBiolinumTB</vt:lpstr>
      <vt:lpstr>NimbusRomNo9L</vt:lpstr>
      <vt:lpstr>NimbusSanL</vt:lpstr>
      <vt:lpstr>Times New Roman Regular</vt:lpstr>
      <vt:lpstr>Arial</vt:lpstr>
      <vt:lpstr>Calibri</vt:lpstr>
      <vt:lpstr>Calibri Light</vt:lpstr>
      <vt:lpstr>Cambria Math</vt:lpstr>
      <vt:lpstr>Courier New</vt:lpstr>
      <vt:lpstr>Open Sans</vt:lpstr>
      <vt:lpstr>PT Sans</vt:lpstr>
      <vt:lpstr>Times</vt:lpstr>
      <vt:lpstr>Times New Roman</vt:lpstr>
      <vt:lpstr>Wingdings</vt:lpstr>
      <vt:lpstr>Office Theme</vt:lpstr>
      <vt:lpstr>PowerPoint 演示文稿</vt:lpstr>
      <vt:lpstr>Graphs</vt:lpstr>
      <vt:lpstr>End to End Graph Learning</vt:lpstr>
      <vt:lpstr>Graph Neural Networks</vt:lpstr>
      <vt:lpstr>Graph Transformers</vt:lpstr>
      <vt:lpstr>Few-shot Learning Problems</vt:lpstr>
      <vt:lpstr>Few-shot Learning Methods</vt:lpstr>
      <vt:lpstr>Few-shot Learning Methods</vt:lpstr>
      <vt:lpstr>Outline</vt:lpstr>
      <vt:lpstr>Few-Shot Learning Problems on Graphs</vt:lpstr>
      <vt:lpstr>Label Scarcity Problems on Graphs</vt:lpstr>
      <vt:lpstr>Label Scarcity Problems on Graphs</vt:lpstr>
      <vt:lpstr>Label Scarcity Problems on Graphs</vt:lpstr>
      <vt:lpstr>Label Scarcity Problems on Graphs</vt:lpstr>
      <vt:lpstr>Label Scarcity Problems on Graphs</vt:lpstr>
      <vt:lpstr>Label Scarcity Problems on Graphs</vt:lpstr>
      <vt:lpstr>Label Scarcity Problems on Graphs</vt:lpstr>
      <vt:lpstr>Label Scarcity Problems on Graphs</vt:lpstr>
      <vt:lpstr>Structure Scarcity Problems on Graphs</vt:lpstr>
      <vt:lpstr>Structure Scarcity Problems on Graphs</vt:lpstr>
      <vt:lpstr>Structure Scarcity Problems on Graphs</vt:lpstr>
      <vt:lpstr>Overall Taxonomy</vt:lpstr>
      <vt:lpstr>Meta-learning techniques on graphs </vt:lpstr>
      <vt:lpstr>Meta-learning techniques on graphs </vt:lpstr>
      <vt:lpstr>Structure-based Enhancement on Graphs </vt:lpstr>
      <vt:lpstr>Structure-based Enhancement on Graphs </vt:lpstr>
      <vt:lpstr>Structure-based Enhancement on Graphs </vt:lpstr>
      <vt:lpstr>Structure-based Enhancement on Graphs </vt:lpstr>
      <vt:lpstr>Structure-based Enhancement on Graphs </vt:lpstr>
      <vt:lpstr>Structure-based Enhancement on Graphs </vt:lpstr>
      <vt:lpstr>Structure-based Enhancement on Graphs </vt:lpstr>
      <vt:lpstr>Structure-based Enhancement on Graphs </vt:lpstr>
      <vt:lpstr>Adaptation-based Enhancement on Graphs </vt:lpstr>
      <vt:lpstr>Adaptation-based Enhancement on Graphs </vt:lpstr>
      <vt:lpstr>Adaptation-based Enhancement on Graphs </vt:lpstr>
      <vt:lpstr>Adaptation-based Enhancement on Graphs </vt:lpstr>
      <vt:lpstr>Adaptation-based Enhancement on Graphs </vt:lpstr>
      <vt:lpstr>Adaptation-based Enhancement on Graphs </vt:lpstr>
      <vt:lpstr>Adaptation-based Enhancement on Graphs </vt:lpstr>
      <vt:lpstr>Summary</vt:lpstr>
      <vt:lpstr>Pre-training on Graphs</vt:lpstr>
      <vt:lpstr>Pre-training Strategies</vt:lpstr>
      <vt:lpstr>Contrastive Strategies</vt:lpstr>
      <vt:lpstr>Generative Strategies</vt:lpstr>
      <vt:lpstr>Fine-tuning</vt:lpstr>
      <vt:lpstr>Prompt tuning</vt:lpstr>
      <vt:lpstr>Prompt tuning</vt:lpstr>
      <vt:lpstr>GraphPrompt</vt:lpstr>
      <vt:lpstr>GraphPrompt</vt:lpstr>
      <vt:lpstr>Generalized Graph Prompt</vt:lpstr>
      <vt:lpstr>Generalized Graph Prompt</vt:lpstr>
      <vt:lpstr>Generalized Graph Prompt</vt:lpstr>
      <vt:lpstr>HGPrompt</vt:lpstr>
      <vt:lpstr>HGPrompt</vt:lpstr>
      <vt:lpstr>ProNoG</vt:lpstr>
      <vt:lpstr>ProNoG</vt:lpstr>
      <vt:lpstr>ProNoG</vt:lpstr>
      <vt:lpstr>DyGPrompt</vt:lpstr>
      <vt:lpstr>DyGPrompt</vt:lpstr>
      <vt:lpstr>GCoT</vt:lpstr>
      <vt:lpstr>GCoT</vt:lpstr>
      <vt:lpstr>GCoT</vt:lpstr>
      <vt:lpstr>MultiGPrompt</vt:lpstr>
      <vt:lpstr>MultiGPrompt</vt:lpstr>
      <vt:lpstr>MDGPT &amp; SAMGPT</vt:lpstr>
      <vt:lpstr>MDGPT</vt:lpstr>
      <vt:lpstr>SAMGPT</vt:lpstr>
      <vt:lpstr>Summary</vt:lpstr>
      <vt:lpstr>Graph + PLM</vt:lpstr>
      <vt:lpstr>Graph + PLM: Pre-training</vt:lpstr>
      <vt:lpstr>Graph + PLM: Pre-training</vt:lpstr>
      <vt:lpstr>Graph + PLM: Pre-training</vt:lpstr>
      <vt:lpstr>Graph + PLM: Pre-training</vt:lpstr>
      <vt:lpstr>Graph + PLM: Pre-training</vt:lpstr>
      <vt:lpstr>Graph + PLM: Pre-training</vt:lpstr>
      <vt:lpstr>Graph + PLM: Adaptation</vt:lpstr>
      <vt:lpstr>Graph + PLM: Prompt-Tuning</vt:lpstr>
      <vt:lpstr>Graph + PLM: Prompt-Tuning</vt:lpstr>
      <vt:lpstr>Graph + PLM: PEFT</vt:lpstr>
      <vt:lpstr>Graph + PLM: PEFT</vt:lpstr>
      <vt:lpstr>Graph + PLM: PEFT</vt:lpstr>
      <vt:lpstr>Summary</vt:lpstr>
      <vt:lpstr>Hybrid Approaches</vt:lpstr>
      <vt:lpstr>ProG</vt:lpstr>
      <vt:lpstr>VNT</vt:lpstr>
      <vt:lpstr>Future Avenues in Problem Settings</vt:lpstr>
      <vt:lpstr>Future Avenues in Problem Settings</vt:lpstr>
      <vt:lpstr>Future Avenues in Problem Settings</vt:lpstr>
      <vt:lpstr>Future Avenues in Problem Settings</vt:lpstr>
      <vt:lpstr>Future Avenues in Techniques</vt:lpstr>
      <vt:lpstr>Future Avenues in Techniques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yuxia wu</dc:creator>
  <cp:lastModifiedBy>YU Xingtong</cp:lastModifiedBy>
  <cp:revision>191</cp:revision>
  <dcterms:created xsi:type="dcterms:W3CDTF">2024-05-03T08:34:56Z</dcterms:created>
  <dcterms:modified xsi:type="dcterms:W3CDTF">2025-04-01T17:29:02Z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EF5DA865D16927C5773C326645447B5E_42</vt:lpwstr>
  </property>
  <property fmtid="{D5CDD505-2E9C-101B-9397-08002B2CF9AE}" pid="3" name="KSOProductBuildVer">
    <vt:lpwstr>1033-6.5.2.8766</vt:lpwstr>
  </property>
</Properties>
</file>